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81" r:id="rId2"/>
    <p:sldId id="256" r:id="rId3"/>
    <p:sldId id="280" r:id="rId4"/>
    <p:sldId id="257" r:id="rId5"/>
    <p:sldId id="259" r:id="rId6"/>
    <p:sldId id="260" r:id="rId7"/>
    <p:sldId id="262" r:id="rId8"/>
    <p:sldId id="261" r:id="rId9"/>
    <p:sldId id="263" r:id="rId10"/>
    <p:sldId id="264" r:id="rId11"/>
    <p:sldId id="265" r:id="rId12"/>
    <p:sldId id="278" r:id="rId13"/>
    <p:sldId id="266" r:id="rId14"/>
    <p:sldId id="267" r:id="rId15"/>
    <p:sldId id="268" r:id="rId16"/>
    <p:sldId id="269" r:id="rId17"/>
    <p:sldId id="273" r:id="rId18"/>
    <p:sldId id="270" r:id="rId19"/>
    <p:sldId id="274" r:id="rId20"/>
    <p:sldId id="272" r:id="rId21"/>
    <p:sldId id="277" r:id="rId22"/>
    <p:sldId id="271" r:id="rId23"/>
    <p:sldId id="276" r:id="rId24"/>
    <p:sldId id="275" r:id="rId25"/>
    <p:sldId id="279"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718" autoAdjust="0"/>
  </p:normalViewPr>
  <p:slideViewPr>
    <p:cSldViewPr>
      <p:cViewPr varScale="1">
        <p:scale>
          <a:sx n="66" d="100"/>
          <a:sy n="66" d="100"/>
        </p:scale>
        <p:origin x="-642" y="-11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C08000-6571-48CC-86D8-A22BD9FB4F51}" type="datetimeFigureOut">
              <a:rPr lang="en-US" smtClean="0"/>
              <a:pPr/>
              <a:t>7/9/2009</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B5781D-6632-491F-AA4F-147725DB6ADA}"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1</a:t>
            </a:fld>
            <a:endParaRPr lang="en-IN"/>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11</a:t>
            </a:fld>
            <a:endParaRPr lang="en-IN"/>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12</a:t>
            </a:fld>
            <a:endParaRPr lang="en-I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20</a:t>
            </a:fld>
            <a:endParaRPr lang="en-I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21</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23</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24</a:t>
            </a:fld>
            <a:endParaRPr lang="en-IN"/>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FAB5781D-6632-491F-AA4F-147725DB6ADA}" type="slidenum">
              <a:rPr lang="en-IN" smtClean="0"/>
              <a:pPr/>
              <a:t>25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60E171C-327C-414E-81AF-6CE602F969EC}" type="datetimeFigureOut">
              <a:rPr lang="en-US" smtClean="0"/>
              <a:pPr/>
              <a:t>7/9/2009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0E171C-327C-414E-81AF-6CE602F969EC}" type="datetimeFigureOut">
              <a:rPr lang="en-US" smtClean="0"/>
              <a:pPr/>
              <a:t>7/9/2009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60E171C-327C-414E-81AF-6CE602F969EC}" type="datetimeFigureOut">
              <a:rPr lang="en-US" smtClean="0"/>
              <a:pPr/>
              <a:t>7/9/2009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60E171C-327C-414E-81AF-6CE602F969EC}" type="datetimeFigureOut">
              <a:rPr lang="en-US" smtClean="0"/>
              <a:pPr/>
              <a:t>7/9/2009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60E171C-327C-414E-81AF-6CE602F969EC}" type="datetimeFigureOut">
              <a:rPr lang="en-US" smtClean="0"/>
              <a:pPr/>
              <a:t>7/9/2009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60E171C-327C-414E-81AF-6CE602F969EC}" type="datetimeFigureOut">
              <a:rPr lang="en-US" smtClean="0"/>
              <a:pPr/>
              <a:t>7/9/2009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0E171C-327C-414E-81AF-6CE602F969EC}" type="datetimeFigureOut">
              <a:rPr lang="en-US" smtClean="0"/>
              <a:pPr/>
              <a:t>7/9/2009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0E171C-327C-414E-81AF-6CE602F969EC}" type="datetimeFigureOut">
              <a:rPr lang="en-US" smtClean="0"/>
              <a:pPr/>
              <a:t>7/9/2009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60E171C-327C-414E-81AF-6CE602F969EC}" type="datetimeFigureOut">
              <a:rPr lang="en-US" smtClean="0"/>
              <a:pPr/>
              <a:t>7/9/2009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0E171C-327C-414E-81AF-6CE602F969EC}" type="datetimeFigureOut">
              <a:rPr lang="en-US" smtClean="0"/>
              <a:pPr/>
              <a:t>7/9/2009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0E171C-327C-414E-81AF-6CE602F969EC}" type="datetimeFigureOut">
              <a:rPr lang="en-US" smtClean="0"/>
              <a:pPr/>
              <a:t>7/9/2009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73355C-5DEF-49E0-817D-290699A0962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0E171C-327C-414E-81AF-6CE602F969EC}" type="datetimeFigureOut">
              <a:rPr lang="en-US" smtClean="0"/>
              <a:pPr/>
              <a:t>7/9/2009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73355C-5DEF-49E0-817D-290699A0962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8.jpeg"/><Relationship Id="rId7" Type="http://schemas.openxmlformats.org/officeDocument/2006/relationships/image" Target="../media/image16.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8.jpeg"/><Relationship Id="rId7" Type="http://schemas.openxmlformats.org/officeDocument/2006/relationships/image" Target="../media/image21.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3581400"/>
            <a:ext cx="6042039" cy="646331"/>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228600">
                    <a:schemeClr val="accent6">
                      <a:satMod val="175000"/>
                      <a:alpha val="40000"/>
                    </a:schemeClr>
                  </a:glow>
                  <a:reflection blurRad="6350" stA="60000" endA="900" endPos="58000" dir="5400000" sy="-100000" algn="bl" rotWithShape="0"/>
                </a:effectLst>
                <a:latin typeface="ITC Zapf Chancery" pitchFamily="66" charset="0"/>
              </a:rPr>
              <a:t>Your  Need  Our  Concern</a:t>
            </a:r>
            <a:endParaRPr lang="en-US" sz="36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228600">
                  <a:schemeClr val="accent6">
                    <a:satMod val="175000"/>
                    <a:alpha val="40000"/>
                  </a:schemeClr>
                </a:glow>
                <a:reflection blurRad="6350" stA="60000" endA="900" endPos="58000" dir="5400000" sy="-100000" algn="bl" rotWithShape="0"/>
              </a:effectLst>
              <a:latin typeface="ITC Zapf Chancery" pitchFamily="66" charset="0"/>
            </a:endParaRPr>
          </a:p>
        </p:txBody>
      </p:sp>
      <p:sp>
        <p:nvSpPr>
          <p:cNvPr id="6" name="Rectangle 5"/>
          <p:cNvSpPr/>
          <p:nvPr/>
        </p:nvSpPr>
        <p:spPr>
          <a:xfrm>
            <a:off x="2573481" y="2743200"/>
            <a:ext cx="4055919" cy="646331"/>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228600">
                    <a:schemeClr val="accent6">
                      <a:satMod val="175000"/>
                      <a:alpha val="40000"/>
                    </a:schemeClr>
                  </a:glow>
                  <a:reflection blurRad="6350" stA="60000" endA="900" endPos="58000" dir="5400000" sy="-100000" algn="bl" rotWithShape="0"/>
                </a:effectLst>
                <a:latin typeface="ITC Zapf Chancery" pitchFamily="66" charset="0"/>
              </a:rPr>
              <a:t>CA  Pradeep  Jain</a:t>
            </a:r>
            <a:endParaRPr lang="en-US" sz="36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228600">
                  <a:schemeClr val="accent6">
                    <a:satMod val="175000"/>
                    <a:alpha val="40000"/>
                  </a:schemeClr>
                </a:glow>
                <a:reflection blurRad="6350" stA="60000" endA="900" endPos="58000" dir="5400000" sy="-100000" algn="bl" rotWithShape="0"/>
              </a:effectLst>
              <a:latin typeface="ITC Zapf Chancery"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l="5469" t="10417" r="7812" b="16667"/>
          <a:stretch>
            <a:fillRect/>
          </a:stretch>
        </p:blipFill>
        <p:spPr bwMode="auto">
          <a:xfrm>
            <a:off x="0" y="0"/>
            <a:ext cx="9144000" cy="6858000"/>
          </a:xfrm>
          <a:prstGeom prst="rect">
            <a:avLst/>
          </a:prstGeom>
          <a:noFill/>
          <a:ln w="9525">
            <a:noFill/>
            <a:miter lim="800000"/>
            <a:headEnd/>
            <a:tailEnd/>
          </a:ln>
          <a:effectLst/>
        </p:spPr>
      </p:pic>
      <p:grpSp>
        <p:nvGrpSpPr>
          <p:cNvPr id="21" name="Group 20"/>
          <p:cNvGrpSpPr/>
          <p:nvPr/>
        </p:nvGrpSpPr>
        <p:grpSpPr>
          <a:xfrm>
            <a:off x="152400" y="76200"/>
            <a:ext cx="6934200" cy="1837730"/>
            <a:chOff x="1828800" y="1896070"/>
            <a:chExt cx="6934200" cy="1837730"/>
          </a:xfrm>
        </p:grpSpPr>
        <p:cxnSp>
          <p:nvCxnSpPr>
            <p:cNvPr id="7" name="Straight Connector 6"/>
            <p:cNvCxnSpPr/>
            <p:nvPr/>
          </p:nvCxnSpPr>
          <p:spPr>
            <a:xfrm rot="5400000">
              <a:off x="1752600" y="2667000"/>
              <a:ext cx="1371600" cy="1588"/>
            </a:xfrm>
            <a:prstGeom prst="line">
              <a:avLst/>
            </a:prstGeom>
            <a:ln w="98425" cap="rnd" cmpd="thickThin">
              <a:solidFill>
                <a:schemeClr val="accent6">
                  <a:lumMod val="75000"/>
                  <a:alpha val="84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828800" y="2817812"/>
              <a:ext cx="6477000" cy="1588"/>
            </a:xfrm>
            <a:prstGeom prst="line">
              <a:avLst/>
            </a:prstGeom>
            <a:ln w="98425" cap="rnd" cmpd="thickThin">
              <a:solidFill>
                <a:srgbClr val="FF0000">
                  <a:alpha val="84000"/>
                </a:srgbClr>
              </a:solidFill>
            </a:ln>
          </p:spPr>
          <p:style>
            <a:lnRef idx="1">
              <a:schemeClr val="accent1"/>
            </a:lnRef>
            <a:fillRef idx="0">
              <a:schemeClr val="accent1"/>
            </a:fillRef>
            <a:effectRef idx="0">
              <a:schemeClr val="accent1"/>
            </a:effectRef>
            <a:fontRef idx="minor">
              <a:schemeClr val="tx1"/>
            </a:fontRef>
          </p:style>
        </p:cxnSp>
        <p:sp>
          <p:nvSpPr>
            <p:cNvPr id="17" name="Rectangle 16"/>
            <p:cNvSpPr/>
            <p:nvPr/>
          </p:nvSpPr>
          <p:spPr>
            <a:xfrm>
              <a:off x="2362200" y="1896070"/>
              <a:ext cx="5791200" cy="92333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 PRADEEP JAIN</a:t>
              </a:r>
              <a:endParaRPr 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cxnSp>
          <p:nvCxnSpPr>
            <p:cNvPr id="19" name="Straight Connector 18"/>
            <p:cNvCxnSpPr/>
            <p:nvPr/>
          </p:nvCxnSpPr>
          <p:spPr>
            <a:xfrm rot="5400000">
              <a:off x="1829594" y="3047206"/>
              <a:ext cx="1371600" cy="1588"/>
            </a:xfrm>
            <a:prstGeom prst="line">
              <a:avLst/>
            </a:prstGeom>
            <a:ln w="98425" cap="rnd" cmpd="thickThin">
              <a:solidFill>
                <a:schemeClr val="accent3">
                  <a:lumMod val="75000"/>
                  <a:alpha val="84000"/>
                </a:schemeClr>
              </a:solidFill>
            </a:ln>
          </p:spPr>
          <p:style>
            <a:lnRef idx="1">
              <a:schemeClr val="accent1"/>
            </a:lnRef>
            <a:fillRef idx="0">
              <a:schemeClr val="accent1"/>
            </a:fillRef>
            <a:effectRef idx="0">
              <a:schemeClr val="accent1"/>
            </a:effectRef>
            <a:fontRef idx="minor">
              <a:schemeClr val="tx1"/>
            </a:fontRef>
          </p:style>
        </p:cxnSp>
        <p:sp>
          <p:nvSpPr>
            <p:cNvPr id="20" name="Rectangle 19"/>
            <p:cNvSpPr/>
            <p:nvPr/>
          </p:nvSpPr>
          <p:spPr>
            <a:xfrm>
              <a:off x="2590800" y="2886670"/>
              <a:ext cx="6172200" cy="584775"/>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r>
                <a:rPr lang="en-US" sz="3200" b="1" dirty="0" smtClean="0">
                  <a:ln w="11430"/>
                  <a:effectLst>
                    <a:outerShdw blurRad="80000" dist="40000" dir="5040000" algn="tl">
                      <a:srgbClr val="000000">
                        <a:alpha val="30000"/>
                      </a:srgbClr>
                    </a:outerShdw>
                  </a:effectLst>
                  <a:latin typeface="ITC Zapf Chancery" pitchFamily="66" charset="0"/>
                </a:rPr>
                <a:t>YOUR NEED OUR CONCERN…</a:t>
              </a:r>
              <a:endParaRPr lang="en-US" sz="3600" b="1" dirty="0">
                <a:ln w="11430"/>
                <a:effectLst>
                  <a:outerShdw blurRad="80000" dist="40000" dir="5040000" algn="tl">
                    <a:srgbClr val="000000">
                      <a:alpha val="30000"/>
                    </a:srgbClr>
                  </a:outerShdw>
                </a:effectLst>
                <a:latin typeface="ITC Zapf Chancery" pitchFamily="66"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3000" fill="hold"/>
                                        <p:tgtEl>
                                          <p:spTgt spid="21"/>
                                        </p:tgtEl>
                                        <p:attrNameLst>
                                          <p:attrName>ppt_w</p:attrName>
                                        </p:attrNameLst>
                                      </p:cBhvr>
                                      <p:tavLst>
                                        <p:tav tm="0">
                                          <p:val>
                                            <p:fltVal val="0"/>
                                          </p:val>
                                        </p:tav>
                                        <p:tav tm="100000">
                                          <p:val>
                                            <p:strVal val="#ppt_w"/>
                                          </p:val>
                                        </p:tav>
                                      </p:tavLst>
                                    </p:anim>
                                    <p:anim calcmode="lin" valueType="num">
                                      <p:cBhvr>
                                        <p:cTn id="8" dur="3000" fill="hold"/>
                                        <p:tgtEl>
                                          <p:spTgt spid="21"/>
                                        </p:tgtEl>
                                        <p:attrNameLst>
                                          <p:attrName>ppt_h</p:attrName>
                                        </p:attrNameLst>
                                      </p:cBhvr>
                                      <p:tavLst>
                                        <p:tav tm="0">
                                          <p:val>
                                            <p:fltVal val="0"/>
                                          </p:val>
                                        </p:tav>
                                        <p:tav tm="100000">
                                          <p:val>
                                            <p:strVal val="#ppt_h"/>
                                          </p:val>
                                        </p:tav>
                                      </p:tavLst>
                                    </p:anim>
                                    <p:anim calcmode="lin" valueType="num">
                                      <p:cBhvr>
                                        <p:cTn id="9" dur="3000" fill="hold"/>
                                        <p:tgtEl>
                                          <p:spTgt spid="21"/>
                                        </p:tgtEl>
                                        <p:attrNameLst>
                                          <p:attrName>ppt_x</p:attrName>
                                        </p:attrNameLst>
                                      </p:cBhvr>
                                      <p:tavLst>
                                        <p:tav tm="0">
                                          <p:val>
                                            <p:fltVal val="0.5"/>
                                          </p:val>
                                        </p:tav>
                                        <p:tav tm="100000">
                                          <p:val>
                                            <p:strVal val="#ppt_x"/>
                                          </p:val>
                                        </p:tav>
                                      </p:tavLst>
                                    </p:anim>
                                    <p:anim calcmode="lin" valueType="num">
                                      <p:cBhvr>
                                        <p:cTn id="10" dur="3000" fill="hold"/>
                                        <p:tgtEl>
                                          <p:spTgt spid="2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Documents and Settings\jajoo\Desktop\Copy of GreatExpectation.jpg"/>
          <p:cNvPicPr>
            <a:picLocks noChangeAspect="1" noChangeArrowheads="1"/>
          </p:cNvPicPr>
          <p:nvPr/>
        </p:nvPicPr>
        <p:blipFill>
          <a:blip r:embed="rId2"/>
          <a:srcRect l="36708" t="33222" r="1292" b="8111"/>
          <a:stretch>
            <a:fillRect/>
          </a:stretch>
        </p:blipFill>
        <p:spPr bwMode="auto">
          <a:xfrm>
            <a:off x="6400801" y="4419600"/>
            <a:ext cx="2743200" cy="2066925"/>
          </a:xfrm>
          <a:prstGeom prst="rect">
            <a:avLst/>
          </a:prstGeom>
          <a:ln>
            <a:noFill/>
          </a:ln>
          <a:effectLst>
            <a:softEdge rad="112500"/>
          </a:effectLst>
        </p:spPr>
      </p:pic>
      <p:sp>
        <p:nvSpPr>
          <p:cNvPr id="9" name="TextBox 8"/>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
        <p:nvSpPr>
          <p:cNvPr id="10" name="TextBox 9"/>
          <p:cNvSpPr txBox="1"/>
          <p:nvPr/>
        </p:nvSpPr>
        <p:spPr>
          <a:xfrm>
            <a:off x="3242130" y="190500"/>
            <a:ext cx="5673270" cy="646331"/>
          </a:xfrm>
          <a:prstGeom prst="rect">
            <a:avLst/>
          </a:prstGeom>
          <a:noFill/>
        </p:spPr>
        <p:txBody>
          <a:bodyPr wrap="square" rtlCol="0">
            <a:spAutoFit/>
          </a:bodyPr>
          <a:lstStyle/>
          <a:p>
            <a:pPr marL="285750" indent="-285750" algn="just">
              <a:buFont typeface="Wingdings" pitchFamily="2" charset="2"/>
              <a:buChar char="Ø"/>
            </a:pPr>
            <a:r>
              <a:rPr lang="en-US" b="1" dirty="0" smtClean="0"/>
              <a:t>Rate </a:t>
            </a:r>
            <a:r>
              <a:rPr lang="en-US" dirty="0" smtClean="0"/>
              <a:t>of Excise Duty and Service tax should remain at present level</a:t>
            </a:r>
            <a:r>
              <a:rPr lang="en-US" b="1" dirty="0" smtClean="0"/>
              <a:t>.</a:t>
            </a:r>
            <a:endParaRPr lang="en-US" dirty="0"/>
          </a:p>
        </p:txBody>
      </p:sp>
      <p:sp>
        <p:nvSpPr>
          <p:cNvPr id="16" name="TextBox 15"/>
          <p:cNvSpPr txBox="1"/>
          <p:nvPr/>
        </p:nvSpPr>
        <p:spPr>
          <a:xfrm>
            <a:off x="3233058" y="915769"/>
            <a:ext cx="5606142" cy="646331"/>
          </a:xfrm>
          <a:prstGeom prst="rect">
            <a:avLst/>
          </a:prstGeom>
          <a:noFill/>
        </p:spPr>
        <p:txBody>
          <a:bodyPr wrap="square" rtlCol="0">
            <a:spAutoFit/>
          </a:bodyPr>
          <a:lstStyle/>
          <a:p>
            <a:pPr marL="285750" indent="-285750" algn="just">
              <a:buFont typeface="Wingdings" pitchFamily="2" charset="2"/>
              <a:buChar char="Ø"/>
            </a:pPr>
            <a:r>
              <a:rPr lang="en-US" dirty="0" smtClean="0"/>
              <a:t>All type of </a:t>
            </a:r>
            <a:r>
              <a:rPr lang="en-US" dirty="0" err="1" smtClean="0"/>
              <a:t>Cess</a:t>
            </a:r>
            <a:r>
              <a:rPr lang="en-US" dirty="0" smtClean="0"/>
              <a:t> should be clubbed with Excise duty and service tax.</a:t>
            </a:r>
            <a:endParaRPr lang="en-US" dirty="0"/>
          </a:p>
        </p:txBody>
      </p:sp>
      <p:sp>
        <p:nvSpPr>
          <p:cNvPr id="18" name="TextBox 17"/>
          <p:cNvSpPr txBox="1"/>
          <p:nvPr/>
        </p:nvSpPr>
        <p:spPr>
          <a:xfrm>
            <a:off x="0" y="2440242"/>
            <a:ext cx="8915400" cy="369332"/>
          </a:xfrm>
          <a:prstGeom prst="rect">
            <a:avLst/>
          </a:prstGeom>
          <a:noFill/>
        </p:spPr>
        <p:txBody>
          <a:bodyPr wrap="square" rtlCol="0">
            <a:spAutoFit/>
          </a:bodyPr>
          <a:lstStyle/>
          <a:p>
            <a:pPr marL="285750" indent="-285750" algn="just">
              <a:buFont typeface="Wingdings" pitchFamily="2" charset="2"/>
              <a:buChar char="Ø"/>
            </a:pPr>
            <a:r>
              <a:rPr lang="en-US" b="1" dirty="0" smtClean="0"/>
              <a:t>Applicability of GST </a:t>
            </a:r>
            <a:r>
              <a:rPr lang="en-US" dirty="0" smtClean="0"/>
              <a:t>should delayed by one more year.</a:t>
            </a:r>
            <a:endParaRPr lang="en-US" dirty="0"/>
          </a:p>
        </p:txBody>
      </p:sp>
      <p:sp>
        <p:nvSpPr>
          <p:cNvPr id="19" name="TextBox 18"/>
          <p:cNvSpPr txBox="1"/>
          <p:nvPr/>
        </p:nvSpPr>
        <p:spPr>
          <a:xfrm>
            <a:off x="0" y="5370103"/>
            <a:ext cx="6781800" cy="923330"/>
          </a:xfrm>
          <a:prstGeom prst="rect">
            <a:avLst/>
          </a:prstGeom>
          <a:noFill/>
        </p:spPr>
        <p:txBody>
          <a:bodyPr wrap="square" rtlCol="0">
            <a:spAutoFit/>
          </a:bodyPr>
          <a:lstStyle/>
          <a:p>
            <a:pPr marL="285750" indent="-285750" algn="just">
              <a:buFont typeface="Wingdings" pitchFamily="2" charset="2"/>
              <a:buChar char="Ø"/>
            </a:pPr>
            <a:r>
              <a:rPr lang="en-US" b="1" dirty="0" smtClean="0"/>
              <a:t>Exporters</a:t>
            </a:r>
            <a:r>
              <a:rPr lang="en-US" dirty="0" smtClean="0"/>
              <a:t> should get more sops: </a:t>
            </a:r>
          </a:p>
          <a:p>
            <a:pPr lvl="1" indent="-285750" algn="just">
              <a:buFont typeface="Courier New" pitchFamily="49" charset="0"/>
              <a:buChar char="o"/>
            </a:pPr>
            <a:r>
              <a:rPr lang="en-US" dirty="0" smtClean="0"/>
              <a:t>In place of refund of service tax, the exemption is to be granted.</a:t>
            </a:r>
          </a:p>
          <a:p>
            <a:pPr lvl="1" indent="-285750" algn="just">
              <a:buFont typeface="Courier New" pitchFamily="49" charset="0"/>
              <a:buChar char="o"/>
            </a:pPr>
            <a:r>
              <a:rPr lang="en-US" dirty="0" smtClean="0"/>
              <a:t>DEPB Scheme is to be extended beyond December, 2009.</a:t>
            </a:r>
          </a:p>
        </p:txBody>
      </p:sp>
      <p:sp>
        <p:nvSpPr>
          <p:cNvPr id="20" name="TextBox 19"/>
          <p:cNvSpPr txBox="1"/>
          <p:nvPr/>
        </p:nvSpPr>
        <p:spPr>
          <a:xfrm>
            <a:off x="3219450" y="1676400"/>
            <a:ext cx="5695950" cy="646331"/>
          </a:xfrm>
          <a:prstGeom prst="rect">
            <a:avLst/>
          </a:prstGeom>
          <a:noFill/>
        </p:spPr>
        <p:txBody>
          <a:bodyPr wrap="square" rtlCol="0">
            <a:spAutoFit/>
          </a:bodyPr>
          <a:lstStyle/>
          <a:p>
            <a:pPr marL="285750" indent="-285750" algn="just">
              <a:buFont typeface="Wingdings" pitchFamily="2" charset="2"/>
              <a:buChar char="Ø"/>
            </a:pPr>
            <a:r>
              <a:rPr lang="en-US" dirty="0" smtClean="0"/>
              <a:t>100% </a:t>
            </a:r>
            <a:r>
              <a:rPr lang="en-US" b="1" dirty="0" smtClean="0"/>
              <a:t>Cenvat credit on capital goods </a:t>
            </a:r>
            <a:r>
              <a:rPr lang="en-US" dirty="0" smtClean="0"/>
              <a:t>should be allowed to be taken in the year of receipt of capital goods.</a:t>
            </a:r>
            <a:endParaRPr lang="en-US" dirty="0"/>
          </a:p>
        </p:txBody>
      </p:sp>
      <p:sp>
        <p:nvSpPr>
          <p:cNvPr id="21" name="TextBox 20"/>
          <p:cNvSpPr txBox="1"/>
          <p:nvPr/>
        </p:nvSpPr>
        <p:spPr>
          <a:xfrm>
            <a:off x="0" y="2775858"/>
            <a:ext cx="8915400" cy="646331"/>
          </a:xfrm>
          <a:prstGeom prst="rect">
            <a:avLst/>
          </a:prstGeom>
          <a:noFill/>
        </p:spPr>
        <p:txBody>
          <a:bodyPr wrap="square" rtlCol="0">
            <a:spAutoFit/>
          </a:bodyPr>
          <a:lstStyle/>
          <a:p>
            <a:pPr marL="285750" indent="-285750" algn="just">
              <a:buFont typeface="Wingdings" pitchFamily="2" charset="2"/>
              <a:buChar char="Ø"/>
            </a:pPr>
            <a:r>
              <a:rPr lang="en-US" dirty="0" smtClean="0"/>
              <a:t>SSI Exemption limit should be increased upto 3 Crores and similarly, the SSI exemption to service providers should also be increased upto 12 </a:t>
            </a:r>
            <a:r>
              <a:rPr lang="en-US" dirty="0" err="1" smtClean="0"/>
              <a:t>Lacs</a:t>
            </a:r>
            <a:r>
              <a:rPr lang="en-US" dirty="0" smtClean="0"/>
              <a:t>.</a:t>
            </a:r>
            <a:endParaRPr lang="en-US" dirty="0"/>
          </a:p>
        </p:txBody>
      </p:sp>
      <p:sp>
        <p:nvSpPr>
          <p:cNvPr id="23" name="TextBox 22"/>
          <p:cNvSpPr txBox="1"/>
          <p:nvPr/>
        </p:nvSpPr>
        <p:spPr>
          <a:xfrm>
            <a:off x="0" y="4229100"/>
            <a:ext cx="8915400" cy="369332"/>
          </a:xfrm>
          <a:prstGeom prst="rect">
            <a:avLst/>
          </a:prstGeom>
          <a:noFill/>
        </p:spPr>
        <p:txBody>
          <a:bodyPr wrap="square" rtlCol="0">
            <a:spAutoFit/>
          </a:bodyPr>
          <a:lstStyle/>
          <a:p>
            <a:pPr marL="285750" indent="-285750" algn="just">
              <a:buFont typeface="Wingdings" pitchFamily="2" charset="2"/>
              <a:buChar char="Ø"/>
            </a:pPr>
            <a:r>
              <a:rPr lang="en-US" dirty="0" smtClean="0"/>
              <a:t>The duty under compounded levy scheme should also required to be reduced.</a:t>
            </a:r>
            <a:endParaRPr lang="en-US" dirty="0"/>
          </a:p>
        </p:txBody>
      </p:sp>
      <p:sp>
        <p:nvSpPr>
          <p:cNvPr id="24" name="TextBox 23"/>
          <p:cNvSpPr txBox="1"/>
          <p:nvPr/>
        </p:nvSpPr>
        <p:spPr>
          <a:xfrm>
            <a:off x="0" y="3432630"/>
            <a:ext cx="8610600" cy="369332"/>
          </a:xfrm>
          <a:prstGeom prst="rect">
            <a:avLst/>
          </a:prstGeom>
          <a:noFill/>
        </p:spPr>
        <p:txBody>
          <a:bodyPr wrap="square" rtlCol="0">
            <a:spAutoFit/>
          </a:bodyPr>
          <a:lstStyle/>
          <a:p>
            <a:pPr marL="285750" indent="-285750" algn="just">
              <a:buFont typeface="Wingdings" pitchFamily="2" charset="2"/>
              <a:buChar char="Ø"/>
            </a:pPr>
            <a:r>
              <a:rPr lang="en-US" dirty="0" smtClean="0"/>
              <a:t>Reversal under Rule 6 of Cenvat Credit Rules is also required to be reduced. </a:t>
            </a:r>
            <a:endParaRPr lang="en-US" dirty="0"/>
          </a:p>
        </p:txBody>
      </p:sp>
      <p:sp>
        <p:nvSpPr>
          <p:cNvPr id="25" name="TextBox 24"/>
          <p:cNvSpPr txBox="1"/>
          <p:nvPr/>
        </p:nvSpPr>
        <p:spPr>
          <a:xfrm>
            <a:off x="0" y="3844027"/>
            <a:ext cx="8610600" cy="369332"/>
          </a:xfrm>
          <a:prstGeom prst="rect">
            <a:avLst/>
          </a:prstGeom>
          <a:noFill/>
        </p:spPr>
        <p:txBody>
          <a:bodyPr wrap="square" rtlCol="0">
            <a:spAutoFit/>
          </a:bodyPr>
          <a:lstStyle/>
          <a:p>
            <a:pPr marL="285750" indent="-285750" algn="just">
              <a:buFont typeface="Wingdings" pitchFamily="2" charset="2"/>
              <a:buChar char="Ø"/>
            </a:pPr>
            <a:r>
              <a:rPr lang="en-US" dirty="0" smtClean="0"/>
              <a:t>Proportionate reversal under Rule 6 of Cenvat Credit Rules is requires to be simplified.</a:t>
            </a:r>
            <a:endParaRPr lang="en-US" dirty="0"/>
          </a:p>
        </p:txBody>
      </p:sp>
      <p:sp>
        <p:nvSpPr>
          <p:cNvPr id="26" name="TextBox 25"/>
          <p:cNvSpPr txBox="1"/>
          <p:nvPr/>
        </p:nvSpPr>
        <p:spPr>
          <a:xfrm>
            <a:off x="0" y="4698553"/>
            <a:ext cx="6934200" cy="646331"/>
          </a:xfrm>
          <a:prstGeom prst="rect">
            <a:avLst/>
          </a:prstGeom>
          <a:noFill/>
        </p:spPr>
        <p:txBody>
          <a:bodyPr wrap="square" rtlCol="0">
            <a:spAutoFit/>
          </a:bodyPr>
          <a:lstStyle/>
          <a:p>
            <a:pPr marL="285750" indent="-285750" algn="just">
              <a:buFont typeface="Wingdings" pitchFamily="2" charset="2"/>
              <a:buChar char="Ø"/>
            </a:pPr>
            <a:r>
              <a:rPr lang="en-US" dirty="0" smtClean="0"/>
              <a:t>Under Works Contract scheme the rate of service tax payable is also required to be reduced.</a:t>
            </a:r>
            <a:endParaRPr lang="en-US" dirty="0"/>
          </a:p>
        </p:txBody>
      </p:sp>
      <p:grpSp>
        <p:nvGrpSpPr>
          <p:cNvPr id="36" name="Group 35"/>
          <p:cNvGrpSpPr/>
          <p:nvPr/>
        </p:nvGrpSpPr>
        <p:grpSpPr>
          <a:xfrm>
            <a:off x="0" y="-58992"/>
            <a:ext cx="3429000" cy="2554288"/>
            <a:chOff x="0" y="0"/>
            <a:chExt cx="3429000" cy="2554288"/>
          </a:xfrm>
        </p:grpSpPr>
        <p:pic>
          <p:nvPicPr>
            <p:cNvPr id="1029" name="Picture 5" descr="C:\Documents and Settings\jajoo\Desktop\recession-4a.jpg"/>
            <p:cNvPicPr>
              <a:picLocks noChangeAspect="1" noChangeArrowheads="1"/>
            </p:cNvPicPr>
            <p:nvPr/>
          </p:nvPicPr>
          <p:blipFill>
            <a:blip r:embed="rId3"/>
            <a:srcRect/>
            <a:stretch>
              <a:fillRect/>
            </a:stretch>
          </p:blipFill>
          <p:spPr bwMode="auto">
            <a:xfrm>
              <a:off x="0" y="0"/>
              <a:ext cx="3352800" cy="2554288"/>
            </a:xfrm>
            <a:prstGeom prst="rect">
              <a:avLst/>
            </a:prstGeom>
            <a:noFill/>
          </p:spPr>
        </p:pic>
        <p:grpSp>
          <p:nvGrpSpPr>
            <p:cNvPr id="35" name="Group 34"/>
            <p:cNvGrpSpPr/>
            <p:nvPr/>
          </p:nvGrpSpPr>
          <p:grpSpPr>
            <a:xfrm>
              <a:off x="1143000" y="0"/>
              <a:ext cx="2286000" cy="2438400"/>
              <a:chOff x="1143000" y="0"/>
              <a:chExt cx="2286000" cy="2438400"/>
            </a:xfrm>
          </p:grpSpPr>
          <p:sp>
            <p:nvSpPr>
              <p:cNvPr id="14" name="Rectangle 13"/>
              <p:cNvSpPr/>
              <p:nvPr/>
            </p:nvSpPr>
            <p:spPr>
              <a:xfrm>
                <a:off x="1143000" y="1792069"/>
                <a:ext cx="2209800"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Industries</a:t>
                </a:r>
                <a:endParaRPr 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27" name="Rectangle 26"/>
              <p:cNvSpPr/>
              <p:nvPr/>
            </p:nvSpPr>
            <p:spPr>
              <a:xfrm>
                <a:off x="1295400" y="0"/>
                <a:ext cx="2133600" cy="646331"/>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3600" b="1" dirty="0" smtClean="0">
                    <a:ln/>
                    <a:solidFill>
                      <a:schemeClr val="accent3"/>
                    </a:solidFill>
                  </a:rPr>
                  <a:t>Demands  </a:t>
                </a:r>
                <a:endParaRPr lang="en-US" sz="3600" b="1" dirty="0">
                  <a:ln/>
                  <a:solidFill>
                    <a:schemeClr val="accent3"/>
                  </a:solidFill>
                </a:endParaRPr>
              </a:p>
            </p:txBody>
          </p:sp>
          <p:grpSp>
            <p:nvGrpSpPr>
              <p:cNvPr id="31" name="Group 30"/>
              <p:cNvGrpSpPr/>
              <p:nvPr/>
            </p:nvGrpSpPr>
            <p:grpSpPr>
              <a:xfrm>
                <a:off x="2484120" y="899160"/>
                <a:ext cx="944880" cy="658833"/>
                <a:chOff x="-1524000" y="993338"/>
                <a:chExt cx="944880" cy="658833"/>
              </a:xfrm>
            </p:grpSpPr>
            <p:sp>
              <p:nvSpPr>
                <p:cNvPr id="13" name="Rectangle 12"/>
                <p:cNvSpPr/>
                <p:nvPr/>
              </p:nvSpPr>
              <p:spPr>
                <a:xfrm>
                  <a:off x="-1524000" y="993338"/>
                  <a:ext cx="720379" cy="646331"/>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n-US" sz="3600" b="1" dirty="0" smtClean="0">
                      <a:ln/>
                      <a:solidFill>
                        <a:schemeClr val="accent3"/>
                      </a:solidFill>
                    </a:rPr>
                    <a:t>o</a:t>
                  </a:r>
                  <a:endParaRPr lang="en-US" sz="3600" b="1" dirty="0">
                    <a:ln/>
                    <a:solidFill>
                      <a:schemeClr val="accent3"/>
                    </a:solidFill>
                  </a:endParaRPr>
                </a:p>
              </p:txBody>
            </p:sp>
            <p:sp>
              <p:nvSpPr>
                <p:cNvPr id="30" name="Rectangle 29"/>
                <p:cNvSpPr/>
                <p:nvPr/>
              </p:nvSpPr>
              <p:spPr>
                <a:xfrm>
                  <a:off x="-1299499" y="1005840"/>
                  <a:ext cx="720379" cy="64633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a:t>
                  </a:r>
                  <a:endParaRPr lang="en-US"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2000" fill="hold"/>
                                        <p:tgtEl>
                                          <p:spTgt spid="36"/>
                                        </p:tgtEl>
                                        <p:attrNameLst>
                                          <p:attrName>ppt_w</p:attrName>
                                        </p:attrNameLst>
                                      </p:cBhvr>
                                      <p:tavLst>
                                        <p:tav tm="0">
                                          <p:val>
                                            <p:fltVal val="0"/>
                                          </p:val>
                                        </p:tav>
                                        <p:tav tm="100000">
                                          <p:val>
                                            <p:strVal val="#ppt_w"/>
                                          </p:val>
                                        </p:tav>
                                      </p:tavLst>
                                    </p:anim>
                                    <p:anim calcmode="lin" valueType="num">
                                      <p:cBhvr>
                                        <p:cTn id="8" dur="2000" fill="hold"/>
                                        <p:tgtEl>
                                          <p:spTgt spid="36"/>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5"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linds(horizontal)">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5"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blinds(vertical)">
                                      <p:cBhvr>
                                        <p:cTn id="23" dur="5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blinds(horizontal)">
                                      <p:cBhvr>
                                        <p:cTn id="28" dur="500"/>
                                        <p:tgtEl>
                                          <p:spTgt spid="18"/>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5" fill="hold" grpId="0"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blinds(vertical)">
                                      <p:cBhvr>
                                        <p:cTn id="33" dur="5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blinds(horizontal)">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5" fill="hold" grpId="0" nodeType="click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blinds(vertical)">
                                      <p:cBhvr>
                                        <p:cTn id="43" dur="500"/>
                                        <p:tgtEl>
                                          <p:spTgt spid="25"/>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blinds(horizontal)">
                                      <p:cBhvr>
                                        <p:cTn id="48" dur="500"/>
                                        <p:tgtEl>
                                          <p:spTgt spid="23"/>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5" fill="hold" grpId="0" nodeType="click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blinds(vertical)">
                                      <p:cBhvr>
                                        <p:cTn id="53" dur="500"/>
                                        <p:tgtEl>
                                          <p:spTgt spid="26"/>
                                        </p:tgtEl>
                                      </p:cBhvr>
                                    </p:animEffect>
                                  </p:childTnLst>
                                </p:cTn>
                              </p:par>
                            </p:childTnLst>
                          </p:cTn>
                        </p:par>
                      </p:childTnLst>
                    </p:cTn>
                  </p:par>
                  <p:par>
                    <p:cTn id="54" fill="hold">
                      <p:stCondLst>
                        <p:cond delay="indefinite"/>
                      </p:stCondLst>
                      <p:childTnLst>
                        <p:par>
                          <p:cTn id="55" fill="hold">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500"/>
                                        <p:tgtEl>
                                          <p:spTgt spid="19"/>
                                        </p:tgtEl>
                                      </p:cBhvr>
                                    </p:animEffect>
                                  </p:childTnLst>
                                </p:cTn>
                              </p:par>
                              <p:par>
                                <p:cTn id="59" presetID="23" presetClass="entr" presetSubtype="16" fill="hold" nodeType="withEffect">
                                  <p:stCondLst>
                                    <p:cond delay="0"/>
                                  </p:stCondLst>
                                  <p:childTnLst>
                                    <p:set>
                                      <p:cBhvr>
                                        <p:cTn id="60" dur="1" fill="hold">
                                          <p:stCondLst>
                                            <p:cond delay="0"/>
                                          </p:stCondLst>
                                        </p:cTn>
                                        <p:tgtEl>
                                          <p:spTgt spid="1030"/>
                                        </p:tgtEl>
                                        <p:attrNameLst>
                                          <p:attrName>style.visibility</p:attrName>
                                        </p:attrNameLst>
                                      </p:cBhvr>
                                      <p:to>
                                        <p:strVal val="visible"/>
                                      </p:to>
                                    </p:set>
                                    <p:anim calcmode="lin" valueType="num">
                                      <p:cBhvr>
                                        <p:cTn id="61" dur="2000" fill="hold"/>
                                        <p:tgtEl>
                                          <p:spTgt spid="1030"/>
                                        </p:tgtEl>
                                        <p:attrNameLst>
                                          <p:attrName>ppt_w</p:attrName>
                                        </p:attrNameLst>
                                      </p:cBhvr>
                                      <p:tavLst>
                                        <p:tav tm="0">
                                          <p:val>
                                            <p:fltVal val="0"/>
                                          </p:val>
                                        </p:tav>
                                        <p:tav tm="100000">
                                          <p:val>
                                            <p:strVal val="#ppt_w"/>
                                          </p:val>
                                        </p:tav>
                                      </p:tavLst>
                                    </p:anim>
                                    <p:anim calcmode="lin" valueType="num">
                                      <p:cBhvr>
                                        <p:cTn id="62" dur="2000" fill="hold"/>
                                        <p:tgtEl>
                                          <p:spTgt spid="103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6" grpId="0"/>
      <p:bldP spid="18" grpId="0"/>
      <p:bldP spid="19" grpId="0"/>
      <p:bldP spid="20" grpId="0"/>
      <p:bldP spid="21" grpId="0"/>
      <p:bldP spid="23" grpId="0"/>
      <p:bldP spid="24" grpId="0"/>
      <p:bldP spid="25"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alpha val="62000"/>
          </a:schemeClr>
        </a:solidFill>
        <a:effectLst/>
      </p:bgPr>
    </p:bg>
    <p:spTree>
      <p:nvGrpSpPr>
        <p:cNvPr id="1" name=""/>
        <p:cNvGrpSpPr/>
        <p:nvPr/>
      </p:nvGrpSpPr>
      <p:grpSpPr>
        <a:xfrm>
          <a:off x="0" y="0"/>
          <a:ext cx="0" cy="0"/>
          <a:chOff x="0" y="0"/>
          <a:chExt cx="0" cy="0"/>
        </a:xfrm>
      </p:grpSpPr>
      <p:pic>
        <p:nvPicPr>
          <p:cNvPr id="2050" name="Picture 2" descr="C:\Documents and Settings\ALL\Desktop\New Picture copy.jpg"/>
          <p:cNvPicPr>
            <a:picLocks noChangeAspect="1" noChangeArrowheads="1"/>
          </p:cNvPicPr>
          <p:nvPr/>
        </p:nvPicPr>
        <p:blipFill>
          <a:blip r:embed="rId2"/>
          <a:srcRect l="30000" t="5079" r="31250" b="23810"/>
          <a:stretch>
            <a:fillRect/>
          </a:stretch>
        </p:blipFill>
        <p:spPr bwMode="auto">
          <a:xfrm>
            <a:off x="2971800" y="609600"/>
            <a:ext cx="3124200" cy="4953000"/>
          </a:xfrm>
          <a:prstGeom prst="rect">
            <a:avLst/>
          </a:prstGeom>
          <a:noFill/>
        </p:spPr>
      </p:pic>
      <p:sp>
        <p:nvSpPr>
          <p:cNvPr id="5" name="TextBox 4"/>
          <p:cNvSpPr txBox="1"/>
          <p:nvPr/>
        </p:nvSpPr>
        <p:spPr>
          <a:xfrm>
            <a:off x="0" y="0"/>
            <a:ext cx="9144000" cy="461665"/>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spcBef>
                <a:spcPts val="600"/>
              </a:spcBef>
              <a:spcAft>
                <a:spcPts val="600"/>
              </a:spcAft>
            </a:pPr>
            <a:r>
              <a:rPr lang="en-US" sz="2400" b="1" dirty="0" smtClean="0"/>
              <a:t>HIGHLIGHTS OF UNION BUDGET 2009-10</a:t>
            </a:r>
            <a:endParaRPr lang="en-US" sz="2400" b="1" dirty="0"/>
          </a:p>
        </p:txBody>
      </p:sp>
      <p:sp>
        <p:nvSpPr>
          <p:cNvPr id="6" name="TextBox 5"/>
          <p:cNvSpPr txBox="1"/>
          <p:nvPr/>
        </p:nvSpPr>
        <p:spPr>
          <a:xfrm>
            <a:off x="152400" y="609600"/>
            <a:ext cx="3657600" cy="584775"/>
          </a:xfrm>
          <a:prstGeom prst="rect">
            <a:avLst/>
          </a:prstGeom>
          <a:noFill/>
        </p:spPr>
        <p:txBody>
          <a:bodyPr wrap="square" rtlCol="0">
            <a:spAutoFit/>
          </a:bodyPr>
          <a:lstStyle/>
          <a:p>
            <a:pPr algn="ctr"/>
            <a:r>
              <a:rPr lang="en-US" sz="3200" b="1" dirty="0" smtClean="0"/>
              <a:t>EXCISE</a:t>
            </a:r>
            <a:endParaRPr lang="en-US" sz="2400" dirty="0"/>
          </a:p>
        </p:txBody>
      </p:sp>
      <p:sp>
        <p:nvSpPr>
          <p:cNvPr id="7" name="TextBox 6"/>
          <p:cNvSpPr txBox="1"/>
          <p:nvPr/>
        </p:nvSpPr>
        <p:spPr>
          <a:xfrm>
            <a:off x="5105400" y="560993"/>
            <a:ext cx="3657600" cy="584775"/>
          </a:xfrm>
          <a:prstGeom prst="rect">
            <a:avLst/>
          </a:prstGeom>
          <a:noFill/>
        </p:spPr>
        <p:txBody>
          <a:bodyPr wrap="square" rtlCol="0">
            <a:spAutoFit/>
          </a:bodyPr>
          <a:lstStyle/>
          <a:p>
            <a:pPr algn="ctr"/>
            <a:r>
              <a:rPr lang="en-US" sz="3200" b="1" dirty="0" smtClean="0"/>
              <a:t>SERVICE TAX</a:t>
            </a:r>
            <a:endParaRPr lang="en-US" sz="2400" dirty="0" smtClean="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9" name="TextBox 8"/>
          <p:cNvSpPr txBox="1"/>
          <p:nvPr/>
        </p:nvSpPr>
        <p:spPr>
          <a:xfrm>
            <a:off x="4953000" y="914400"/>
            <a:ext cx="3886200" cy="938719"/>
          </a:xfrm>
          <a:prstGeom prst="rect">
            <a:avLst/>
          </a:prstGeom>
          <a:noFill/>
        </p:spPr>
        <p:txBody>
          <a:bodyPr wrap="square" rtlCol="0">
            <a:spAutoFit/>
          </a:bodyPr>
          <a:lstStyle/>
          <a:p>
            <a:pPr algn="ctr"/>
            <a:endParaRPr lang="en-US" sz="200" dirty="0" smtClean="0"/>
          </a:p>
          <a:p>
            <a:pPr marL="339725" indent="-339725">
              <a:spcBef>
                <a:spcPts val="600"/>
              </a:spcBef>
              <a:spcAft>
                <a:spcPts val="600"/>
              </a:spcAft>
              <a:buSzPct val="100000"/>
              <a:buBlip>
                <a:blip r:embed="rId3"/>
              </a:buBlip>
            </a:pPr>
            <a:r>
              <a:rPr lang="en-US" sz="2400" dirty="0" smtClean="0"/>
              <a:t>No Change in Service Tax Rate.</a:t>
            </a:r>
          </a:p>
        </p:txBody>
      </p:sp>
      <p:sp>
        <p:nvSpPr>
          <p:cNvPr id="10" name="TextBox 9"/>
          <p:cNvSpPr txBox="1"/>
          <p:nvPr/>
        </p:nvSpPr>
        <p:spPr>
          <a:xfrm>
            <a:off x="5029200" y="1752600"/>
            <a:ext cx="3962400" cy="830997"/>
          </a:xfrm>
          <a:prstGeom prst="rect">
            <a:avLst/>
          </a:prstGeom>
          <a:noFill/>
        </p:spPr>
        <p:txBody>
          <a:bodyPr wrap="square" rtlCol="0">
            <a:spAutoFit/>
          </a:bodyPr>
          <a:lstStyle/>
          <a:p>
            <a:pPr marL="339725" indent="-339725">
              <a:spcBef>
                <a:spcPts val="600"/>
              </a:spcBef>
              <a:spcAft>
                <a:spcPts val="600"/>
              </a:spcAft>
              <a:buSzPct val="100000"/>
              <a:buBlip>
                <a:blip r:embed="rId3"/>
              </a:buBlip>
            </a:pPr>
            <a:r>
              <a:rPr lang="en-US" sz="2400" dirty="0" smtClean="0"/>
              <a:t>No Exemption to Chartered accountants.</a:t>
            </a:r>
          </a:p>
        </p:txBody>
      </p:sp>
      <p:sp>
        <p:nvSpPr>
          <p:cNvPr id="11" name="TextBox 10"/>
          <p:cNvSpPr txBox="1"/>
          <p:nvPr/>
        </p:nvSpPr>
        <p:spPr>
          <a:xfrm>
            <a:off x="5257800" y="2467428"/>
            <a:ext cx="3657600" cy="830997"/>
          </a:xfrm>
          <a:prstGeom prst="rect">
            <a:avLst/>
          </a:prstGeom>
          <a:noFill/>
        </p:spPr>
        <p:txBody>
          <a:bodyPr wrap="square" rtlCol="0">
            <a:spAutoFit/>
          </a:bodyPr>
          <a:lstStyle/>
          <a:p>
            <a:pPr marL="339725" indent="-339725">
              <a:buSzPct val="100000"/>
              <a:buBlip>
                <a:blip r:embed="rId3"/>
              </a:buBlip>
            </a:pPr>
            <a:r>
              <a:rPr lang="en-US" sz="2400" dirty="0" smtClean="0"/>
              <a:t>Revised Refund procedure for exporters.</a:t>
            </a:r>
          </a:p>
        </p:txBody>
      </p:sp>
      <p:sp>
        <p:nvSpPr>
          <p:cNvPr id="12" name="TextBox 11"/>
          <p:cNvSpPr txBox="1"/>
          <p:nvPr/>
        </p:nvSpPr>
        <p:spPr>
          <a:xfrm>
            <a:off x="5334000" y="3200400"/>
            <a:ext cx="3657600" cy="2308324"/>
          </a:xfrm>
          <a:prstGeom prst="rect">
            <a:avLst/>
          </a:prstGeom>
          <a:noFill/>
        </p:spPr>
        <p:txBody>
          <a:bodyPr wrap="square" rtlCol="0">
            <a:spAutoFit/>
          </a:bodyPr>
          <a:lstStyle/>
          <a:p>
            <a:pPr marL="914400" indent="-280988">
              <a:buSzPct val="100000"/>
              <a:buBlip>
                <a:blip r:embed="rId3"/>
              </a:buBlip>
            </a:pPr>
            <a:r>
              <a:rPr lang="en-US" sz="2400" b="1" dirty="0" smtClean="0"/>
              <a:t>NEW Services:</a:t>
            </a:r>
          </a:p>
          <a:p>
            <a:pPr marL="977900" indent="-236538">
              <a:buSzPct val="100000"/>
              <a:buBlip>
                <a:blip r:embed="rId4"/>
              </a:buBlip>
            </a:pPr>
            <a:r>
              <a:rPr lang="en-US" sz="2400" dirty="0" smtClean="0"/>
              <a:t> Legal Services</a:t>
            </a:r>
          </a:p>
          <a:p>
            <a:pPr marL="977900" indent="-236538">
              <a:buSzPct val="100000"/>
              <a:buBlip>
                <a:blip r:embed="rId4"/>
              </a:buBlip>
            </a:pPr>
            <a:r>
              <a:rPr lang="en-US" sz="2400" dirty="0" smtClean="0"/>
              <a:t> Plastic Surgery</a:t>
            </a:r>
          </a:p>
          <a:p>
            <a:pPr marL="977900" indent="-236538">
              <a:buSzPct val="100000"/>
              <a:buBlip>
                <a:blip r:embed="rId4"/>
              </a:buBlip>
            </a:pPr>
            <a:r>
              <a:rPr lang="en-US" sz="2400" dirty="0" smtClean="0"/>
              <a:t> Transport of goods by Rail, Water &amp; Pipe Line.</a:t>
            </a:r>
          </a:p>
        </p:txBody>
      </p:sp>
      <p:sp>
        <p:nvSpPr>
          <p:cNvPr id="13" name="TextBox 12"/>
          <p:cNvSpPr txBox="1"/>
          <p:nvPr/>
        </p:nvSpPr>
        <p:spPr>
          <a:xfrm>
            <a:off x="4191000" y="5355104"/>
            <a:ext cx="4876800" cy="969496"/>
          </a:xfrm>
          <a:prstGeom prst="rect">
            <a:avLst/>
          </a:prstGeom>
          <a:noFill/>
        </p:spPr>
        <p:txBody>
          <a:bodyPr wrap="square" rtlCol="0">
            <a:spAutoFit/>
          </a:bodyPr>
          <a:lstStyle/>
          <a:p>
            <a:pPr marL="1150938" indent="-236538">
              <a:buSzPct val="100000"/>
            </a:pPr>
            <a:endParaRPr lang="en-US" sz="900" dirty="0" smtClean="0"/>
          </a:p>
          <a:p>
            <a:pPr marL="515938" indent="-339725">
              <a:buSzPct val="100000"/>
              <a:buBlip>
                <a:blip r:embed="rId3"/>
              </a:buBlip>
            </a:pPr>
            <a:r>
              <a:rPr lang="en-US" sz="2400" dirty="0" smtClean="0"/>
              <a:t>Rate of Reversal of CENVAT Credit reduced to 6%.</a:t>
            </a:r>
          </a:p>
        </p:txBody>
      </p:sp>
      <p:sp>
        <p:nvSpPr>
          <p:cNvPr id="14" name="TextBox 13"/>
          <p:cNvSpPr txBox="1"/>
          <p:nvPr/>
        </p:nvSpPr>
        <p:spPr>
          <a:xfrm>
            <a:off x="152400" y="1143000"/>
            <a:ext cx="3733800" cy="830997"/>
          </a:xfrm>
          <a:prstGeom prst="rect">
            <a:avLst/>
          </a:prstGeom>
          <a:noFill/>
        </p:spPr>
        <p:txBody>
          <a:bodyPr wrap="square" rtlCol="0">
            <a:spAutoFit/>
          </a:bodyPr>
          <a:lstStyle/>
          <a:p>
            <a:pPr marL="347663" indent="-347663">
              <a:spcBef>
                <a:spcPts val="600"/>
              </a:spcBef>
              <a:spcAft>
                <a:spcPts val="600"/>
              </a:spcAft>
              <a:buSzPct val="100000"/>
              <a:buBlip>
                <a:blip r:embed="rId3"/>
              </a:buBlip>
            </a:pPr>
            <a:r>
              <a:rPr lang="en-US" sz="2400" dirty="0" smtClean="0"/>
              <a:t>  No Change in Basic Excise Duty.</a:t>
            </a:r>
          </a:p>
        </p:txBody>
      </p:sp>
      <p:sp>
        <p:nvSpPr>
          <p:cNvPr id="15" name="TextBox 14"/>
          <p:cNvSpPr txBox="1"/>
          <p:nvPr/>
        </p:nvSpPr>
        <p:spPr>
          <a:xfrm>
            <a:off x="152400" y="1905000"/>
            <a:ext cx="3429000" cy="1200329"/>
          </a:xfrm>
          <a:prstGeom prst="rect">
            <a:avLst/>
          </a:prstGeom>
          <a:noFill/>
        </p:spPr>
        <p:txBody>
          <a:bodyPr wrap="square" rtlCol="0">
            <a:spAutoFit/>
          </a:bodyPr>
          <a:lstStyle/>
          <a:p>
            <a:pPr marL="339725" indent="-339725">
              <a:buSzPct val="100000"/>
              <a:buBlip>
                <a:blip r:embed="rId3"/>
              </a:buBlip>
            </a:pPr>
            <a:r>
              <a:rPr lang="en-US" sz="2400" dirty="0" smtClean="0"/>
              <a:t>4%  Excise Duty increased to 8% with  few exceptions.</a:t>
            </a:r>
            <a:endParaRPr lang="en-US" sz="2400" dirty="0"/>
          </a:p>
        </p:txBody>
      </p:sp>
      <p:sp>
        <p:nvSpPr>
          <p:cNvPr id="16" name="TextBox 15"/>
          <p:cNvSpPr txBox="1"/>
          <p:nvPr/>
        </p:nvSpPr>
        <p:spPr>
          <a:xfrm>
            <a:off x="152400" y="3049012"/>
            <a:ext cx="3352800" cy="1569660"/>
          </a:xfrm>
          <a:prstGeom prst="rect">
            <a:avLst/>
          </a:prstGeom>
          <a:noFill/>
        </p:spPr>
        <p:txBody>
          <a:bodyPr wrap="square" rtlCol="0">
            <a:spAutoFit/>
          </a:bodyPr>
          <a:lstStyle/>
          <a:p>
            <a:pPr marL="339725" indent="-339725">
              <a:buSzPct val="100000"/>
              <a:buBlip>
                <a:blip r:embed="rId3"/>
              </a:buBlip>
            </a:pPr>
            <a:r>
              <a:rPr lang="en-US" sz="2400" dirty="0" smtClean="0"/>
              <a:t>SSI exemption clause    of Brand Name does   not hit Printed Laminated Rolls.</a:t>
            </a:r>
            <a:endParaRPr lang="en-US" sz="2400" dirty="0"/>
          </a:p>
        </p:txBody>
      </p:sp>
      <p:sp>
        <p:nvSpPr>
          <p:cNvPr id="17" name="TextBox 16"/>
          <p:cNvSpPr txBox="1"/>
          <p:nvPr/>
        </p:nvSpPr>
        <p:spPr>
          <a:xfrm>
            <a:off x="152400" y="4495800"/>
            <a:ext cx="3657600" cy="830997"/>
          </a:xfrm>
          <a:prstGeom prst="rect">
            <a:avLst/>
          </a:prstGeom>
          <a:noFill/>
        </p:spPr>
        <p:txBody>
          <a:bodyPr wrap="square" rtlCol="0">
            <a:spAutoFit/>
          </a:bodyPr>
          <a:lstStyle/>
          <a:p>
            <a:pPr marL="339725" indent="-339725">
              <a:buSzPct val="100000"/>
              <a:buBlip>
                <a:blip r:embed="rId3"/>
              </a:buBlip>
            </a:pPr>
            <a:r>
              <a:rPr lang="en-US" sz="2400" dirty="0" smtClean="0"/>
              <a:t>Optional Duty on Textile is back.</a:t>
            </a:r>
            <a:endParaRPr lang="en-US" sz="2400" dirty="0"/>
          </a:p>
        </p:txBody>
      </p:sp>
      <p:sp>
        <p:nvSpPr>
          <p:cNvPr id="18" name="TextBox 17"/>
          <p:cNvSpPr txBox="1"/>
          <p:nvPr/>
        </p:nvSpPr>
        <p:spPr>
          <a:xfrm>
            <a:off x="152400" y="5417403"/>
            <a:ext cx="3962400" cy="830997"/>
          </a:xfrm>
          <a:prstGeom prst="rect">
            <a:avLst/>
          </a:prstGeom>
          <a:noFill/>
        </p:spPr>
        <p:txBody>
          <a:bodyPr wrap="square" rtlCol="0">
            <a:spAutoFit/>
          </a:bodyPr>
          <a:lstStyle/>
          <a:p>
            <a:pPr marL="339725" indent="-339725">
              <a:buSzPct val="100000"/>
              <a:buBlip>
                <a:blip r:embed="rId3"/>
              </a:buBlip>
            </a:pPr>
            <a:r>
              <a:rPr lang="en-US" sz="2400" dirty="0" smtClean="0"/>
              <a:t>GST will be effective from April 1, 2010.</a:t>
            </a:r>
            <a:endParaRPr lang="en-US" sz="2400" dirty="0"/>
          </a:p>
        </p:txBody>
      </p:sp>
      <p:sp>
        <p:nvSpPr>
          <p:cNvPr id="19" name="TextBox 18"/>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20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20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2000"/>
                                        <p:tgtEl>
                                          <p:spTgt spid="1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20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20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20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2000"/>
                                        <p:tgtEl>
                                          <p:spTgt spid="9"/>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2000"/>
                                        <p:tgtEl>
                                          <p:spTgt spid="10"/>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2000"/>
                                        <p:tgtEl>
                                          <p:spTgt spid="1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2000"/>
                                        <p:tgtEl>
                                          <p:spTgt spid="1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P spid="10" grpId="0"/>
      <p:bldP spid="11" grpId="0"/>
      <p:bldP spid="12" grpId="0"/>
      <p:bldP spid="13" grpId="0"/>
      <p:bldP spid="14" grpId="0"/>
      <p:bldP spid="15" grpId="0"/>
      <p:bldP spid="16" grpId="0"/>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ncrease-decrease.jpg"/>
          <p:cNvPicPr>
            <a:picLocks noChangeAspect="1"/>
          </p:cNvPicPr>
          <p:nvPr/>
        </p:nvPicPr>
        <p:blipFill>
          <a:blip r:embed="rId2"/>
          <a:stretch>
            <a:fillRect/>
          </a:stretch>
        </p:blipFill>
        <p:spPr>
          <a:xfrm>
            <a:off x="6597444" y="609600"/>
            <a:ext cx="2514600" cy="5715000"/>
          </a:xfrm>
          <a:prstGeom prst="rect">
            <a:avLst/>
          </a:prstGeom>
          <a:blipFill dpi="0" rotWithShape="1">
            <a:blip r:embed="rId3">
              <a:alphaModFix amt="48000"/>
            </a:blip>
            <a:srcRect/>
            <a:tile tx="0" ty="0" sx="100000" sy="100000" flip="none" algn="tl"/>
          </a:blipFill>
          <a:effectLst>
            <a:outerShdw sx="1000" sy="1000" algn="ctr" rotWithShape="0">
              <a:srgbClr val="000000"/>
            </a:outerShdw>
          </a:effectLst>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CHANGE IN RATES</a:t>
            </a:r>
            <a:endParaRPr lang="en-US" sz="2400" b="1" dirty="0"/>
          </a:p>
        </p:txBody>
      </p:sp>
      <p:grpSp>
        <p:nvGrpSpPr>
          <p:cNvPr id="12" name="Group 11"/>
          <p:cNvGrpSpPr/>
          <p:nvPr/>
        </p:nvGrpSpPr>
        <p:grpSpPr>
          <a:xfrm>
            <a:off x="1085850" y="1905000"/>
            <a:ext cx="4781550" cy="1028700"/>
            <a:chOff x="1085850" y="1905000"/>
            <a:chExt cx="4781550" cy="1028700"/>
          </a:xfrm>
        </p:grpSpPr>
        <p:sp>
          <p:nvSpPr>
            <p:cNvPr id="6" name="TextBox 5"/>
            <p:cNvSpPr txBox="1"/>
            <p:nvPr/>
          </p:nvSpPr>
          <p:spPr>
            <a:xfrm>
              <a:off x="3352800" y="2286000"/>
              <a:ext cx="2514600" cy="523220"/>
            </a:xfrm>
            <a:prstGeom prst="rect">
              <a:avLst/>
            </a:prstGeom>
            <a:noFill/>
          </p:spPr>
          <p:txBody>
            <a:bodyPr wrap="square" rtlCol="0">
              <a:spAutoFit/>
            </a:bodyPr>
            <a:lstStyle/>
            <a:p>
              <a:pPr marL="396875" indent="-396875">
                <a:buClr>
                  <a:srgbClr val="FF0000"/>
                </a:buClr>
                <a:buFont typeface="Wingdings 3" pitchFamily="18" charset="2"/>
                <a:buChar char=""/>
                <a:tabLst>
                  <a:tab pos="4922838" algn="l"/>
                </a:tabLst>
              </a:pPr>
              <a:r>
                <a:rPr lang="en-US" sz="2800" dirty="0" smtClean="0"/>
                <a:t>Naphtha</a:t>
              </a:r>
              <a:endParaRPr lang="en-US" sz="2800" dirty="0"/>
            </a:p>
          </p:txBody>
        </p:sp>
        <p:pic>
          <p:nvPicPr>
            <p:cNvPr id="3075" name="Picture 3"/>
            <p:cNvPicPr>
              <a:picLocks noChangeAspect="1" noChangeArrowheads="1"/>
            </p:cNvPicPr>
            <p:nvPr/>
          </p:nvPicPr>
          <p:blipFill>
            <a:blip r:embed="rId4"/>
            <a:srcRect/>
            <a:stretch>
              <a:fillRect/>
            </a:stretch>
          </p:blipFill>
          <p:spPr bwMode="auto">
            <a:xfrm>
              <a:off x="1085850" y="1905000"/>
              <a:ext cx="1733550" cy="10287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grpSp>
      <p:sp>
        <p:nvSpPr>
          <p:cNvPr id="9" name="TextBox 8"/>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0" name="TextBox 9"/>
          <p:cNvSpPr txBox="1"/>
          <p:nvPr/>
        </p:nvSpPr>
        <p:spPr>
          <a:xfrm>
            <a:off x="2209800" y="543580"/>
            <a:ext cx="4495800" cy="523220"/>
          </a:xfrm>
          <a:prstGeom prst="rect">
            <a:avLst/>
          </a:prstGeom>
          <a:noFill/>
        </p:spPr>
        <p:txBody>
          <a:bodyPr wrap="square" rtlCol="0">
            <a:spAutoFit/>
          </a:bodyPr>
          <a:lstStyle/>
          <a:p>
            <a:pPr algn="ctr"/>
            <a:r>
              <a:rPr lang="en-US" sz="2800" b="1" u="sng" dirty="0" smtClean="0">
                <a:solidFill>
                  <a:srgbClr val="FF0000"/>
                </a:solidFill>
              </a:rPr>
              <a:t>RATES DECLINED</a:t>
            </a:r>
            <a:endParaRPr lang="en-US" sz="2800" dirty="0"/>
          </a:p>
        </p:txBody>
      </p:sp>
      <p:grpSp>
        <p:nvGrpSpPr>
          <p:cNvPr id="16" name="Group 15"/>
          <p:cNvGrpSpPr/>
          <p:nvPr/>
        </p:nvGrpSpPr>
        <p:grpSpPr>
          <a:xfrm>
            <a:off x="0" y="3140140"/>
            <a:ext cx="6705600" cy="1050860"/>
            <a:chOff x="0" y="2971800"/>
            <a:chExt cx="6705600" cy="1050860"/>
          </a:xfrm>
        </p:grpSpPr>
        <p:pic>
          <p:nvPicPr>
            <p:cNvPr id="3076" name="Picture 4"/>
            <p:cNvPicPr>
              <a:picLocks noChangeAspect="1" noChangeArrowheads="1"/>
            </p:cNvPicPr>
            <p:nvPr/>
          </p:nvPicPr>
          <p:blipFill>
            <a:blip r:embed="rId5" cstate="print"/>
            <a:srcRect/>
            <a:stretch>
              <a:fillRect/>
            </a:stretch>
          </p:blipFill>
          <p:spPr bwMode="auto">
            <a:xfrm>
              <a:off x="5029200" y="2971800"/>
              <a:ext cx="1676400" cy="105086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TextBox 10"/>
            <p:cNvSpPr txBox="1"/>
            <p:nvPr/>
          </p:nvSpPr>
          <p:spPr>
            <a:xfrm>
              <a:off x="0" y="3048000"/>
              <a:ext cx="5410200" cy="954107"/>
            </a:xfrm>
            <a:prstGeom prst="rect">
              <a:avLst/>
            </a:prstGeom>
            <a:noFill/>
          </p:spPr>
          <p:txBody>
            <a:bodyPr wrap="square" rtlCol="0">
              <a:spAutoFit/>
            </a:bodyPr>
            <a:lstStyle/>
            <a:p>
              <a:pPr marL="236538" indent="-236538">
                <a:buClr>
                  <a:srgbClr val="FF0000"/>
                </a:buClr>
                <a:buFont typeface="Wingdings 3" pitchFamily="18" charset="2"/>
                <a:buChar char=""/>
              </a:pPr>
              <a:r>
                <a:rPr lang="en-US" sz="2800" dirty="0" smtClean="0"/>
                <a:t>Jewellery having </a:t>
              </a:r>
              <a:r>
                <a:rPr lang="en-US" sz="2800" dirty="0"/>
                <a:t>brand </a:t>
              </a:r>
              <a:r>
                <a:rPr lang="en-US" sz="2800" dirty="0" smtClean="0"/>
                <a:t>name /                                          trade name affixed on itself.</a:t>
              </a:r>
              <a:endParaRPr lang="en-US" sz="2800" dirty="0"/>
            </a:p>
          </p:txBody>
        </p:sp>
      </p:grpSp>
      <p:grpSp>
        <p:nvGrpSpPr>
          <p:cNvPr id="14" name="Group 13"/>
          <p:cNvGrpSpPr/>
          <p:nvPr/>
        </p:nvGrpSpPr>
        <p:grpSpPr>
          <a:xfrm>
            <a:off x="381000" y="1143000"/>
            <a:ext cx="6629400" cy="914400"/>
            <a:chOff x="381000" y="1143000"/>
            <a:chExt cx="6629400" cy="914400"/>
          </a:xfrm>
        </p:grpSpPr>
        <p:pic>
          <p:nvPicPr>
            <p:cNvPr id="3074" name="Picture 2"/>
            <p:cNvPicPr>
              <a:picLocks noChangeAspect="1" noChangeArrowheads="1"/>
            </p:cNvPicPr>
            <p:nvPr/>
          </p:nvPicPr>
          <p:blipFill>
            <a:blip r:embed="rId6"/>
            <a:srcRect/>
            <a:stretch>
              <a:fillRect/>
            </a:stretch>
          </p:blipFill>
          <p:spPr bwMode="auto">
            <a:xfrm>
              <a:off x="4876800" y="1143000"/>
              <a:ext cx="2133600" cy="9144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TextBox 12"/>
            <p:cNvSpPr txBox="1"/>
            <p:nvPr/>
          </p:nvSpPr>
          <p:spPr>
            <a:xfrm>
              <a:off x="381000" y="1219200"/>
              <a:ext cx="4495800" cy="523220"/>
            </a:xfrm>
            <a:prstGeom prst="rect">
              <a:avLst/>
            </a:prstGeom>
            <a:noFill/>
          </p:spPr>
          <p:txBody>
            <a:bodyPr wrap="square" rtlCol="0">
              <a:spAutoFit/>
            </a:bodyPr>
            <a:lstStyle/>
            <a:p>
              <a:pPr marL="236538" indent="-236538">
                <a:buClr>
                  <a:srgbClr val="FF0000"/>
                </a:buClr>
                <a:buFont typeface="Wingdings 3" pitchFamily="18" charset="2"/>
                <a:buChar char=""/>
              </a:pPr>
              <a:r>
                <a:rPr lang="en-US" sz="2800" dirty="0" smtClean="0"/>
                <a:t>Special Boiling Point Spirits.</a:t>
              </a:r>
              <a:endParaRPr lang="en-US" sz="2800" dirty="0"/>
            </a:p>
          </p:txBody>
        </p:sp>
      </p:grpSp>
      <p:grpSp>
        <p:nvGrpSpPr>
          <p:cNvPr id="17" name="Group 16"/>
          <p:cNvGrpSpPr/>
          <p:nvPr/>
        </p:nvGrpSpPr>
        <p:grpSpPr>
          <a:xfrm>
            <a:off x="304800" y="4643438"/>
            <a:ext cx="7924800" cy="2327731"/>
            <a:chOff x="304800" y="4643438"/>
            <a:chExt cx="7924800" cy="2327731"/>
          </a:xfrm>
        </p:grpSpPr>
        <p:pic>
          <p:nvPicPr>
            <p:cNvPr id="3077" name="Picture 5"/>
            <p:cNvPicPr>
              <a:picLocks noChangeAspect="1" noChangeArrowheads="1"/>
            </p:cNvPicPr>
            <p:nvPr/>
          </p:nvPicPr>
          <p:blipFill>
            <a:blip r:embed="rId7"/>
            <a:srcRect/>
            <a:stretch>
              <a:fillRect/>
            </a:stretch>
          </p:blipFill>
          <p:spPr bwMode="auto">
            <a:xfrm>
              <a:off x="304800" y="4643438"/>
              <a:ext cx="1944911" cy="13001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5" name="TextBox 14"/>
            <p:cNvSpPr txBox="1"/>
            <p:nvPr/>
          </p:nvSpPr>
          <p:spPr>
            <a:xfrm>
              <a:off x="685800" y="4724400"/>
              <a:ext cx="7543800" cy="2246769"/>
            </a:xfrm>
            <a:prstGeom prst="rect">
              <a:avLst/>
            </a:prstGeom>
            <a:noFill/>
          </p:spPr>
          <p:txBody>
            <a:bodyPr wrap="square" rtlCol="0">
              <a:spAutoFit/>
            </a:bodyPr>
            <a:lstStyle/>
            <a:p>
              <a:pPr marL="2403475" indent="-293688">
                <a:buClr>
                  <a:srgbClr val="FF0000"/>
                </a:buClr>
                <a:buFont typeface="Wingdings 3" pitchFamily="18" charset="2"/>
                <a:buChar char=""/>
              </a:pPr>
              <a:r>
                <a:rPr lang="en-US" sz="2800" dirty="0" smtClean="0"/>
                <a:t>Motor </a:t>
              </a:r>
              <a:r>
                <a:rPr lang="en-US" sz="2800" dirty="0"/>
                <a:t>vehicles having </a:t>
              </a:r>
              <a:r>
                <a:rPr lang="en-US" sz="2800" dirty="0" smtClean="0"/>
                <a:t>engine            </a:t>
              </a:r>
              <a:r>
                <a:rPr lang="en-US" sz="2800" dirty="0"/>
                <a:t>capacity </a:t>
              </a:r>
              <a:r>
                <a:rPr lang="en-US" sz="2800" dirty="0" smtClean="0"/>
                <a:t>exceeding 1999cc.</a:t>
              </a:r>
            </a:p>
            <a:p>
              <a:pPr marL="236538" indent="-236538">
                <a:buClr>
                  <a:srgbClr val="FF0000"/>
                </a:buClr>
              </a:pPr>
              <a:endParaRPr lang="en-US" sz="2800" dirty="0" smtClean="0"/>
            </a:p>
            <a:p>
              <a:pPr marL="236538" indent="-236538">
                <a:buClr>
                  <a:srgbClr val="FF0000"/>
                </a:buClr>
                <a:buFont typeface="Wingdings 3" pitchFamily="18" charset="2"/>
                <a:buChar char=""/>
              </a:pPr>
              <a:r>
                <a:rPr lang="en-US" sz="2800" dirty="0"/>
                <a:t> </a:t>
              </a:r>
              <a:r>
                <a:rPr lang="en-US" sz="2800" dirty="0" smtClean="0"/>
                <a:t>Petrol Driven Motor Vehicles and there chassis.</a:t>
              </a:r>
            </a:p>
            <a:p>
              <a:pPr marL="236538" indent="-236538">
                <a:buClr>
                  <a:srgbClr val="FF0000"/>
                </a:buClr>
                <a:buFont typeface="Wingdings 3" pitchFamily="18" charset="2"/>
                <a:buChar char=""/>
              </a:pPr>
              <a:endParaRPr lang="en-US" sz="2800" dirty="0"/>
            </a:p>
          </p:txBody>
        </p:sp>
      </p:grpSp>
      <p:sp>
        <p:nvSpPr>
          <p:cNvPr id="18" name="TextBox 17"/>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20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ox(in)">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ox(in)">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ox(in)">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ox(in)">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ncrease-decrease.jpg"/>
          <p:cNvPicPr>
            <a:picLocks noChangeAspect="1"/>
          </p:cNvPicPr>
          <p:nvPr/>
        </p:nvPicPr>
        <p:blipFill>
          <a:blip r:embed="rId2"/>
          <a:srcRect l="11538" r="7692"/>
          <a:stretch>
            <a:fillRect/>
          </a:stretch>
        </p:blipFill>
        <p:spPr>
          <a:xfrm flipH="1">
            <a:off x="0" y="762000"/>
            <a:ext cx="1600200" cy="5562600"/>
          </a:xfrm>
          <a:prstGeom prst="rect">
            <a:avLst/>
          </a:prstGeom>
          <a:blipFill dpi="0" rotWithShape="1">
            <a:blip r:embed="rId3">
              <a:alphaModFix amt="48000"/>
            </a:blip>
            <a:srcRect/>
            <a:tile tx="0" ty="0" sx="100000" sy="100000" flip="none" algn="tl"/>
          </a:blipFill>
          <a:effectLst>
            <a:outerShdw sx="1000" sy="1000" algn="ctr" rotWithShape="0">
              <a:srgbClr val="000000"/>
            </a:outerShdw>
          </a:effectLst>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CHANGE IN RATES</a:t>
            </a:r>
            <a:endParaRPr lang="en-US" sz="2400" b="1" dirty="0"/>
          </a:p>
        </p:txBody>
      </p:sp>
      <p:sp>
        <p:nvSpPr>
          <p:cNvPr id="6" name="TextBox 5"/>
          <p:cNvSpPr txBox="1"/>
          <p:nvPr/>
        </p:nvSpPr>
        <p:spPr>
          <a:xfrm>
            <a:off x="152400" y="517029"/>
            <a:ext cx="8839200" cy="892552"/>
          </a:xfrm>
          <a:prstGeom prst="rect">
            <a:avLst/>
          </a:prstGeom>
          <a:noFill/>
        </p:spPr>
        <p:txBody>
          <a:bodyPr wrap="square" rtlCol="0">
            <a:spAutoFit/>
          </a:bodyPr>
          <a:lstStyle/>
          <a:p>
            <a:pPr algn="ctr"/>
            <a:r>
              <a:rPr lang="en-US" sz="2800" b="1" u="sng" dirty="0" smtClean="0">
                <a:solidFill>
                  <a:srgbClr val="00B050"/>
                </a:solidFill>
              </a:rPr>
              <a:t>RATES UPSURGED </a:t>
            </a:r>
          </a:p>
          <a:p>
            <a:pPr algn="ctr"/>
            <a:endParaRPr lang="en-US" sz="2400" b="1" u="sng" dirty="0" smtClean="0">
              <a:solidFill>
                <a:srgbClr val="FF0000"/>
              </a:solidFill>
            </a:endParaRPr>
          </a:p>
        </p:txBody>
      </p:sp>
      <p:grpSp>
        <p:nvGrpSpPr>
          <p:cNvPr id="16" name="Group 15"/>
          <p:cNvGrpSpPr/>
          <p:nvPr/>
        </p:nvGrpSpPr>
        <p:grpSpPr>
          <a:xfrm>
            <a:off x="1219200" y="990600"/>
            <a:ext cx="7924800" cy="1266825"/>
            <a:chOff x="1219200" y="990600"/>
            <a:chExt cx="7924800" cy="1266825"/>
          </a:xfrm>
        </p:grpSpPr>
        <p:sp>
          <p:nvSpPr>
            <p:cNvPr id="9" name="TextBox 8"/>
            <p:cNvSpPr txBox="1"/>
            <p:nvPr/>
          </p:nvSpPr>
          <p:spPr>
            <a:xfrm>
              <a:off x="1219200" y="990600"/>
              <a:ext cx="7924800" cy="523220"/>
            </a:xfrm>
            <a:prstGeom prst="rect">
              <a:avLst/>
            </a:prstGeom>
            <a:noFill/>
          </p:spPr>
          <p:txBody>
            <a:bodyPr wrap="square" rtlCol="0">
              <a:spAutoFit/>
            </a:bodyPr>
            <a:lstStyle/>
            <a:p>
              <a:pPr>
                <a:spcBef>
                  <a:spcPts val="600"/>
                </a:spcBef>
                <a:spcAft>
                  <a:spcPts val="600"/>
                </a:spcAft>
                <a:buClr>
                  <a:srgbClr val="00B050"/>
                </a:buClr>
                <a:buFont typeface="Wingdings 3" pitchFamily="18" charset="2"/>
                <a:buChar char=""/>
              </a:pPr>
              <a:r>
                <a:rPr lang="en-US" sz="2800" dirty="0"/>
                <a:t>P</a:t>
              </a:r>
              <a:r>
                <a:rPr lang="en-US" sz="2800" dirty="0" smtClean="0"/>
                <a:t>ure </a:t>
              </a:r>
              <a:r>
                <a:rPr lang="en-US" sz="2800" dirty="0" err="1" smtClean="0"/>
                <a:t>Terephthalic</a:t>
              </a:r>
              <a:r>
                <a:rPr lang="en-US" sz="2800" dirty="0" smtClean="0"/>
                <a:t> </a:t>
              </a:r>
              <a:r>
                <a:rPr lang="en-US" sz="2800" dirty="0"/>
                <a:t>acid </a:t>
              </a:r>
              <a:r>
                <a:rPr lang="en-US" sz="2800" dirty="0" smtClean="0"/>
                <a:t>&amp; </a:t>
              </a:r>
              <a:r>
                <a:rPr lang="en-US" sz="2800" dirty="0" err="1"/>
                <a:t>D</a:t>
              </a:r>
              <a:r>
                <a:rPr lang="en-US" sz="2800" dirty="0" err="1" smtClean="0"/>
                <a:t>imethyl</a:t>
              </a:r>
              <a:r>
                <a:rPr lang="en-US" sz="2800" dirty="0" smtClean="0"/>
                <a:t> </a:t>
              </a:r>
              <a:r>
                <a:rPr lang="en-US" sz="2800" dirty="0" err="1" smtClean="0"/>
                <a:t>Terephthalate</a:t>
              </a:r>
              <a:r>
                <a:rPr lang="en-US" sz="2800" dirty="0" smtClean="0"/>
                <a:t>.</a:t>
              </a:r>
            </a:p>
          </p:txBody>
        </p:sp>
        <p:pic>
          <p:nvPicPr>
            <p:cNvPr id="4099" name="Picture 3"/>
            <p:cNvPicPr>
              <a:picLocks noChangeAspect="1" noChangeArrowheads="1"/>
            </p:cNvPicPr>
            <p:nvPr/>
          </p:nvPicPr>
          <p:blipFill>
            <a:blip r:embed="rId4"/>
            <a:srcRect/>
            <a:stretch>
              <a:fillRect/>
            </a:stretch>
          </p:blipFill>
          <p:spPr bwMode="auto">
            <a:xfrm>
              <a:off x="1828800" y="1600200"/>
              <a:ext cx="1676400" cy="657225"/>
            </a:xfrm>
            <a:prstGeom prst="rect">
              <a:avLst/>
            </a:prstGeom>
            <a:ln>
              <a:noFill/>
            </a:ln>
            <a:effectLst>
              <a:outerShdw blurRad="190500" algn="tl" rotWithShape="0">
                <a:srgbClr val="000000">
                  <a:alpha val="70000"/>
                </a:srgbClr>
              </a:outerShdw>
            </a:effectLst>
          </p:spPr>
        </p:pic>
      </p:grpSp>
      <p:sp>
        <p:nvSpPr>
          <p:cNvPr id="11" name="TextBox 10"/>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grpSp>
        <p:nvGrpSpPr>
          <p:cNvPr id="23" name="Group 22"/>
          <p:cNvGrpSpPr/>
          <p:nvPr/>
        </p:nvGrpSpPr>
        <p:grpSpPr>
          <a:xfrm>
            <a:off x="1295400" y="2362200"/>
            <a:ext cx="7924800" cy="1461939"/>
            <a:chOff x="1295400" y="2362200"/>
            <a:chExt cx="7924800" cy="1461939"/>
          </a:xfrm>
        </p:grpSpPr>
        <p:pic>
          <p:nvPicPr>
            <p:cNvPr id="14" name="Picture 4"/>
            <p:cNvPicPr>
              <a:picLocks noChangeAspect="1" noChangeArrowheads="1"/>
            </p:cNvPicPr>
            <p:nvPr/>
          </p:nvPicPr>
          <p:blipFill>
            <a:blip r:embed="rId5"/>
            <a:srcRect/>
            <a:stretch>
              <a:fillRect/>
            </a:stretch>
          </p:blipFill>
          <p:spPr bwMode="auto">
            <a:xfrm>
              <a:off x="1676400" y="2971800"/>
              <a:ext cx="2286000" cy="8382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7" name="TextBox 16"/>
            <p:cNvSpPr txBox="1"/>
            <p:nvPr/>
          </p:nvSpPr>
          <p:spPr>
            <a:xfrm>
              <a:off x="1295400" y="2362200"/>
              <a:ext cx="7924800" cy="1461939"/>
            </a:xfrm>
            <a:prstGeom prst="rect">
              <a:avLst/>
            </a:prstGeom>
            <a:noFill/>
          </p:spPr>
          <p:txBody>
            <a:bodyPr wrap="square" rtlCol="0">
              <a:spAutoFit/>
            </a:bodyPr>
            <a:lstStyle/>
            <a:p>
              <a:pPr marL="457200">
                <a:spcBef>
                  <a:spcPts val="1200"/>
                </a:spcBef>
                <a:spcAft>
                  <a:spcPts val="600"/>
                </a:spcAft>
                <a:buClr>
                  <a:srgbClr val="00B050"/>
                </a:buClr>
                <a:buFont typeface="Wingdings 3" pitchFamily="18" charset="2"/>
                <a:buChar char=""/>
              </a:pPr>
              <a:r>
                <a:rPr lang="en-US" sz="2800" dirty="0" smtClean="0"/>
                <a:t>Polyester Chips.</a:t>
              </a:r>
            </a:p>
            <a:p>
              <a:pPr marL="3540125" indent="-222250">
                <a:spcAft>
                  <a:spcPts val="600"/>
                </a:spcAft>
                <a:buClr>
                  <a:srgbClr val="00B050"/>
                </a:buClr>
                <a:buFont typeface="Wingdings 3" pitchFamily="18" charset="2"/>
                <a:buChar char=""/>
              </a:pPr>
              <a:r>
                <a:rPr lang="en-US" sz="2800" dirty="0"/>
                <a:t>Heat resistant </a:t>
              </a:r>
              <a:r>
                <a:rPr lang="en-US" sz="2800" dirty="0" smtClean="0"/>
                <a:t>Latex Rubber Thread &amp; Tension tapes.</a:t>
              </a:r>
            </a:p>
          </p:txBody>
        </p:sp>
      </p:grpSp>
      <p:grpSp>
        <p:nvGrpSpPr>
          <p:cNvPr id="18" name="Group 17"/>
          <p:cNvGrpSpPr/>
          <p:nvPr/>
        </p:nvGrpSpPr>
        <p:grpSpPr>
          <a:xfrm>
            <a:off x="1219200" y="1524000"/>
            <a:ext cx="7924800" cy="1295400"/>
            <a:chOff x="1219200" y="1524000"/>
            <a:chExt cx="7924800" cy="1295400"/>
          </a:xfrm>
        </p:grpSpPr>
        <p:pic>
          <p:nvPicPr>
            <p:cNvPr id="12" name="Picture 2"/>
            <p:cNvPicPr>
              <a:picLocks noChangeAspect="1" noChangeArrowheads="1"/>
            </p:cNvPicPr>
            <p:nvPr/>
          </p:nvPicPr>
          <p:blipFill>
            <a:blip r:embed="rId6" cstate="print"/>
            <a:srcRect/>
            <a:stretch>
              <a:fillRect/>
            </a:stretch>
          </p:blipFill>
          <p:spPr bwMode="auto">
            <a:xfrm>
              <a:off x="5638800" y="2133600"/>
              <a:ext cx="1981200" cy="68580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13" name="TextBox 12"/>
            <p:cNvSpPr txBox="1"/>
            <p:nvPr/>
          </p:nvSpPr>
          <p:spPr>
            <a:xfrm>
              <a:off x="1219200" y="1524000"/>
              <a:ext cx="7924800" cy="523220"/>
            </a:xfrm>
            <a:prstGeom prst="rect">
              <a:avLst/>
            </a:prstGeom>
            <a:noFill/>
          </p:spPr>
          <p:txBody>
            <a:bodyPr wrap="square" rtlCol="0">
              <a:spAutoFit/>
            </a:bodyPr>
            <a:lstStyle/>
            <a:p>
              <a:pPr marL="2743200">
                <a:spcBef>
                  <a:spcPts val="600"/>
                </a:spcBef>
                <a:spcAft>
                  <a:spcPts val="600"/>
                </a:spcAft>
                <a:buClr>
                  <a:srgbClr val="00B050"/>
                </a:buClr>
                <a:buFont typeface="Wingdings 3" pitchFamily="18" charset="2"/>
                <a:buChar char=""/>
              </a:pPr>
              <a:r>
                <a:rPr lang="en-US" sz="2800" dirty="0" smtClean="0"/>
                <a:t>Ink </a:t>
              </a:r>
              <a:r>
                <a:rPr lang="en-US" sz="2800" dirty="0"/>
                <a:t>used in </a:t>
              </a:r>
              <a:r>
                <a:rPr lang="en-US" sz="2800" dirty="0" smtClean="0"/>
                <a:t>Writing Instruments.</a:t>
              </a:r>
            </a:p>
          </p:txBody>
        </p:sp>
      </p:grpSp>
      <p:grpSp>
        <p:nvGrpSpPr>
          <p:cNvPr id="22" name="Group 21"/>
          <p:cNvGrpSpPr/>
          <p:nvPr/>
        </p:nvGrpSpPr>
        <p:grpSpPr>
          <a:xfrm>
            <a:off x="1219200" y="5334000"/>
            <a:ext cx="7924800" cy="1066800"/>
            <a:chOff x="1219200" y="5334000"/>
            <a:chExt cx="7924800" cy="1066800"/>
          </a:xfrm>
        </p:grpSpPr>
        <p:pic>
          <p:nvPicPr>
            <p:cNvPr id="4102" name="Picture 6"/>
            <p:cNvPicPr>
              <a:picLocks noChangeAspect="1" noChangeArrowheads="1"/>
            </p:cNvPicPr>
            <p:nvPr/>
          </p:nvPicPr>
          <p:blipFill>
            <a:blip r:embed="rId7"/>
            <a:srcRect/>
            <a:stretch>
              <a:fillRect/>
            </a:stretch>
          </p:blipFill>
          <p:spPr bwMode="auto">
            <a:xfrm>
              <a:off x="1371600" y="5334000"/>
              <a:ext cx="2971800" cy="10668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9" name="TextBox 18"/>
            <p:cNvSpPr txBox="1"/>
            <p:nvPr/>
          </p:nvSpPr>
          <p:spPr>
            <a:xfrm>
              <a:off x="1219200" y="5334000"/>
              <a:ext cx="7924800" cy="954107"/>
            </a:xfrm>
            <a:prstGeom prst="rect">
              <a:avLst/>
            </a:prstGeom>
            <a:noFill/>
          </p:spPr>
          <p:txBody>
            <a:bodyPr wrap="square" rtlCol="0">
              <a:spAutoFit/>
            </a:bodyPr>
            <a:lstStyle/>
            <a:p>
              <a:pPr marL="3082925" indent="-222250">
                <a:spcBef>
                  <a:spcPts val="600"/>
                </a:spcBef>
                <a:buClr>
                  <a:srgbClr val="00B050"/>
                </a:buClr>
                <a:buFont typeface="Wingdings 3" pitchFamily="18" charset="2"/>
                <a:buChar char=""/>
              </a:pPr>
              <a:r>
                <a:rPr lang="en-US" sz="2800" dirty="0" smtClean="0"/>
                <a:t>Folders</a:t>
              </a:r>
              <a:r>
                <a:rPr lang="en-US" sz="2800" dirty="0"/>
                <a:t>, file covers, </a:t>
              </a:r>
              <a:r>
                <a:rPr lang="en-US" sz="2800" dirty="0" smtClean="0"/>
                <a:t>manifold business forms, Paper &amp; Labels.</a:t>
              </a:r>
            </a:p>
          </p:txBody>
        </p:sp>
      </p:grpSp>
      <p:grpSp>
        <p:nvGrpSpPr>
          <p:cNvPr id="21" name="Group 20"/>
          <p:cNvGrpSpPr/>
          <p:nvPr/>
        </p:nvGrpSpPr>
        <p:grpSpPr>
          <a:xfrm>
            <a:off x="1676400" y="3796605"/>
            <a:ext cx="7315200" cy="1461195"/>
            <a:chOff x="1676400" y="3657600"/>
            <a:chExt cx="7315200" cy="1461195"/>
          </a:xfrm>
        </p:grpSpPr>
        <p:pic>
          <p:nvPicPr>
            <p:cNvPr id="15" name="Picture 5"/>
            <p:cNvPicPr>
              <a:picLocks noChangeAspect="1" noChangeArrowheads="1"/>
            </p:cNvPicPr>
            <p:nvPr/>
          </p:nvPicPr>
          <p:blipFill>
            <a:blip r:embed="rId8"/>
            <a:srcRect/>
            <a:stretch>
              <a:fillRect/>
            </a:stretch>
          </p:blipFill>
          <p:spPr bwMode="auto">
            <a:xfrm>
              <a:off x="6553200" y="3657600"/>
              <a:ext cx="2438400" cy="1257300"/>
            </a:xfrm>
            <a:prstGeom prst="ellipse">
              <a:avLst/>
            </a:prstGeom>
            <a:ln>
              <a:noFill/>
            </a:ln>
            <a:effectLst>
              <a:softEdge rad="112500"/>
            </a:effectLst>
          </p:spPr>
        </p:pic>
        <p:sp>
          <p:nvSpPr>
            <p:cNvPr id="20" name="TextBox 19"/>
            <p:cNvSpPr txBox="1"/>
            <p:nvPr/>
          </p:nvSpPr>
          <p:spPr>
            <a:xfrm>
              <a:off x="1676400" y="3733800"/>
              <a:ext cx="5867400" cy="1384995"/>
            </a:xfrm>
            <a:prstGeom prst="rect">
              <a:avLst/>
            </a:prstGeom>
            <a:noFill/>
          </p:spPr>
          <p:txBody>
            <a:bodyPr wrap="square" rtlCol="0">
              <a:spAutoFit/>
            </a:bodyPr>
            <a:lstStyle/>
            <a:p>
              <a:pPr marL="280988" indent="-280988">
                <a:buClr>
                  <a:srgbClr val="00B050"/>
                </a:buClr>
                <a:buFont typeface="Wingdings 3" pitchFamily="18" charset="2"/>
                <a:buChar char=""/>
              </a:pPr>
              <a:r>
                <a:rPr lang="en-US" sz="2800" dirty="0" smtClean="0"/>
                <a:t>Particle board /oriented strand                           board/ Fiber board /Plywood</a:t>
              </a:r>
              <a:r>
                <a:rPr lang="en-US" sz="2800" dirty="0"/>
                <a:t>, </a:t>
              </a:r>
              <a:r>
                <a:rPr lang="en-US" sz="2800" dirty="0" smtClean="0"/>
                <a:t>	            veneered panels &amp; </a:t>
              </a:r>
              <a:r>
                <a:rPr lang="en-US" sz="2800" dirty="0"/>
                <a:t>Flush </a:t>
              </a:r>
              <a:r>
                <a:rPr lang="en-US" sz="2800" dirty="0" smtClean="0"/>
                <a:t>doors.</a:t>
              </a:r>
            </a:p>
          </p:txBody>
        </p:sp>
      </p:grpSp>
      <p:sp>
        <p:nvSpPr>
          <p:cNvPr id="24" name="TextBox 23"/>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1000"/>
                                        <p:tgtEl>
                                          <p:spTgt spid="18"/>
                                        </p:tgtEl>
                                      </p:cBhvr>
                                    </p:animEffect>
                                    <p:anim calcmode="lin" valueType="num">
                                      <p:cBhvr>
                                        <p:cTn id="20" dur="1000" fill="hold"/>
                                        <p:tgtEl>
                                          <p:spTgt spid="18"/>
                                        </p:tgtEl>
                                        <p:attrNameLst>
                                          <p:attrName>ppt_x</p:attrName>
                                        </p:attrNameLst>
                                      </p:cBhvr>
                                      <p:tavLst>
                                        <p:tav tm="0">
                                          <p:val>
                                            <p:strVal val="#ppt_x"/>
                                          </p:val>
                                        </p:tav>
                                        <p:tav tm="100000">
                                          <p:val>
                                            <p:strVal val="#ppt_x"/>
                                          </p:val>
                                        </p:tav>
                                      </p:tavLst>
                                    </p:anim>
                                    <p:anim calcmode="lin" valueType="num">
                                      <p:cBhvr>
                                        <p:cTn id="2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1000"/>
                                        <p:tgtEl>
                                          <p:spTgt spid="23"/>
                                        </p:tgtEl>
                                      </p:cBhvr>
                                    </p:animEffect>
                                    <p:anim calcmode="lin" valueType="num">
                                      <p:cBhvr>
                                        <p:cTn id="27" dur="1000" fill="hold"/>
                                        <p:tgtEl>
                                          <p:spTgt spid="23"/>
                                        </p:tgtEl>
                                        <p:attrNameLst>
                                          <p:attrName>ppt_x</p:attrName>
                                        </p:attrNameLst>
                                      </p:cBhvr>
                                      <p:tavLst>
                                        <p:tav tm="0">
                                          <p:val>
                                            <p:strVal val="#ppt_x"/>
                                          </p:val>
                                        </p:tav>
                                        <p:tav tm="100000">
                                          <p:val>
                                            <p:strVal val="#ppt_x"/>
                                          </p:val>
                                        </p:tav>
                                      </p:tavLst>
                                    </p:anim>
                                    <p:anim calcmode="lin" valueType="num">
                                      <p:cBhvr>
                                        <p:cTn id="2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anim calcmode="lin" valueType="num">
                                      <p:cBhvr>
                                        <p:cTn id="34" dur="1000" fill="hold"/>
                                        <p:tgtEl>
                                          <p:spTgt spid="21"/>
                                        </p:tgtEl>
                                        <p:attrNameLst>
                                          <p:attrName>ppt_x</p:attrName>
                                        </p:attrNameLst>
                                      </p:cBhvr>
                                      <p:tavLst>
                                        <p:tav tm="0">
                                          <p:val>
                                            <p:strVal val="#ppt_x"/>
                                          </p:val>
                                        </p:tav>
                                        <p:tav tm="100000">
                                          <p:val>
                                            <p:strVal val="#ppt_x"/>
                                          </p:val>
                                        </p:tav>
                                      </p:tavLst>
                                    </p:anim>
                                    <p:anim calcmode="lin" valueType="num">
                                      <p:cBhvr>
                                        <p:cTn id="3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nodeType="click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1000"/>
                                        <p:tgtEl>
                                          <p:spTgt spid="22"/>
                                        </p:tgtEl>
                                      </p:cBhvr>
                                    </p:animEffect>
                                    <p:anim calcmode="lin" valueType="num">
                                      <p:cBhvr>
                                        <p:cTn id="41" dur="1000" fill="hold"/>
                                        <p:tgtEl>
                                          <p:spTgt spid="22"/>
                                        </p:tgtEl>
                                        <p:attrNameLst>
                                          <p:attrName>ppt_x</p:attrName>
                                        </p:attrNameLst>
                                      </p:cBhvr>
                                      <p:tavLst>
                                        <p:tav tm="0">
                                          <p:val>
                                            <p:strVal val="#ppt_x"/>
                                          </p:val>
                                        </p:tav>
                                        <p:tav tm="100000">
                                          <p:val>
                                            <p:strVal val="#ppt_x"/>
                                          </p:val>
                                        </p:tav>
                                      </p:tavLst>
                                    </p:anim>
                                    <p:anim calcmode="lin" valueType="num">
                                      <p:cBhvr>
                                        <p:cTn id="4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ncrease-decrease.jpg"/>
          <p:cNvPicPr>
            <a:picLocks noChangeAspect="1"/>
          </p:cNvPicPr>
          <p:nvPr/>
        </p:nvPicPr>
        <p:blipFill>
          <a:blip r:embed="rId2"/>
          <a:srcRect l="11538" r="7692"/>
          <a:stretch>
            <a:fillRect/>
          </a:stretch>
        </p:blipFill>
        <p:spPr>
          <a:xfrm flipH="1">
            <a:off x="0" y="762000"/>
            <a:ext cx="1600200" cy="5562600"/>
          </a:xfrm>
          <a:prstGeom prst="rect">
            <a:avLst/>
          </a:prstGeom>
          <a:blipFill dpi="0" rotWithShape="1">
            <a:blip r:embed="rId3">
              <a:alphaModFix amt="48000"/>
            </a:blip>
            <a:srcRect/>
            <a:tile tx="0" ty="0" sx="100000" sy="100000" flip="none" algn="tl"/>
          </a:blipFill>
          <a:effectLst>
            <a:outerShdw sx="1000" sy="1000" algn="ctr" rotWithShape="0">
              <a:srgbClr val="000000"/>
            </a:outerShdw>
          </a:effectLst>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CHANGE IN RATES</a:t>
            </a:r>
            <a:endParaRPr lang="en-US" sz="2400" b="1" dirty="0"/>
          </a:p>
        </p:txBody>
      </p:sp>
      <p:sp>
        <p:nvSpPr>
          <p:cNvPr id="6" name="TextBox 5"/>
          <p:cNvSpPr txBox="1"/>
          <p:nvPr/>
        </p:nvSpPr>
        <p:spPr>
          <a:xfrm>
            <a:off x="152400" y="517029"/>
            <a:ext cx="8839200" cy="892552"/>
          </a:xfrm>
          <a:prstGeom prst="rect">
            <a:avLst/>
          </a:prstGeom>
          <a:noFill/>
        </p:spPr>
        <p:txBody>
          <a:bodyPr wrap="square" rtlCol="0">
            <a:spAutoFit/>
          </a:bodyPr>
          <a:lstStyle/>
          <a:p>
            <a:pPr algn="ctr"/>
            <a:r>
              <a:rPr lang="en-US" sz="2800" b="1" u="sng" dirty="0" smtClean="0">
                <a:solidFill>
                  <a:srgbClr val="00B050"/>
                </a:solidFill>
              </a:rPr>
              <a:t>RATES UPSURGED </a:t>
            </a:r>
          </a:p>
          <a:p>
            <a:pPr algn="ctr"/>
            <a:endParaRPr lang="en-US" sz="2400" b="1" u="sng" dirty="0" smtClean="0">
              <a:solidFill>
                <a:srgbClr val="FF0000"/>
              </a:solidFill>
            </a:endParaRPr>
          </a:p>
        </p:txBody>
      </p:sp>
      <p:grpSp>
        <p:nvGrpSpPr>
          <p:cNvPr id="15" name="Group 14"/>
          <p:cNvGrpSpPr/>
          <p:nvPr/>
        </p:nvGrpSpPr>
        <p:grpSpPr>
          <a:xfrm>
            <a:off x="990600" y="990600"/>
            <a:ext cx="7924800" cy="1143000"/>
            <a:chOff x="990600" y="990600"/>
            <a:chExt cx="7924800" cy="1143000"/>
          </a:xfrm>
        </p:grpSpPr>
        <p:sp>
          <p:nvSpPr>
            <p:cNvPr id="9" name="TextBox 8"/>
            <p:cNvSpPr txBox="1"/>
            <p:nvPr/>
          </p:nvSpPr>
          <p:spPr>
            <a:xfrm>
              <a:off x="990600" y="1066800"/>
              <a:ext cx="7924800" cy="954107"/>
            </a:xfrm>
            <a:prstGeom prst="rect">
              <a:avLst/>
            </a:prstGeom>
            <a:noFill/>
          </p:spPr>
          <p:txBody>
            <a:bodyPr wrap="square" rtlCol="0">
              <a:spAutoFit/>
            </a:bodyPr>
            <a:lstStyle/>
            <a:p>
              <a:pPr marL="280988" indent="-280988">
                <a:spcBef>
                  <a:spcPts val="1200"/>
                </a:spcBef>
                <a:spcAft>
                  <a:spcPts val="1200"/>
                </a:spcAft>
                <a:buClr>
                  <a:srgbClr val="00B050"/>
                </a:buClr>
                <a:buFont typeface="Wingdings 3" pitchFamily="18" charset="2"/>
                <a:buChar char=""/>
                <a:tabLst>
                  <a:tab pos="280988" algn="l"/>
                </a:tabLst>
              </a:pPr>
              <a:r>
                <a:rPr lang="en-US" sz="2800" dirty="0" smtClean="0"/>
                <a:t>Textile Goods </a:t>
              </a:r>
              <a:r>
                <a:rPr lang="en-US" sz="2800" dirty="0"/>
                <a:t>made of </a:t>
              </a:r>
              <a:r>
                <a:rPr lang="en-US" sz="2800" dirty="0" smtClean="0"/>
                <a:t>Pure 			    Cotton.</a:t>
              </a:r>
            </a:p>
          </p:txBody>
        </p:sp>
        <p:pic>
          <p:nvPicPr>
            <p:cNvPr id="5122" name="Picture 2"/>
            <p:cNvPicPr>
              <a:picLocks noChangeAspect="1" noChangeArrowheads="1"/>
            </p:cNvPicPr>
            <p:nvPr/>
          </p:nvPicPr>
          <p:blipFill>
            <a:blip r:embed="rId4"/>
            <a:srcRect t="8533" b="14667"/>
            <a:stretch>
              <a:fillRect/>
            </a:stretch>
          </p:blipFill>
          <p:spPr bwMode="auto">
            <a:xfrm>
              <a:off x="5867400" y="990600"/>
              <a:ext cx="2733675" cy="1143000"/>
            </a:xfrm>
            <a:prstGeom prst="rect">
              <a:avLst/>
            </a:prstGeom>
            <a:ln>
              <a:noFill/>
            </a:ln>
            <a:effectLst>
              <a:outerShdw blurRad="292100" dist="139700" dir="2700000" algn="tl" rotWithShape="0">
                <a:srgbClr val="333333">
                  <a:alpha val="65000"/>
                </a:srgbClr>
              </a:outerShdw>
            </a:effectLst>
          </p:spPr>
        </p:pic>
      </p:grpSp>
      <p:sp>
        <p:nvSpPr>
          <p:cNvPr id="12" name="TextBox 11"/>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grpSp>
        <p:nvGrpSpPr>
          <p:cNvPr id="16" name="Group 15"/>
          <p:cNvGrpSpPr/>
          <p:nvPr/>
        </p:nvGrpSpPr>
        <p:grpSpPr>
          <a:xfrm>
            <a:off x="1219200" y="1905000"/>
            <a:ext cx="7924800" cy="990600"/>
            <a:chOff x="1219200" y="1905000"/>
            <a:chExt cx="7924800" cy="990600"/>
          </a:xfrm>
        </p:grpSpPr>
        <p:pic>
          <p:nvPicPr>
            <p:cNvPr id="5126" name="Picture 6"/>
            <p:cNvPicPr>
              <a:picLocks noChangeAspect="1" noChangeArrowheads="1"/>
            </p:cNvPicPr>
            <p:nvPr/>
          </p:nvPicPr>
          <p:blipFill>
            <a:blip r:embed="rId5"/>
            <a:srcRect b="23288"/>
            <a:stretch>
              <a:fillRect/>
            </a:stretch>
          </p:blipFill>
          <p:spPr bwMode="auto">
            <a:xfrm>
              <a:off x="3048000" y="1905000"/>
              <a:ext cx="2286000" cy="990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3" name="TextBox 12"/>
            <p:cNvSpPr txBox="1"/>
            <p:nvPr/>
          </p:nvSpPr>
          <p:spPr>
            <a:xfrm>
              <a:off x="1219200" y="2286000"/>
              <a:ext cx="7924800" cy="523220"/>
            </a:xfrm>
            <a:prstGeom prst="rect">
              <a:avLst/>
            </a:prstGeom>
            <a:noFill/>
          </p:spPr>
          <p:txBody>
            <a:bodyPr wrap="square" rtlCol="0">
              <a:spAutoFit/>
            </a:bodyPr>
            <a:lstStyle/>
            <a:p>
              <a:pPr marL="5146675" indent="-293688">
                <a:spcBef>
                  <a:spcPts val="1200"/>
                </a:spcBef>
                <a:spcAft>
                  <a:spcPts val="1200"/>
                </a:spcAft>
                <a:buClr>
                  <a:srgbClr val="00B050"/>
                </a:buClr>
                <a:buFont typeface="Wingdings 3" pitchFamily="18" charset="2"/>
                <a:buChar char=""/>
              </a:pPr>
              <a:r>
                <a:rPr lang="en-US" sz="2800" dirty="0" smtClean="0"/>
                <a:t>Ceramic Tiles.</a:t>
              </a:r>
            </a:p>
          </p:txBody>
        </p:sp>
      </p:grpSp>
      <p:grpSp>
        <p:nvGrpSpPr>
          <p:cNvPr id="20" name="Group 19"/>
          <p:cNvGrpSpPr/>
          <p:nvPr/>
        </p:nvGrpSpPr>
        <p:grpSpPr>
          <a:xfrm>
            <a:off x="1219200" y="3429000"/>
            <a:ext cx="7924800" cy="1676400"/>
            <a:chOff x="1219200" y="3429000"/>
            <a:chExt cx="7924800" cy="1676400"/>
          </a:xfrm>
        </p:grpSpPr>
        <p:pic>
          <p:nvPicPr>
            <p:cNvPr id="5124" name="Picture 4"/>
            <p:cNvPicPr>
              <a:picLocks noChangeAspect="1" noChangeArrowheads="1"/>
            </p:cNvPicPr>
            <p:nvPr/>
          </p:nvPicPr>
          <p:blipFill>
            <a:blip r:embed="rId6" cstate="print"/>
            <a:srcRect/>
            <a:stretch>
              <a:fillRect/>
            </a:stretch>
          </p:blipFill>
          <p:spPr bwMode="auto">
            <a:xfrm>
              <a:off x="3276600" y="3429000"/>
              <a:ext cx="1619250" cy="1676400"/>
            </a:xfrm>
            <a:prstGeom prst="rect">
              <a:avLst/>
            </a:prstGeom>
            <a:noFill/>
            <a:ln w="9525">
              <a:noFill/>
              <a:miter lim="800000"/>
              <a:headEnd/>
              <a:tailEnd/>
            </a:ln>
            <a:effectLst/>
          </p:spPr>
        </p:pic>
        <p:sp>
          <p:nvSpPr>
            <p:cNvPr id="14" name="TextBox 13"/>
            <p:cNvSpPr txBox="1"/>
            <p:nvPr/>
          </p:nvSpPr>
          <p:spPr>
            <a:xfrm>
              <a:off x="1219200" y="3675043"/>
              <a:ext cx="7924800" cy="954107"/>
            </a:xfrm>
            <a:prstGeom prst="rect">
              <a:avLst/>
            </a:prstGeom>
            <a:noFill/>
          </p:spPr>
          <p:txBody>
            <a:bodyPr wrap="square" rtlCol="0">
              <a:spAutoFit/>
            </a:bodyPr>
            <a:lstStyle/>
            <a:p>
              <a:pPr marL="4395788" indent="-222250">
                <a:spcBef>
                  <a:spcPts val="1200"/>
                </a:spcBef>
                <a:spcAft>
                  <a:spcPts val="1200"/>
                </a:spcAft>
                <a:buClr>
                  <a:srgbClr val="00B050"/>
                </a:buClr>
                <a:buFont typeface="Wingdings 3" pitchFamily="18" charset="2"/>
                <a:buChar char=""/>
              </a:pPr>
              <a:r>
                <a:rPr lang="en-US" sz="2800" dirty="0" smtClean="0"/>
                <a:t>MP3</a:t>
              </a:r>
              <a:r>
                <a:rPr lang="en-US" sz="2800" dirty="0"/>
                <a:t>/ MP4 or MPEG 4 </a:t>
              </a:r>
              <a:r>
                <a:rPr lang="en-US" sz="2800" dirty="0" smtClean="0"/>
                <a:t>players.</a:t>
              </a:r>
            </a:p>
          </p:txBody>
        </p:sp>
      </p:grpSp>
      <p:grpSp>
        <p:nvGrpSpPr>
          <p:cNvPr id="24" name="Group 23"/>
          <p:cNvGrpSpPr/>
          <p:nvPr/>
        </p:nvGrpSpPr>
        <p:grpSpPr>
          <a:xfrm>
            <a:off x="1219200" y="4648200"/>
            <a:ext cx="7924800" cy="904220"/>
            <a:chOff x="1219200" y="4648200"/>
            <a:chExt cx="7924800" cy="904220"/>
          </a:xfrm>
        </p:grpSpPr>
        <p:pic>
          <p:nvPicPr>
            <p:cNvPr id="5125" name="Picture 5"/>
            <p:cNvPicPr>
              <a:picLocks noChangeAspect="1" noChangeArrowheads="1"/>
            </p:cNvPicPr>
            <p:nvPr/>
          </p:nvPicPr>
          <p:blipFill>
            <a:blip r:embed="rId7"/>
            <a:srcRect r="17576"/>
            <a:stretch>
              <a:fillRect/>
            </a:stretch>
          </p:blipFill>
          <p:spPr bwMode="auto">
            <a:xfrm>
              <a:off x="5410200" y="4648200"/>
              <a:ext cx="2590800" cy="8382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17" name="TextBox 16"/>
            <p:cNvSpPr txBox="1"/>
            <p:nvPr/>
          </p:nvSpPr>
          <p:spPr>
            <a:xfrm>
              <a:off x="1219200" y="5029200"/>
              <a:ext cx="7924800" cy="523220"/>
            </a:xfrm>
            <a:prstGeom prst="rect">
              <a:avLst/>
            </a:prstGeom>
            <a:noFill/>
          </p:spPr>
          <p:txBody>
            <a:bodyPr wrap="square" rtlCol="0">
              <a:spAutoFit/>
            </a:bodyPr>
            <a:lstStyle/>
            <a:p>
              <a:pPr marL="693738" indent="-236538">
                <a:spcBef>
                  <a:spcPts val="1200"/>
                </a:spcBef>
                <a:spcAft>
                  <a:spcPts val="1200"/>
                </a:spcAft>
                <a:buClr>
                  <a:srgbClr val="00B050"/>
                </a:buClr>
                <a:buFont typeface="Wingdings 3" pitchFamily="18" charset="2"/>
                <a:buChar char=""/>
              </a:pPr>
              <a:r>
                <a:rPr lang="en-US" sz="2800" dirty="0" smtClean="0"/>
                <a:t>Contact Lenses.</a:t>
              </a:r>
            </a:p>
          </p:txBody>
        </p:sp>
      </p:grpSp>
      <p:grpSp>
        <p:nvGrpSpPr>
          <p:cNvPr id="19" name="Group 18"/>
          <p:cNvGrpSpPr/>
          <p:nvPr/>
        </p:nvGrpSpPr>
        <p:grpSpPr>
          <a:xfrm>
            <a:off x="1219200" y="2819400"/>
            <a:ext cx="7924800" cy="838200"/>
            <a:chOff x="1219200" y="2819400"/>
            <a:chExt cx="7924800" cy="838200"/>
          </a:xfrm>
        </p:grpSpPr>
        <p:pic>
          <p:nvPicPr>
            <p:cNvPr id="5127" name="Picture 7"/>
            <p:cNvPicPr>
              <a:picLocks noChangeAspect="1" noChangeArrowheads="1"/>
            </p:cNvPicPr>
            <p:nvPr/>
          </p:nvPicPr>
          <p:blipFill>
            <a:blip r:embed="rId8" cstate="print"/>
            <a:srcRect t="18750" b="12500"/>
            <a:stretch>
              <a:fillRect/>
            </a:stretch>
          </p:blipFill>
          <p:spPr bwMode="auto">
            <a:xfrm>
              <a:off x="5943600" y="2819400"/>
              <a:ext cx="2057400" cy="838200"/>
            </a:xfrm>
            <a:prstGeom prst="rect">
              <a:avLst/>
            </a:prstGeom>
            <a:noFill/>
            <a:ln w="9525">
              <a:noFill/>
              <a:miter lim="800000"/>
              <a:headEnd/>
              <a:tailEnd/>
            </a:ln>
            <a:effectLst/>
          </p:spPr>
        </p:pic>
        <p:sp>
          <p:nvSpPr>
            <p:cNvPr id="18" name="TextBox 17"/>
            <p:cNvSpPr txBox="1"/>
            <p:nvPr/>
          </p:nvSpPr>
          <p:spPr>
            <a:xfrm>
              <a:off x="1219200" y="3048000"/>
              <a:ext cx="7924800" cy="523220"/>
            </a:xfrm>
            <a:prstGeom prst="rect">
              <a:avLst/>
            </a:prstGeom>
            <a:noFill/>
          </p:spPr>
          <p:txBody>
            <a:bodyPr wrap="square" rtlCol="0">
              <a:spAutoFit/>
            </a:bodyPr>
            <a:lstStyle/>
            <a:p>
              <a:pPr marL="633413">
                <a:spcBef>
                  <a:spcPts val="1200"/>
                </a:spcBef>
                <a:spcAft>
                  <a:spcPts val="1200"/>
                </a:spcAft>
                <a:buClr>
                  <a:srgbClr val="00B050"/>
                </a:buClr>
                <a:buFont typeface="Wingdings 3" pitchFamily="18" charset="2"/>
                <a:buChar char=""/>
              </a:pPr>
              <a:r>
                <a:rPr lang="en-US" sz="2800" dirty="0" smtClean="0"/>
                <a:t>LPG </a:t>
              </a:r>
              <a:r>
                <a:rPr lang="en-US" sz="2800" dirty="0"/>
                <a:t>Gas </a:t>
              </a:r>
              <a:r>
                <a:rPr lang="en-US" sz="2800" dirty="0" smtClean="0"/>
                <a:t>stoves.</a:t>
              </a:r>
            </a:p>
          </p:txBody>
        </p:sp>
      </p:grpSp>
      <p:grpSp>
        <p:nvGrpSpPr>
          <p:cNvPr id="23" name="Group 22"/>
          <p:cNvGrpSpPr/>
          <p:nvPr/>
        </p:nvGrpSpPr>
        <p:grpSpPr>
          <a:xfrm>
            <a:off x="1219200" y="5638800"/>
            <a:ext cx="7924800" cy="762000"/>
            <a:chOff x="1219200" y="5638800"/>
            <a:chExt cx="7924800" cy="762000"/>
          </a:xfrm>
        </p:grpSpPr>
        <p:pic>
          <p:nvPicPr>
            <p:cNvPr id="5123" name="Picture 3"/>
            <p:cNvPicPr>
              <a:picLocks noChangeAspect="1" noChangeArrowheads="1"/>
            </p:cNvPicPr>
            <p:nvPr/>
          </p:nvPicPr>
          <p:blipFill>
            <a:blip r:embed="rId9" cstate="print"/>
            <a:srcRect/>
            <a:stretch>
              <a:fillRect/>
            </a:stretch>
          </p:blipFill>
          <p:spPr bwMode="auto">
            <a:xfrm>
              <a:off x="3124200" y="5638800"/>
              <a:ext cx="2062162" cy="762000"/>
            </a:xfrm>
            <a:prstGeom prst="rect">
              <a:avLst/>
            </a:prstGeom>
            <a:noFill/>
            <a:ln w="9525">
              <a:noFill/>
              <a:miter lim="800000"/>
              <a:headEnd/>
              <a:tailEnd/>
            </a:ln>
            <a:effectLst/>
          </p:spPr>
        </p:pic>
        <p:sp>
          <p:nvSpPr>
            <p:cNvPr id="21" name="TextBox 20"/>
            <p:cNvSpPr txBox="1"/>
            <p:nvPr/>
          </p:nvSpPr>
          <p:spPr>
            <a:xfrm>
              <a:off x="1219200" y="5877580"/>
              <a:ext cx="7924800" cy="523220"/>
            </a:xfrm>
            <a:prstGeom prst="rect">
              <a:avLst/>
            </a:prstGeom>
            <a:noFill/>
          </p:spPr>
          <p:txBody>
            <a:bodyPr wrap="square" rtlCol="0">
              <a:spAutoFit/>
            </a:bodyPr>
            <a:lstStyle/>
            <a:p>
              <a:pPr marL="4911725" indent="-280988">
                <a:spcBef>
                  <a:spcPts val="1200"/>
                </a:spcBef>
                <a:spcAft>
                  <a:spcPts val="1200"/>
                </a:spcAft>
                <a:buClr>
                  <a:srgbClr val="00B050"/>
                </a:buClr>
                <a:buFont typeface="Wingdings 3" pitchFamily="18" charset="2"/>
                <a:buChar char=""/>
              </a:pPr>
              <a:r>
                <a:rPr lang="en-US" sz="2800" dirty="0" smtClean="0"/>
                <a:t>Playing Cards</a:t>
              </a:r>
            </a:p>
          </p:txBody>
        </p:sp>
      </p:grpSp>
      <p:sp>
        <p:nvSpPr>
          <p:cNvPr id="25" name="TextBox 24"/>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fill="hold"/>
                                        <p:tgtEl>
                                          <p:spTgt spid="19"/>
                                        </p:tgtEl>
                                        <p:attrNameLst>
                                          <p:attrName>ppt_w</p:attrName>
                                        </p:attrNameLst>
                                      </p:cBhvr>
                                      <p:tavLst>
                                        <p:tav tm="0">
                                          <p:val>
                                            <p:fltVal val="0"/>
                                          </p:val>
                                        </p:tav>
                                        <p:tav tm="100000">
                                          <p:val>
                                            <p:strVal val="#ppt_w"/>
                                          </p:val>
                                        </p:tav>
                                      </p:tavLst>
                                    </p:anim>
                                    <p:anim calcmode="lin" valueType="num">
                                      <p:cBhvr>
                                        <p:cTn id="27" dur="500" fill="hold"/>
                                        <p:tgtEl>
                                          <p:spTgt spid="19"/>
                                        </p:tgtEl>
                                        <p:attrNameLst>
                                          <p:attrName>ppt_h</p:attrName>
                                        </p:attrNameLst>
                                      </p:cBhvr>
                                      <p:tavLst>
                                        <p:tav tm="0">
                                          <p:val>
                                            <p:fltVal val="0"/>
                                          </p:val>
                                        </p:tav>
                                        <p:tav tm="100000">
                                          <p:val>
                                            <p:strVal val="#ppt_h"/>
                                          </p:val>
                                        </p:tav>
                                      </p:tavLst>
                                    </p:anim>
                                    <p:animEffect transition="in" filter="fade">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nodeType="click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p:cTn id="33" dur="500" fill="hold"/>
                                        <p:tgtEl>
                                          <p:spTgt spid="20"/>
                                        </p:tgtEl>
                                        <p:attrNameLst>
                                          <p:attrName>ppt_w</p:attrName>
                                        </p:attrNameLst>
                                      </p:cBhvr>
                                      <p:tavLst>
                                        <p:tav tm="0">
                                          <p:val>
                                            <p:fltVal val="0"/>
                                          </p:val>
                                        </p:tav>
                                        <p:tav tm="100000">
                                          <p:val>
                                            <p:strVal val="#ppt_w"/>
                                          </p:val>
                                        </p:tav>
                                      </p:tavLst>
                                    </p:anim>
                                    <p:anim calcmode="lin" valueType="num">
                                      <p:cBhvr>
                                        <p:cTn id="34" dur="500" fill="hold"/>
                                        <p:tgtEl>
                                          <p:spTgt spid="20"/>
                                        </p:tgtEl>
                                        <p:attrNameLst>
                                          <p:attrName>ppt_h</p:attrName>
                                        </p:attrNameLst>
                                      </p:cBhvr>
                                      <p:tavLst>
                                        <p:tav tm="0">
                                          <p:val>
                                            <p:fltVal val="0"/>
                                          </p:val>
                                        </p:tav>
                                        <p:tav tm="100000">
                                          <p:val>
                                            <p:strVal val="#ppt_h"/>
                                          </p:val>
                                        </p:tav>
                                      </p:tavLst>
                                    </p:anim>
                                    <p:animEffect transition="in" filter="fade">
                                      <p:cBhvr>
                                        <p:cTn id="35" dur="500"/>
                                        <p:tgtEl>
                                          <p:spTgt spid="20"/>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nodeType="click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p:cTn id="40" dur="500" fill="hold"/>
                                        <p:tgtEl>
                                          <p:spTgt spid="24"/>
                                        </p:tgtEl>
                                        <p:attrNameLst>
                                          <p:attrName>ppt_w</p:attrName>
                                        </p:attrNameLst>
                                      </p:cBhvr>
                                      <p:tavLst>
                                        <p:tav tm="0">
                                          <p:val>
                                            <p:fltVal val="0"/>
                                          </p:val>
                                        </p:tav>
                                        <p:tav tm="100000">
                                          <p:val>
                                            <p:strVal val="#ppt_w"/>
                                          </p:val>
                                        </p:tav>
                                      </p:tavLst>
                                    </p:anim>
                                    <p:anim calcmode="lin" valueType="num">
                                      <p:cBhvr>
                                        <p:cTn id="41" dur="500" fill="hold"/>
                                        <p:tgtEl>
                                          <p:spTgt spid="24"/>
                                        </p:tgtEl>
                                        <p:attrNameLst>
                                          <p:attrName>ppt_h</p:attrName>
                                        </p:attrNameLst>
                                      </p:cBhvr>
                                      <p:tavLst>
                                        <p:tav tm="0">
                                          <p:val>
                                            <p:fltVal val="0"/>
                                          </p:val>
                                        </p:tav>
                                        <p:tav tm="100000">
                                          <p:val>
                                            <p:strVal val="#ppt_h"/>
                                          </p:val>
                                        </p:tav>
                                      </p:tavLst>
                                    </p:anim>
                                    <p:animEffect transition="in" filter="fade">
                                      <p:cBhvr>
                                        <p:cTn id="42" dur="500"/>
                                        <p:tgtEl>
                                          <p:spTgt spid="24"/>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152400" y="1676400"/>
            <a:ext cx="2362200" cy="4572000"/>
          </a:xfrm>
          <a:prstGeom prst="round2DiagRect">
            <a:avLst>
              <a:gd name="adj1" fmla="val 16667"/>
              <a:gd name="adj2" fmla="val 0"/>
            </a:avLst>
          </a:prstGeom>
          <a:ln w="88900" cap="sq">
            <a:solidFill>
              <a:srgbClr val="FFFFFF"/>
            </a:solidFill>
            <a:miter lim="800000"/>
          </a:ln>
          <a:effectLst>
            <a:glow rad="228600">
              <a:schemeClr val="accent3">
                <a:satMod val="175000"/>
                <a:alpha val="40000"/>
              </a:schemeClr>
            </a:glow>
            <a:outerShdw blurRad="254000" algn="tl" rotWithShape="0">
              <a:srgbClr val="000000">
                <a:alpha val="43000"/>
              </a:srgbClr>
            </a:outerShdw>
          </a:effectLst>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KEY ISSUES IN EXCISE</a:t>
            </a:r>
            <a:endParaRPr lang="en-US" sz="2800" b="1" dirty="0"/>
          </a:p>
        </p:txBody>
      </p:sp>
      <p:sp>
        <p:nvSpPr>
          <p:cNvPr id="6" name="TextBox 5"/>
          <p:cNvSpPr txBox="1"/>
          <p:nvPr/>
        </p:nvSpPr>
        <p:spPr>
          <a:xfrm>
            <a:off x="228600" y="533400"/>
            <a:ext cx="86868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dirty="0" smtClean="0"/>
              <a:t> </a:t>
            </a:r>
            <a:r>
              <a:rPr lang="en-US" sz="2400" b="1" i="1" dirty="0"/>
              <a:t>Full exemption </a:t>
            </a:r>
            <a:r>
              <a:rPr lang="en-US" sz="2400" dirty="0"/>
              <a:t>from excise duty </a:t>
            </a:r>
            <a:r>
              <a:rPr lang="en-US" sz="2400" dirty="0" smtClean="0"/>
              <a:t>to Goods under Chapter 68 </a:t>
            </a:r>
            <a:r>
              <a:rPr lang="en-US" sz="2400" dirty="0"/>
              <a:t>manufactured at </a:t>
            </a:r>
            <a:r>
              <a:rPr lang="en-US" sz="2400" dirty="0" smtClean="0"/>
              <a:t>site for </a:t>
            </a:r>
            <a:r>
              <a:rPr lang="en-US" sz="2400" dirty="0"/>
              <a:t>use in </a:t>
            </a:r>
            <a:r>
              <a:rPr lang="en-US" sz="2400" b="1" i="1" dirty="0"/>
              <a:t>construction work </a:t>
            </a:r>
            <a:r>
              <a:rPr lang="en-US" sz="2400" b="1" i="1" dirty="0" smtClean="0"/>
              <a:t>at such sites</a:t>
            </a:r>
            <a:r>
              <a:rPr lang="en-US" sz="2400" dirty="0" smtClean="0"/>
              <a:t>.</a:t>
            </a:r>
            <a:endParaRPr lang="en-US" sz="2400" b="1" i="1" dirty="0"/>
          </a:p>
        </p:txBody>
      </p:sp>
      <p:sp>
        <p:nvSpPr>
          <p:cNvPr id="7" name="TextBox 6"/>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8" name="TextBox 7"/>
          <p:cNvSpPr txBox="1"/>
          <p:nvPr/>
        </p:nvSpPr>
        <p:spPr>
          <a:xfrm>
            <a:off x="2743200" y="1600200"/>
            <a:ext cx="64008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dirty="0" smtClean="0"/>
              <a:t> </a:t>
            </a:r>
            <a:r>
              <a:rPr lang="en-US" sz="2400" b="1" i="1" dirty="0" smtClean="0"/>
              <a:t>‘Printed Laminated Rolls’ </a:t>
            </a:r>
            <a:r>
              <a:rPr lang="en-US" sz="2400" dirty="0" smtClean="0"/>
              <a:t>added to SSI Exemption list.</a:t>
            </a:r>
            <a:endParaRPr lang="en-US" sz="2400" b="1" i="1" dirty="0"/>
          </a:p>
        </p:txBody>
      </p:sp>
      <p:sp>
        <p:nvSpPr>
          <p:cNvPr id="9" name="TextBox 8"/>
          <p:cNvSpPr txBox="1"/>
          <p:nvPr/>
        </p:nvSpPr>
        <p:spPr>
          <a:xfrm>
            <a:off x="2743200" y="2590800"/>
            <a:ext cx="6400800" cy="1569660"/>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dirty="0" smtClean="0"/>
              <a:t> </a:t>
            </a:r>
            <a:r>
              <a:rPr lang="en-US" sz="2400" b="1" i="1" dirty="0" smtClean="0"/>
              <a:t>Cement</a:t>
            </a:r>
            <a:r>
              <a:rPr lang="en-US" sz="2400" b="1" i="1" dirty="0"/>
              <a:t>, angles, channels, CTD or TMT bar </a:t>
            </a:r>
            <a:r>
              <a:rPr lang="en-US" sz="2400" b="1" i="1" dirty="0" smtClean="0"/>
              <a:t>&amp; other </a:t>
            </a:r>
            <a:r>
              <a:rPr lang="en-US" sz="2400" b="1" i="1" dirty="0"/>
              <a:t>items </a:t>
            </a:r>
            <a:r>
              <a:rPr lang="en-US" sz="2400" dirty="0"/>
              <a:t>used for construction of shed, building or </a:t>
            </a:r>
            <a:r>
              <a:rPr lang="en-US" sz="2400" dirty="0" smtClean="0"/>
              <a:t>structure excluded from definition of </a:t>
            </a:r>
            <a:r>
              <a:rPr lang="en-US" sz="2400" b="1" dirty="0" smtClean="0"/>
              <a:t>“Inputs”</a:t>
            </a:r>
            <a:r>
              <a:rPr lang="en-US" sz="2400" dirty="0" smtClean="0"/>
              <a:t>.</a:t>
            </a:r>
            <a:endParaRPr lang="en-US" sz="2400" b="1" i="1" dirty="0"/>
          </a:p>
        </p:txBody>
      </p:sp>
      <p:sp>
        <p:nvSpPr>
          <p:cNvPr id="10" name="TextBox 9"/>
          <p:cNvSpPr txBox="1"/>
          <p:nvPr/>
        </p:nvSpPr>
        <p:spPr>
          <a:xfrm>
            <a:off x="2743200" y="4503003"/>
            <a:ext cx="64008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Reversal under Rule </a:t>
            </a:r>
            <a:r>
              <a:rPr lang="en-US" sz="2400" b="1" i="1" dirty="0"/>
              <a:t>6(3) </a:t>
            </a:r>
            <a:r>
              <a:rPr lang="en-US" sz="2400" dirty="0"/>
              <a:t>of the Cenvat Credit Rules, 2004</a:t>
            </a:r>
            <a:r>
              <a:rPr lang="en-US" sz="2400" dirty="0" smtClean="0"/>
              <a:t> </a:t>
            </a:r>
            <a:r>
              <a:rPr lang="en-US" sz="2400" b="1" i="1" dirty="0" smtClean="0"/>
              <a:t>reduced</a:t>
            </a:r>
            <a:r>
              <a:rPr lang="en-US" sz="2400" dirty="0" smtClean="0"/>
              <a:t> from </a:t>
            </a:r>
            <a:r>
              <a:rPr lang="en-US" sz="2400" b="1" i="1" dirty="0" smtClean="0"/>
              <a:t>10% to 5%.</a:t>
            </a:r>
            <a:endParaRPr lang="en-US" sz="2400" b="1" i="1" dirty="0"/>
          </a:p>
        </p:txBody>
      </p:sp>
      <p:sp>
        <p:nvSpPr>
          <p:cNvPr id="11" name="TextBox 10"/>
          <p:cNvSpPr txBox="1"/>
          <p:nvPr/>
        </p:nvSpPr>
        <p:spPr>
          <a:xfrm>
            <a:off x="2743200" y="5634335"/>
            <a:ext cx="6400800" cy="461665"/>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Betel nuts reclassified.</a:t>
            </a:r>
            <a:endParaRPr lang="en-US" sz="2400" b="1" i="1" dirty="0"/>
          </a:p>
        </p:txBody>
      </p:sp>
      <p:sp>
        <p:nvSpPr>
          <p:cNvPr id="12" name="TextBox 11"/>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20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6324600" y="609600"/>
            <a:ext cx="2819400" cy="4191000"/>
          </a:xfrm>
          <a:prstGeom prst="ellipse">
            <a:avLst/>
          </a:prstGeom>
          <a:ln>
            <a:noFill/>
          </a:ln>
          <a:effectLst>
            <a:reflection blurRad="6350" stA="50000" endA="300" endPos="90000" dist="50800" dir="5400000" sy="-100000" algn="bl" rotWithShape="0"/>
            <a:softEdge rad="112500"/>
          </a:effectLst>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KEY ISSUES IN EXCISE</a:t>
            </a:r>
            <a:endParaRPr lang="en-US" sz="2800" b="1" dirty="0"/>
          </a:p>
        </p:txBody>
      </p:sp>
      <p:sp>
        <p:nvSpPr>
          <p:cNvPr id="6" name="TextBox 5"/>
          <p:cNvSpPr txBox="1"/>
          <p:nvPr/>
        </p:nvSpPr>
        <p:spPr>
          <a:xfrm>
            <a:off x="228600" y="685800"/>
            <a:ext cx="63246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dirty="0" smtClean="0"/>
              <a:t> </a:t>
            </a:r>
            <a:r>
              <a:rPr lang="en-US" sz="2400" b="1" i="1" dirty="0" smtClean="0"/>
              <a:t>Power </a:t>
            </a:r>
            <a:r>
              <a:rPr lang="en-US" sz="2400" b="1" i="1" dirty="0"/>
              <a:t>to condone the delay </a:t>
            </a:r>
            <a:r>
              <a:rPr lang="en-US" sz="2400" dirty="0"/>
              <a:t>in filing of </a:t>
            </a:r>
            <a:r>
              <a:rPr lang="en-US" sz="2400" dirty="0" smtClean="0"/>
              <a:t>appeals </a:t>
            </a:r>
            <a:r>
              <a:rPr lang="en-US" sz="2400" b="1" i="1" dirty="0" smtClean="0"/>
              <a:t>vested to High Courts.</a:t>
            </a:r>
            <a:endParaRPr lang="en-US" sz="2400" dirty="0"/>
          </a:p>
        </p:txBody>
      </p:sp>
      <p:sp>
        <p:nvSpPr>
          <p:cNvPr id="7" name="TextBox 6"/>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8" name="TextBox 7"/>
          <p:cNvSpPr txBox="1"/>
          <p:nvPr/>
        </p:nvSpPr>
        <p:spPr>
          <a:xfrm>
            <a:off x="228600" y="1988403"/>
            <a:ext cx="62484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dirty="0" smtClean="0"/>
              <a:t>Amendments in </a:t>
            </a:r>
            <a:r>
              <a:rPr lang="en-US" sz="2400" b="1" i="1" dirty="0" smtClean="0"/>
              <a:t>Rule 9A(2), Rule 14A &amp; Rule 23A.</a:t>
            </a:r>
            <a:endParaRPr lang="en-US" sz="2400" dirty="0"/>
          </a:p>
        </p:txBody>
      </p:sp>
      <p:sp>
        <p:nvSpPr>
          <p:cNvPr id="9" name="TextBox 8"/>
          <p:cNvSpPr txBox="1"/>
          <p:nvPr/>
        </p:nvSpPr>
        <p:spPr>
          <a:xfrm>
            <a:off x="228600" y="3131403"/>
            <a:ext cx="62484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Compounded </a:t>
            </a:r>
            <a:r>
              <a:rPr lang="en-US" sz="2400" b="1" i="1" dirty="0"/>
              <a:t>levy </a:t>
            </a:r>
            <a:r>
              <a:rPr lang="en-US" sz="2400" dirty="0"/>
              <a:t>for </a:t>
            </a:r>
            <a:r>
              <a:rPr lang="en-US" sz="2400" b="1" i="1" dirty="0"/>
              <a:t>induction furnace </a:t>
            </a:r>
            <a:r>
              <a:rPr lang="en-US" sz="2400" dirty="0"/>
              <a:t>units </a:t>
            </a:r>
            <a:r>
              <a:rPr lang="en-US" sz="2400" dirty="0" smtClean="0"/>
              <a:t>amended </a:t>
            </a:r>
            <a:r>
              <a:rPr lang="en-US" sz="2400" b="1" i="1" dirty="0"/>
              <a:t>retrospectively</a:t>
            </a:r>
            <a:r>
              <a:rPr lang="en-US" sz="2400" dirty="0" smtClean="0"/>
              <a:t>.</a:t>
            </a:r>
            <a:endParaRPr lang="en-US" sz="2400" dirty="0"/>
          </a:p>
        </p:txBody>
      </p:sp>
      <p:sp>
        <p:nvSpPr>
          <p:cNvPr id="10" name="TextBox 9"/>
          <p:cNvSpPr txBox="1"/>
          <p:nvPr/>
        </p:nvSpPr>
        <p:spPr>
          <a:xfrm>
            <a:off x="228600" y="4503003"/>
            <a:ext cx="62484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Documents Seized </a:t>
            </a:r>
            <a:r>
              <a:rPr lang="en-US" sz="2400" dirty="0" smtClean="0"/>
              <a:t>by the Department to be </a:t>
            </a:r>
            <a:r>
              <a:rPr lang="en-US" sz="2400" b="1" i="1" dirty="0" smtClean="0"/>
              <a:t>returned within a month</a:t>
            </a:r>
            <a:r>
              <a:rPr lang="en-US" sz="2400" dirty="0" smtClean="0"/>
              <a:t>.</a:t>
            </a:r>
            <a:endParaRPr lang="en-US" sz="2400" dirty="0"/>
          </a:p>
        </p:txBody>
      </p:sp>
      <p:sp>
        <p:nvSpPr>
          <p:cNvPr id="11" name="TextBox 10"/>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fade">
                                      <p:cBhvr>
                                        <p:cTn id="14" dur="2000"/>
                                        <p:tgtEl>
                                          <p:spTgt spid="614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2000"/>
                                        <p:tgtEl>
                                          <p:spTgt spid="8"/>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KEY ISSUES IN SERVICE TAX</a:t>
            </a:r>
            <a:endParaRPr lang="en-US" sz="2800" b="1" dirty="0"/>
          </a:p>
        </p:txBody>
      </p:sp>
      <p:sp>
        <p:nvSpPr>
          <p:cNvPr id="6" name="TextBox 5"/>
          <p:cNvSpPr txBox="1"/>
          <p:nvPr/>
        </p:nvSpPr>
        <p:spPr>
          <a:xfrm>
            <a:off x="2438400" y="609600"/>
            <a:ext cx="6629400" cy="2308324"/>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dirty="0" smtClean="0"/>
              <a:t> </a:t>
            </a:r>
            <a:r>
              <a:rPr lang="en-US" sz="2400" b="1" dirty="0"/>
              <a:t>New Services </a:t>
            </a:r>
            <a:r>
              <a:rPr lang="en-US" sz="2400" b="1" dirty="0" smtClean="0"/>
              <a:t>Added:</a:t>
            </a:r>
          </a:p>
          <a:p>
            <a:pPr marL="738188" indent="-339725" algn="just">
              <a:buClr>
                <a:schemeClr val="tx1"/>
              </a:buClr>
              <a:buFont typeface="+mj-lt"/>
              <a:buAutoNum type="arabicParenR"/>
            </a:pPr>
            <a:r>
              <a:rPr lang="en-US" sz="2400" b="1" i="1" dirty="0"/>
              <a:t> Transport of Goods through </a:t>
            </a:r>
            <a:r>
              <a:rPr lang="en-US" sz="2400" b="1" i="1" dirty="0" smtClean="0"/>
              <a:t>Rail</a:t>
            </a:r>
          </a:p>
          <a:p>
            <a:pPr marL="738188" indent="-339725" algn="just">
              <a:buClr>
                <a:schemeClr val="tx1"/>
              </a:buClr>
              <a:buFont typeface="+mj-lt"/>
              <a:buAutoNum type="arabicParenR"/>
            </a:pPr>
            <a:r>
              <a:rPr lang="en-US" sz="2400" b="1" i="1" dirty="0"/>
              <a:t> </a:t>
            </a:r>
            <a:r>
              <a:rPr lang="en-US" sz="2400" b="1" dirty="0"/>
              <a:t>Transport of Coastal </a:t>
            </a:r>
            <a:r>
              <a:rPr lang="en-US" sz="2400" b="1" dirty="0" smtClean="0"/>
              <a:t>Goods &amp; Goods </a:t>
            </a:r>
            <a:r>
              <a:rPr lang="en-US" sz="2400" b="1" dirty="0"/>
              <a:t>transported through Inland </a:t>
            </a:r>
            <a:r>
              <a:rPr lang="en-US" sz="2400" b="1" dirty="0" smtClean="0"/>
              <a:t>water</a:t>
            </a:r>
          </a:p>
          <a:p>
            <a:pPr marL="738188" indent="-339725" algn="just">
              <a:buClr>
                <a:schemeClr val="tx1"/>
              </a:buClr>
              <a:buFont typeface="+mj-lt"/>
              <a:buAutoNum type="arabicParenR"/>
            </a:pPr>
            <a:r>
              <a:rPr lang="en-US" sz="2400" b="1" i="1" dirty="0"/>
              <a:t> Legal Consultancy </a:t>
            </a:r>
            <a:r>
              <a:rPr lang="en-US" sz="2400" b="1" i="1" dirty="0" smtClean="0"/>
              <a:t>Service</a:t>
            </a:r>
          </a:p>
          <a:p>
            <a:pPr marL="738188" indent="-339725" algn="just">
              <a:buClr>
                <a:schemeClr val="tx1"/>
              </a:buClr>
              <a:buFont typeface="+mj-lt"/>
              <a:buAutoNum type="arabicParenR"/>
            </a:pPr>
            <a:r>
              <a:rPr lang="en-US" sz="2400" b="1" i="1" dirty="0"/>
              <a:t> Cosmetic and Plastic Surgery </a:t>
            </a:r>
            <a:r>
              <a:rPr lang="en-US" sz="2400" b="1" i="1" dirty="0" smtClean="0"/>
              <a:t>service</a:t>
            </a:r>
            <a:endParaRPr lang="en-US" sz="2400" dirty="0"/>
          </a:p>
        </p:txBody>
      </p:sp>
      <p:pic>
        <p:nvPicPr>
          <p:cNvPr id="7" name="Picture 2"/>
          <p:cNvPicPr>
            <a:picLocks noChangeAspect="1" noChangeArrowheads="1"/>
          </p:cNvPicPr>
          <p:nvPr/>
        </p:nvPicPr>
        <p:blipFill>
          <a:blip r:embed="rId2" cstate="print"/>
          <a:srcRect/>
          <a:stretch>
            <a:fillRect/>
          </a:stretch>
        </p:blipFill>
        <p:spPr bwMode="auto">
          <a:xfrm>
            <a:off x="76200" y="685800"/>
            <a:ext cx="2362200" cy="37338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9" name="TextBox 8"/>
          <p:cNvSpPr txBox="1"/>
          <p:nvPr/>
        </p:nvSpPr>
        <p:spPr>
          <a:xfrm>
            <a:off x="2438400" y="3119735"/>
            <a:ext cx="6629400" cy="461665"/>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dirty="0" smtClean="0"/>
              <a:t> </a:t>
            </a:r>
            <a:r>
              <a:rPr lang="en-US" sz="2400" dirty="0"/>
              <a:t>Changes in </a:t>
            </a:r>
            <a:r>
              <a:rPr lang="en-US" sz="2400" b="1" dirty="0"/>
              <a:t>Business Auxiliary Service (BAS</a:t>
            </a:r>
            <a:r>
              <a:rPr lang="en-US" sz="2400" b="1" dirty="0" smtClean="0"/>
              <a:t>).</a:t>
            </a:r>
            <a:endParaRPr lang="en-US" sz="2400" dirty="0"/>
          </a:p>
        </p:txBody>
      </p:sp>
      <p:sp>
        <p:nvSpPr>
          <p:cNvPr id="10" name="TextBox 9"/>
          <p:cNvSpPr txBox="1"/>
          <p:nvPr/>
        </p:nvSpPr>
        <p:spPr>
          <a:xfrm>
            <a:off x="2438400" y="3741003"/>
            <a:ext cx="66294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dirty="0" smtClean="0"/>
              <a:t>Stock-broker Service </a:t>
            </a:r>
            <a:r>
              <a:rPr lang="en-US" sz="2400" dirty="0" smtClean="0"/>
              <a:t>to </a:t>
            </a:r>
            <a:r>
              <a:rPr lang="en-US" sz="2400" b="1" dirty="0" smtClean="0"/>
              <a:t>exclude </a:t>
            </a:r>
            <a:r>
              <a:rPr lang="en-US" sz="2400" dirty="0" smtClean="0"/>
              <a:t>services provided by </a:t>
            </a:r>
            <a:r>
              <a:rPr lang="en-US" sz="2400" b="1" dirty="0" smtClean="0"/>
              <a:t>Sub-Brokers.</a:t>
            </a:r>
          </a:p>
        </p:txBody>
      </p:sp>
      <p:sp>
        <p:nvSpPr>
          <p:cNvPr id="11" name="TextBox 10"/>
          <p:cNvSpPr txBox="1"/>
          <p:nvPr/>
        </p:nvSpPr>
        <p:spPr>
          <a:xfrm>
            <a:off x="228600" y="4719935"/>
            <a:ext cx="8839200" cy="461665"/>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dirty="0" smtClean="0"/>
              <a:t>Information </a:t>
            </a:r>
            <a:r>
              <a:rPr lang="en-US" sz="2400" b="1" dirty="0"/>
              <a:t>Technology Software </a:t>
            </a:r>
            <a:r>
              <a:rPr lang="en-US" sz="2400" b="1" dirty="0" smtClean="0"/>
              <a:t>Service </a:t>
            </a:r>
            <a:r>
              <a:rPr lang="en-US" sz="2400" dirty="0" smtClean="0"/>
              <a:t>amended.</a:t>
            </a:r>
            <a:endParaRPr lang="en-US" sz="2400" dirty="0"/>
          </a:p>
        </p:txBody>
      </p:sp>
      <p:sp>
        <p:nvSpPr>
          <p:cNvPr id="12" name="TextBox 11"/>
          <p:cNvSpPr txBox="1"/>
          <p:nvPr/>
        </p:nvSpPr>
        <p:spPr>
          <a:xfrm>
            <a:off x="152400" y="5481935"/>
            <a:ext cx="8915400" cy="461665"/>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dirty="0" smtClean="0"/>
              <a:t>Revision </a:t>
            </a:r>
            <a:r>
              <a:rPr lang="en-US" sz="2400" dirty="0"/>
              <a:t>of orders under </a:t>
            </a:r>
            <a:r>
              <a:rPr lang="en-US" sz="2400" b="1" i="1" dirty="0"/>
              <a:t>Section 84 </a:t>
            </a:r>
            <a:r>
              <a:rPr lang="en-US" sz="2400" dirty="0" smtClean="0"/>
              <a:t>amended.</a:t>
            </a:r>
            <a:endParaRPr lang="en-US" sz="2400" dirty="0"/>
          </a:p>
        </p:txBody>
      </p:sp>
      <p:sp>
        <p:nvSpPr>
          <p:cNvPr id="13" name="TextBox 12"/>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KEY ISSUES IN SERVICE TAX</a:t>
            </a:r>
            <a:endParaRPr lang="en-US" sz="2800" b="1" dirty="0"/>
          </a:p>
        </p:txBody>
      </p:sp>
      <p:sp>
        <p:nvSpPr>
          <p:cNvPr id="6" name="TextBox 5"/>
          <p:cNvSpPr txBox="1"/>
          <p:nvPr/>
        </p:nvSpPr>
        <p:spPr>
          <a:xfrm>
            <a:off x="228600" y="533400"/>
            <a:ext cx="86868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dirty="0" smtClean="0"/>
              <a:t> </a:t>
            </a:r>
            <a:r>
              <a:rPr lang="en-US" sz="2400" dirty="0"/>
              <a:t>Services received by </a:t>
            </a:r>
            <a:r>
              <a:rPr lang="en-US" sz="2400" b="1" i="1" dirty="0"/>
              <a:t>Goods Transport Agents (GTAs</a:t>
            </a:r>
            <a:r>
              <a:rPr lang="en-US" sz="2400" b="1" i="1" dirty="0" smtClean="0"/>
              <a:t>) exempted </a:t>
            </a:r>
            <a:r>
              <a:rPr lang="en-US" sz="2400" dirty="0" smtClean="0"/>
              <a:t>with</a:t>
            </a:r>
            <a:r>
              <a:rPr lang="en-US" sz="2400" b="1" i="1" dirty="0" smtClean="0"/>
              <a:t> retrospective effect.</a:t>
            </a:r>
            <a:endParaRPr lang="en-US" sz="2400" b="1" i="1" dirty="0"/>
          </a:p>
        </p:txBody>
      </p:sp>
      <p:pic>
        <p:nvPicPr>
          <p:cNvPr id="7" name="Picture 2"/>
          <p:cNvPicPr>
            <a:picLocks noChangeAspect="1" noChangeArrowheads="1"/>
          </p:cNvPicPr>
          <p:nvPr/>
        </p:nvPicPr>
        <p:blipFill>
          <a:blip r:embed="rId3"/>
          <a:srcRect/>
          <a:stretch>
            <a:fillRect/>
          </a:stretch>
        </p:blipFill>
        <p:spPr bwMode="auto">
          <a:xfrm rot="404195">
            <a:off x="6667266" y="2011096"/>
            <a:ext cx="2362200" cy="46482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9" name="TextBox 8"/>
          <p:cNvSpPr txBox="1"/>
          <p:nvPr/>
        </p:nvSpPr>
        <p:spPr>
          <a:xfrm>
            <a:off x="228600" y="1600200"/>
            <a:ext cx="86868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Works </a:t>
            </a:r>
            <a:r>
              <a:rPr lang="en-US" sz="2400" b="1" i="1" dirty="0"/>
              <a:t>Contract (Composition Scheme for Payment of Service Tax) Rules, </a:t>
            </a:r>
            <a:r>
              <a:rPr lang="en-US" sz="2400" b="1" i="1" dirty="0" smtClean="0"/>
              <a:t>2007 amended</a:t>
            </a:r>
            <a:r>
              <a:rPr lang="en-US" sz="2400" b="1" dirty="0" smtClean="0"/>
              <a:t>.</a:t>
            </a:r>
            <a:endParaRPr lang="en-US" sz="2400" b="1" i="1" dirty="0"/>
          </a:p>
        </p:txBody>
      </p:sp>
      <p:sp>
        <p:nvSpPr>
          <p:cNvPr id="10" name="TextBox 9"/>
          <p:cNvSpPr txBox="1"/>
          <p:nvPr/>
        </p:nvSpPr>
        <p:spPr>
          <a:xfrm>
            <a:off x="152400" y="2532757"/>
            <a:ext cx="6400800" cy="830997"/>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Reversal rate </a:t>
            </a:r>
            <a:r>
              <a:rPr lang="en-US" sz="2400" dirty="0" smtClean="0"/>
              <a:t>under </a:t>
            </a:r>
            <a:r>
              <a:rPr lang="en-US" sz="2400" b="1" i="1" dirty="0" smtClean="0"/>
              <a:t>Rule </a:t>
            </a:r>
            <a:r>
              <a:rPr lang="en-US" sz="2400" b="1" i="1" dirty="0"/>
              <a:t>6(3) </a:t>
            </a:r>
            <a:r>
              <a:rPr lang="en-US" sz="2400" b="1" i="1" dirty="0" smtClean="0"/>
              <a:t>reduced </a:t>
            </a:r>
            <a:r>
              <a:rPr lang="en-US" sz="2400" dirty="0" smtClean="0"/>
              <a:t>from 8% to 6%.</a:t>
            </a:r>
            <a:endParaRPr lang="en-US" sz="2400" b="1" i="1" dirty="0"/>
          </a:p>
        </p:txBody>
      </p:sp>
      <p:sp>
        <p:nvSpPr>
          <p:cNvPr id="11" name="TextBox 10"/>
          <p:cNvSpPr txBox="1"/>
          <p:nvPr/>
        </p:nvSpPr>
        <p:spPr>
          <a:xfrm>
            <a:off x="152400" y="3605748"/>
            <a:ext cx="6400800" cy="1938992"/>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New Exemptions </a:t>
            </a:r>
            <a:r>
              <a:rPr lang="en-US" sz="2400" dirty="0" smtClean="0"/>
              <a:t>to: </a:t>
            </a:r>
          </a:p>
          <a:p>
            <a:pPr marL="693738" indent="-354013" algn="just">
              <a:buFont typeface="+mj-lt"/>
              <a:buAutoNum type="arabicParenR"/>
            </a:pPr>
            <a:r>
              <a:rPr lang="en-US" sz="2400" b="1" i="1" dirty="0"/>
              <a:t> Private bus </a:t>
            </a:r>
            <a:r>
              <a:rPr lang="en-US" sz="2400" b="1" i="1" dirty="0" smtClean="0"/>
              <a:t>operators</a:t>
            </a:r>
          </a:p>
          <a:p>
            <a:pPr marL="693738" indent="-354013" algn="just">
              <a:buFont typeface="+mj-lt"/>
              <a:buAutoNum type="arabicParenR"/>
            </a:pPr>
            <a:r>
              <a:rPr lang="en-US" sz="2400" b="1" i="1" dirty="0" smtClean="0"/>
              <a:t>Inter-Bank </a:t>
            </a:r>
            <a:r>
              <a:rPr lang="en-US" sz="2400" b="1" i="1" dirty="0"/>
              <a:t>transactions</a:t>
            </a:r>
            <a:r>
              <a:rPr lang="en-US" sz="2400" i="1" dirty="0"/>
              <a:t> </a:t>
            </a:r>
            <a:r>
              <a:rPr lang="en-US" sz="2400" b="1" i="1" dirty="0"/>
              <a:t>of purchase or sale of foreign </a:t>
            </a:r>
            <a:r>
              <a:rPr lang="en-US" sz="2400" b="1" i="1" dirty="0" smtClean="0"/>
              <a:t>currency.</a:t>
            </a:r>
          </a:p>
          <a:p>
            <a:pPr marL="693738" indent="-354013" algn="just">
              <a:buFont typeface="+mj-lt"/>
              <a:buAutoNum type="arabicParenR"/>
            </a:pPr>
            <a:r>
              <a:rPr lang="en-US" sz="2400" b="1" i="1" dirty="0" smtClean="0"/>
              <a:t>FIEO &amp; 21 specified EPC’s.</a:t>
            </a:r>
            <a:endParaRPr lang="en-US" sz="2400" b="1" i="1" dirty="0"/>
          </a:p>
        </p:txBody>
      </p:sp>
      <p:sp>
        <p:nvSpPr>
          <p:cNvPr id="12" name="TextBox 11"/>
          <p:cNvSpPr txBox="1"/>
          <p:nvPr/>
        </p:nvSpPr>
        <p:spPr>
          <a:xfrm>
            <a:off x="152400" y="5704344"/>
            <a:ext cx="6400800" cy="461665"/>
          </a:xfrm>
          <a:prstGeom prst="rect">
            <a:avLst/>
          </a:prstGeom>
          <a:noFill/>
        </p:spPr>
        <p:txBody>
          <a:bodyPr wrap="square" rtlCol="0">
            <a:spAutoFit/>
          </a:bodyPr>
          <a:lstStyle/>
          <a:p>
            <a:pPr marL="339725" indent="-339725" algn="just">
              <a:buClr>
                <a:schemeClr val="tx1"/>
              </a:buClr>
              <a:buFont typeface="Wingdings 3" pitchFamily="18" charset="2"/>
              <a:buChar char=""/>
            </a:pPr>
            <a:r>
              <a:rPr lang="en-US" sz="2400" b="1" i="1" dirty="0" smtClean="0"/>
              <a:t>Refund Scheme of ST to exporters </a:t>
            </a:r>
            <a:r>
              <a:rPr lang="en-US" sz="2400" dirty="0" smtClean="0"/>
              <a:t>revised.</a:t>
            </a:r>
            <a:endParaRPr lang="en-US" sz="2400" b="1" i="1" dirty="0"/>
          </a:p>
        </p:txBody>
      </p:sp>
      <p:sp>
        <p:nvSpPr>
          <p:cNvPr id="13" name="TextBox 12"/>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20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P spid="10" grpId="0"/>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9" name="TextBox 8"/>
          <p:cNvSpPr txBox="1"/>
          <p:nvPr/>
        </p:nvSpPr>
        <p:spPr>
          <a:xfrm>
            <a:off x="228600" y="152400"/>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US" sz="2400" b="1" dirty="0" smtClean="0"/>
              <a:t>NEW SCHEME FOR REFUND OF SERVICE TAX TO THE EXPORTERS </a:t>
            </a:r>
            <a:r>
              <a:rPr lang="en-US" dirty="0" smtClean="0"/>
              <a:t>	</a:t>
            </a:r>
            <a:endParaRPr lang="en-US" dirty="0"/>
          </a:p>
        </p:txBody>
      </p:sp>
      <p:sp>
        <p:nvSpPr>
          <p:cNvPr id="16" name="TextBox 15"/>
          <p:cNvSpPr txBox="1"/>
          <p:nvPr/>
        </p:nvSpPr>
        <p:spPr>
          <a:xfrm>
            <a:off x="228600" y="762000"/>
            <a:ext cx="8686800" cy="1015663"/>
          </a:xfrm>
          <a:prstGeom prst="rect">
            <a:avLst/>
          </a:prstGeom>
          <a:noFill/>
        </p:spPr>
        <p:txBody>
          <a:bodyPr wrap="square" rtlCol="0">
            <a:spAutoFit/>
          </a:bodyPr>
          <a:lstStyle/>
          <a:p>
            <a:pPr marL="355600" lvl="0" indent="-355600" algn="just">
              <a:buFont typeface="Wingdings" pitchFamily="2" charset="2"/>
              <a:buChar char="§"/>
            </a:pPr>
            <a:r>
              <a:rPr lang="en-US" sz="2000" dirty="0" smtClean="0"/>
              <a:t>This scheme have two parts: - </a:t>
            </a:r>
          </a:p>
          <a:p>
            <a:pPr marL="812800" lvl="1" indent="-355600" algn="just">
              <a:buFont typeface="Wingdings" pitchFamily="2" charset="2"/>
              <a:buChar char="§"/>
            </a:pPr>
            <a:r>
              <a:rPr lang="en-US" sz="2000" dirty="0" smtClean="0"/>
              <a:t>Exemption</a:t>
            </a:r>
          </a:p>
          <a:p>
            <a:pPr marL="812800" lvl="1" indent="-355600" algn="just">
              <a:buFont typeface="Wingdings" pitchFamily="2" charset="2"/>
              <a:buChar char="§"/>
            </a:pPr>
            <a:r>
              <a:rPr lang="en-US" sz="2000" dirty="0" smtClean="0"/>
              <a:t>Refund based on self certification.</a:t>
            </a:r>
          </a:p>
        </p:txBody>
      </p:sp>
      <p:sp>
        <p:nvSpPr>
          <p:cNvPr id="14" name="TextBox 13"/>
          <p:cNvSpPr txBox="1"/>
          <p:nvPr/>
        </p:nvSpPr>
        <p:spPr>
          <a:xfrm>
            <a:off x="228600" y="1676400"/>
            <a:ext cx="6705600" cy="1631216"/>
          </a:xfrm>
          <a:prstGeom prst="rect">
            <a:avLst/>
          </a:prstGeom>
          <a:noFill/>
        </p:spPr>
        <p:txBody>
          <a:bodyPr wrap="square" rtlCol="0">
            <a:spAutoFit/>
          </a:bodyPr>
          <a:lstStyle/>
          <a:p>
            <a:pPr marL="355600" lvl="0" indent="-355600" algn="just">
              <a:buFont typeface="Wingdings" pitchFamily="2" charset="2"/>
              <a:buChar char="§"/>
            </a:pPr>
            <a:r>
              <a:rPr lang="en-US" sz="2000" dirty="0" smtClean="0"/>
              <a:t>Exemption: - </a:t>
            </a:r>
          </a:p>
          <a:p>
            <a:pPr marL="812800" lvl="1" indent="-355600" algn="just">
              <a:buFont typeface="Wingdings" pitchFamily="2" charset="2"/>
              <a:buChar char="§"/>
            </a:pPr>
            <a:r>
              <a:rPr lang="en-US" sz="2000" dirty="0" smtClean="0"/>
              <a:t>BAS – Commission paid to foreign agents.</a:t>
            </a:r>
          </a:p>
          <a:p>
            <a:pPr marL="812800" lvl="1" indent="-355600" algn="just">
              <a:buFont typeface="Wingdings" pitchFamily="2" charset="2"/>
              <a:buChar char="§"/>
            </a:pPr>
            <a:r>
              <a:rPr lang="en-US" sz="2000" dirty="0" smtClean="0"/>
              <a:t>Transport of goods by road </a:t>
            </a:r>
          </a:p>
          <a:p>
            <a:pPr marL="465138" lvl="1" algn="just"/>
            <a:r>
              <a:rPr lang="en-US" sz="2000" dirty="0" smtClean="0"/>
              <a:t>For the same Exporter have to file a declaration and six monthly return.</a:t>
            </a:r>
          </a:p>
        </p:txBody>
      </p:sp>
      <p:sp>
        <p:nvSpPr>
          <p:cNvPr id="15" name="TextBox 14"/>
          <p:cNvSpPr txBox="1"/>
          <p:nvPr/>
        </p:nvSpPr>
        <p:spPr>
          <a:xfrm>
            <a:off x="228600" y="3306901"/>
            <a:ext cx="8686800" cy="3170099"/>
          </a:xfrm>
          <a:prstGeom prst="rect">
            <a:avLst/>
          </a:prstGeom>
          <a:noFill/>
        </p:spPr>
        <p:txBody>
          <a:bodyPr wrap="square" rtlCol="0">
            <a:spAutoFit/>
          </a:bodyPr>
          <a:lstStyle/>
          <a:p>
            <a:pPr marL="355600" lvl="0" indent="-355600" algn="just">
              <a:buFont typeface="Wingdings" pitchFamily="2" charset="2"/>
              <a:buChar char="§"/>
            </a:pPr>
            <a:r>
              <a:rPr lang="en-US" sz="2000" dirty="0" smtClean="0"/>
              <a:t>Refund based on self certification: - </a:t>
            </a:r>
          </a:p>
          <a:p>
            <a:pPr marL="812800" lvl="1" indent="-355600" algn="just">
              <a:buFont typeface="Wingdings" pitchFamily="2" charset="2"/>
              <a:buChar char="§"/>
            </a:pPr>
            <a:r>
              <a:rPr lang="en-US" sz="2000" dirty="0" smtClean="0"/>
              <a:t>Unregistered exporters has to obtain service tax code (STC).</a:t>
            </a:r>
          </a:p>
          <a:p>
            <a:pPr marL="812800" lvl="1" indent="-355600" algn="just">
              <a:buFont typeface="Wingdings" pitchFamily="2" charset="2"/>
              <a:buChar char="§"/>
            </a:pPr>
            <a:r>
              <a:rPr lang="en-US" sz="2000" dirty="0" smtClean="0"/>
              <a:t>Refund claim with in one year from the date of export.</a:t>
            </a:r>
          </a:p>
          <a:p>
            <a:pPr marL="812800" lvl="1" indent="-355600" algn="just">
              <a:buFont typeface="Wingdings" pitchFamily="2" charset="2"/>
              <a:buChar char="§"/>
            </a:pPr>
            <a:r>
              <a:rPr lang="en-US" sz="2000" dirty="0" smtClean="0"/>
              <a:t>Refund application in prescribed manner.</a:t>
            </a:r>
          </a:p>
          <a:p>
            <a:pPr marL="812800" lvl="1" indent="-355600" algn="just">
              <a:buFont typeface="Wingdings" pitchFamily="2" charset="2"/>
              <a:buChar char="§"/>
            </a:pPr>
            <a:r>
              <a:rPr lang="en-US" sz="2000" dirty="0" smtClean="0"/>
              <a:t>Self certified original documents to be submitted. Or</a:t>
            </a:r>
          </a:p>
          <a:p>
            <a:pPr marL="812800" lvl="1" indent="-355600" algn="just">
              <a:buFont typeface="Wingdings" pitchFamily="2" charset="2"/>
              <a:buChar char="§"/>
            </a:pPr>
            <a:r>
              <a:rPr lang="en-US" sz="2000" dirty="0" smtClean="0"/>
              <a:t>Certified from the C.A.</a:t>
            </a:r>
          </a:p>
          <a:p>
            <a:pPr marL="812800" lvl="1" indent="-355600" algn="just">
              <a:buFont typeface="Wingdings" pitchFamily="2" charset="2"/>
              <a:buChar char="§"/>
            </a:pPr>
            <a:r>
              <a:rPr lang="en-US" sz="2000" dirty="0" smtClean="0"/>
              <a:t>Department will examine the same.</a:t>
            </a:r>
          </a:p>
          <a:p>
            <a:pPr marL="812800" lvl="1" indent="-355600" algn="just">
              <a:buFont typeface="Wingdings" pitchFamily="2" charset="2"/>
              <a:buChar char="§"/>
            </a:pPr>
            <a:r>
              <a:rPr lang="en-US" sz="2000" dirty="0" smtClean="0"/>
              <a:t>BRC to be submitted later on.</a:t>
            </a:r>
          </a:p>
          <a:p>
            <a:pPr marL="812800" lvl="1" indent="-355600" algn="just">
              <a:buFont typeface="Wingdings" pitchFamily="2" charset="2"/>
              <a:buChar char="§"/>
            </a:pPr>
            <a:r>
              <a:rPr lang="en-US" sz="2000" dirty="0" smtClean="0"/>
              <a:t>Changes in conditions of eligible services.</a:t>
            </a:r>
          </a:p>
          <a:p>
            <a:pPr marL="812800" lvl="1" indent="-355600" algn="just">
              <a:buFont typeface="Wingdings" pitchFamily="2" charset="2"/>
              <a:buChar char="§"/>
            </a:pPr>
            <a:r>
              <a:rPr lang="en-US" sz="2000" dirty="0" smtClean="0"/>
              <a:t>Terminal handling charges included.</a:t>
            </a:r>
          </a:p>
        </p:txBody>
      </p:sp>
      <p:pic>
        <p:nvPicPr>
          <p:cNvPr id="7" name="Picture 1" descr="C:\Documents and Settings\jajoo\Desktop\CAZ6P855.jpg"/>
          <p:cNvPicPr>
            <a:picLocks noChangeAspect="1" noChangeArrowheads="1"/>
          </p:cNvPicPr>
          <p:nvPr/>
        </p:nvPicPr>
        <p:blipFill>
          <a:blip r:embed="rId3"/>
          <a:srcRect/>
          <a:stretch>
            <a:fillRect/>
          </a:stretch>
        </p:blipFill>
        <p:spPr bwMode="auto">
          <a:xfrm>
            <a:off x="7172178" y="838199"/>
            <a:ext cx="1514622" cy="2590801"/>
          </a:xfrm>
          <a:prstGeom prst="roundRect">
            <a:avLst>
              <a:gd name="adj" fmla="val 8594"/>
            </a:avLst>
          </a:prstGeom>
          <a:solidFill>
            <a:srgbClr val="FFFFFF">
              <a:shade val="85000"/>
            </a:srgbClr>
          </a:solidFill>
          <a:ln>
            <a:noFill/>
          </a:ln>
          <a:effectLst>
            <a:reflection blurRad="6350" stA="50000" endA="295" endPos="92000" dist="101600" dir="5400000" sy="-100000" algn="bl" rotWithShape="0"/>
            <a:softEdge rad="31750"/>
          </a:effectLst>
        </p:spPr>
      </p:pic>
      <p:sp>
        <p:nvSpPr>
          <p:cNvPr id="10" name="TextBox 9"/>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diamond(in)">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pic>
        <p:nvPicPr>
          <p:cNvPr id="1026" name="Picture 2"/>
          <p:cNvPicPr>
            <a:picLocks noChangeAspect="1" noChangeArrowheads="1"/>
          </p:cNvPicPr>
          <p:nvPr/>
        </p:nvPicPr>
        <p:blipFill>
          <a:blip r:embed="rId2"/>
          <a:srcRect/>
          <a:stretch>
            <a:fillRect/>
          </a:stretch>
        </p:blipFill>
        <p:spPr bwMode="auto">
          <a:xfrm>
            <a:off x="152400" y="2209800"/>
            <a:ext cx="2514600" cy="2743200"/>
          </a:xfrm>
          <a:prstGeom prst="rect">
            <a:avLst/>
          </a:prstGeom>
          <a:noFill/>
          <a:ln w="9525">
            <a:noFill/>
            <a:miter lim="800000"/>
            <a:headEnd/>
            <a:tailEnd/>
          </a:ln>
          <a:effectLst/>
        </p:spPr>
      </p:pic>
      <p:grpSp>
        <p:nvGrpSpPr>
          <p:cNvPr id="20" name="Group 19"/>
          <p:cNvGrpSpPr/>
          <p:nvPr/>
        </p:nvGrpSpPr>
        <p:grpSpPr>
          <a:xfrm>
            <a:off x="152400" y="838200"/>
            <a:ext cx="8763000" cy="461665"/>
            <a:chOff x="152400" y="838200"/>
            <a:chExt cx="8763000" cy="461665"/>
          </a:xfrm>
        </p:grpSpPr>
        <p:sp>
          <p:nvSpPr>
            <p:cNvPr id="9" name="TextBox 8"/>
            <p:cNvSpPr txBox="1"/>
            <p:nvPr/>
          </p:nvSpPr>
          <p:spPr>
            <a:xfrm>
              <a:off x="152400" y="838200"/>
              <a:ext cx="87630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INFORMATION TECHNOLOGY INDUSTRY </a:t>
              </a:r>
              <a:r>
                <a:rPr lang="en-US" dirty="0" smtClean="0"/>
                <a:t>		</a:t>
              </a:r>
              <a:endParaRPr lang="en-US" dirty="0"/>
            </a:p>
          </p:txBody>
        </p:sp>
        <p:grpSp>
          <p:nvGrpSpPr>
            <p:cNvPr id="15" name="Group 14"/>
            <p:cNvGrpSpPr/>
            <p:nvPr/>
          </p:nvGrpSpPr>
          <p:grpSpPr>
            <a:xfrm>
              <a:off x="7696200" y="990600"/>
              <a:ext cx="1066800" cy="152400"/>
              <a:chOff x="7162800" y="990600"/>
              <a:chExt cx="1066800" cy="152400"/>
            </a:xfrm>
          </p:grpSpPr>
          <p:sp>
            <p:nvSpPr>
              <p:cNvPr id="10" name="Isosceles Triangle 9"/>
              <p:cNvSpPr/>
              <p:nvPr/>
            </p:nvSpPr>
            <p:spPr>
              <a:xfrm>
                <a:off x="71628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p:cNvSpPr/>
              <p:nvPr/>
            </p:nvSpPr>
            <p:spPr>
              <a:xfrm>
                <a:off x="73914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p:cNvSpPr/>
              <p:nvPr/>
            </p:nvSpPr>
            <p:spPr>
              <a:xfrm>
                <a:off x="76200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p:cNvSpPr/>
              <p:nvPr/>
            </p:nvSpPr>
            <p:spPr>
              <a:xfrm flipV="1">
                <a:off x="7848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p:cNvSpPr/>
              <p:nvPr/>
            </p:nvSpPr>
            <p:spPr>
              <a:xfrm flipV="1">
                <a:off x="8077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6" name="TextBox 15"/>
          <p:cNvSpPr txBox="1"/>
          <p:nvPr/>
        </p:nvSpPr>
        <p:spPr>
          <a:xfrm>
            <a:off x="304800" y="1430953"/>
            <a:ext cx="8610600" cy="830997"/>
          </a:xfrm>
          <a:prstGeom prst="rect">
            <a:avLst/>
          </a:prstGeom>
          <a:noFill/>
        </p:spPr>
        <p:txBody>
          <a:bodyPr wrap="square" rtlCol="0">
            <a:spAutoFit/>
          </a:bodyPr>
          <a:lstStyle/>
          <a:p>
            <a:pPr marL="280988" lvl="0" indent="-280988" algn="just">
              <a:buFont typeface="Wingdings" pitchFamily="2" charset="2"/>
              <a:buChar char="Ø"/>
            </a:pPr>
            <a:r>
              <a:rPr lang="en-US" sz="2400" dirty="0" smtClean="0"/>
              <a:t>Partial exemption from excise duty on packaged/canned software assure well for the industry. </a:t>
            </a:r>
            <a:endParaRPr lang="en-US" sz="2000" dirty="0"/>
          </a:p>
        </p:txBody>
      </p:sp>
      <p:sp>
        <p:nvSpPr>
          <p:cNvPr id="17" name="TextBox 16"/>
          <p:cNvSpPr txBox="1"/>
          <p:nvPr/>
        </p:nvSpPr>
        <p:spPr>
          <a:xfrm>
            <a:off x="2743200" y="2209800"/>
            <a:ext cx="6172200" cy="830997"/>
          </a:xfrm>
          <a:prstGeom prst="rect">
            <a:avLst/>
          </a:prstGeom>
          <a:noFill/>
        </p:spPr>
        <p:txBody>
          <a:bodyPr wrap="square" rtlCol="0">
            <a:spAutoFit/>
          </a:bodyPr>
          <a:lstStyle/>
          <a:p>
            <a:pPr marL="280988" lvl="0" indent="-280988" algn="just">
              <a:buFont typeface="Wingdings" pitchFamily="2" charset="2"/>
              <a:buChar char="Ø"/>
            </a:pPr>
            <a:r>
              <a:rPr lang="en-US" sz="2400" dirty="0" smtClean="0"/>
              <a:t>Recorded smart card and tags are exempt from excise duty subject to certain conditions.</a:t>
            </a:r>
            <a:endParaRPr lang="en-US" sz="2000" dirty="0"/>
          </a:p>
        </p:txBody>
      </p:sp>
      <p:sp>
        <p:nvSpPr>
          <p:cNvPr id="18" name="TextBox 17"/>
          <p:cNvSpPr txBox="1"/>
          <p:nvPr/>
        </p:nvSpPr>
        <p:spPr>
          <a:xfrm>
            <a:off x="2743200" y="3048000"/>
            <a:ext cx="6172200" cy="1938992"/>
          </a:xfrm>
          <a:prstGeom prst="rect">
            <a:avLst/>
          </a:prstGeom>
          <a:noFill/>
        </p:spPr>
        <p:txBody>
          <a:bodyPr wrap="square" rtlCol="0">
            <a:spAutoFit/>
          </a:bodyPr>
          <a:lstStyle/>
          <a:p>
            <a:pPr marL="280988" lvl="0" indent="-280988" algn="just">
              <a:buFont typeface="Wingdings" pitchFamily="2" charset="2"/>
              <a:buChar char="Ø"/>
            </a:pPr>
            <a:r>
              <a:rPr lang="en-US" sz="2400" dirty="0" smtClean="0"/>
              <a:t>The extension of Tax holidays by a year, upto March 31, 2011, However, on  the other side the positive impact of the extension is expected to be nullified by an increase in MAT from 10 % to 15%.</a:t>
            </a:r>
            <a:endParaRPr lang="en-US" sz="2000" dirty="0"/>
          </a:p>
        </p:txBody>
      </p:sp>
      <p:sp>
        <p:nvSpPr>
          <p:cNvPr id="19" name="TextBox 18"/>
          <p:cNvSpPr txBox="1"/>
          <p:nvPr/>
        </p:nvSpPr>
        <p:spPr>
          <a:xfrm>
            <a:off x="0" y="4983540"/>
            <a:ext cx="8915400" cy="1569660"/>
          </a:xfrm>
          <a:prstGeom prst="rect">
            <a:avLst/>
          </a:prstGeom>
          <a:noFill/>
        </p:spPr>
        <p:txBody>
          <a:bodyPr wrap="square" rtlCol="0">
            <a:spAutoFit/>
          </a:bodyPr>
          <a:lstStyle/>
          <a:p>
            <a:pPr marL="280988" lvl="0" indent="-280988" algn="just">
              <a:buFont typeface="Wingdings" pitchFamily="2" charset="2"/>
              <a:buChar char="Ø"/>
            </a:pPr>
            <a:r>
              <a:rPr lang="en-US" sz="2400" dirty="0" smtClean="0"/>
              <a:t>A correction has been carried out in the definition of the taxable service to clarify that the providing of ‘right to use’ is taxable service and the acquiring of ‘right to use’ is not taxable service. This amendment would have retrospective effect from 16.05.2008.</a:t>
            </a:r>
            <a:endParaRPr lang="en-US" sz="2000" dirty="0"/>
          </a:p>
        </p:txBody>
      </p:sp>
      <p:sp>
        <p:nvSpPr>
          <p:cNvPr id="21" name="TextBox 20"/>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blinds(horizontal)">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18" presetClass="entr" presetSubtype="12"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strips(downLeft)">
                                      <p:cBhvr>
                                        <p:cTn id="26" dur="500"/>
                                        <p:tgtEl>
                                          <p:spTgt spid="16"/>
                                        </p:tgtEl>
                                      </p:cBhvr>
                                    </p:animEffect>
                                  </p:childTnLst>
                                </p:cTn>
                              </p:par>
                            </p:childTnLst>
                          </p:cTn>
                        </p:par>
                      </p:childTnLst>
                    </p:cTn>
                  </p:par>
                  <p:par>
                    <p:cTn id="27" fill="hold">
                      <p:stCondLst>
                        <p:cond delay="indefinite"/>
                      </p:stCondLst>
                      <p:childTnLst>
                        <p:par>
                          <p:cTn id="28" fill="hold">
                            <p:stCondLst>
                              <p:cond delay="0"/>
                            </p:stCondLst>
                            <p:childTnLst>
                              <p:par>
                                <p:cTn id="29" presetID="18" presetClass="entr" presetSubtype="12"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strips(downLeft)">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8" presetClass="entr" presetSubtype="12"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strips(downLeft)">
                                      <p:cBhvr>
                                        <p:cTn id="36" dur="500"/>
                                        <p:tgtEl>
                                          <p:spTgt spid="18"/>
                                        </p:tgtEl>
                                      </p:cBhvr>
                                    </p:animEffect>
                                  </p:childTnLst>
                                </p:cTn>
                              </p:par>
                            </p:childTnLst>
                          </p:cTn>
                        </p:par>
                      </p:childTnLst>
                    </p:cTn>
                  </p:par>
                  <p:par>
                    <p:cTn id="37" fill="hold">
                      <p:stCondLst>
                        <p:cond delay="indefinite"/>
                      </p:stCondLst>
                      <p:childTnLst>
                        <p:par>
                          <p:cTn id="38" fill="hold">
                            <p:stCondLst>
                              <p:cond delay="0"/>
                            </p:stCondLst>
                            <p:childTnLst>
                              <p:par>
                                <p:cTn id="39" presetID="18" presetClass="entr" presetSubtype="12" fill="hold" grpId="0" nodeType="click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strips(downLeft)">
                                      <p:cBhvr>
                                        <p:cTn id="4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p:bldP spid="17" grpId="0"/>
      <p:bldP spid="18" grpId="0"/>
      <p:bldP spid="1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grpSp>
        <p:nvGrpSpPr>
          <p:cNvPr id="18" name="Group 17"/>
          <p:cNvGrpSpPr/>
          <p:nvPr/>
        </p:nvGrpSpPr>
        <p:grpSpPr>
          <a:xfrm>
            <a:off x="152400" y="838200"/>
            <a:ext cx="8763000" cy="461665"/>
            <a:chOff x="152400" y="838200"/>
            <a:chExt cx="8763000" cy="461665"/>
          </a:xfrm>
        </p:grpSpPr>
        <p:sp>
          <p:nvSpPr>
            <p:cNvPr id="9" name="TextBox 8"/>
            <p:cNvSpPr txBox="1"/>
            <p:nvPr/>
          </p:nvSpPr>
          <p:spPr>
            <a:xfrm>
              <a:off x="152400" y="838200"/>
              <a:ext cx="87630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TRANSPORT INDUSTRY </a:t>
              </a:r>
              <a:r>
                <a:rPr lang="en-US" dirty="0" smtClean="0"/>
                <a:t>		</a:t>
              </a:r>
              <a:endParaRPr lang="en-US" dirty="0"/>
            </a:p>
          </p:txBody>
        </p:sp>
        <p:grpSp>
          <p:nvGrpSpPr>
            <p:cNvPr id="2" name="Group 14"/>
            <p:cNvGrpSpPr/>
            <p:nvPr/>
          </p:nvGrpSpPr>
          <p:grpSpPr>
            <a:xfrm>
              <a:off x="7696200" y="990600"/>
              <a:ext cx="1066800" cy="152400"/>
              <a:chOff x="7162800" y="990600"/>
              <a:chExt cx="1066800" cy="152400"/>
            </a:xfrm>
          </p:grpSpPr>
          <p:sp>
            <p:nvSpPr>
              <p:cNvPr id="10" name="Isosceles Triangle 9"/>
              <p:cNvSpPr/>
              <p:nvPr/>
            </p:nvSpPr>
            <p:spPr>
              <a:xfrm>
                <a:off x="71628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p:cNvSpPr/>
              <p:nvPr/>
            </p:nvSpPr>
            <p:spPr>
              <a:xfrm>
                <a:off x="73914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p:cNvSpPr/>
              <p:nvPr/>
            </p:nvSpPr>
            <p:spPr>
              <a:xfrm>
                <a:off x="76200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Isosceles Triangle 12"/>
              <p:cNvSpPr/>
              <p:nvPr/>
            </p:nvSpPr>
            <p:spPr>
              <a:xfrm flipV="1">
                <a:off x="7848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p:cNvSpPr/>
              <p:nvPr/>
            </p:nvSpPr>
            <p:spPr>
              <a:xfrm flipV="1">
                <a:off x="8077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6" name="TextBox 15"/>
          <p:cNvSpPr txBox="1"/>
          <p:nvPr/>
        </p:nvSpPr>
        <p:spPr>
          <a:xfrm>
            <a:off x="152400" y="1607403"/>
            <a:ext cx="8839200" cy="830997"/>
          </a:xfrm>
          <a:prstGeom prst="rect">
            <a:avLst/>
          </a:prstGeom>
          <a:noFill/>
        </p:spPr>
        <p:txBody>
          <a:bodyPr wrap="square" rtlCol="0">
            <a:spAutoFit/>
          </a:bodyPr>
          <a:lstStyle/>
          <a:p>
            <a:pPr marL="398463" lvl="0" indent="-398463" algn="just">
              <a:buFont typeface="Wingdings" pitchFamily="2" charset="2"/>
              <a:buChar char="ü"/>
            </a:pPr>
            <a:r>
              <a:rPr lang="en-US" sz="2400" dirty="0" smtClean="0"/>
              <a:t>Now the service tax will also leviable on goods transported by Government railways, whether in containers or otherwise.</a:t>
            </a:r>
            <a:endParaRPr lang="en-US" sz="2400" dirty="0"/>
          </a:p>
        </p:txBody>
      </p:sp>
      <p:pic>
        <p:nvPicPr>
          <p:cNvPr id="2050" name="Picture 2"/>
          <p:cNvPicPr>
            <a:picLocks noChangeAspect="1" noChangeArrowheads="1"/>
          </p:cNvPicPr>
          <p:nvPr/>
        </p:nvPicPr>
        <p:blipFill>
          <a:blip r:embed="rId2"/>
          <a:srcRect/>
          <a:stretch>
            <a:fillRect/>
          </a:stretch>
        </p:blipFill>
        <p:spPr bwMode="auto">
          <a:xfrm>
            <a:off x="6587490" y="2590800"/>
            <a:ext cx="2480310" cy="3657600"/>
          </a:xfrm>
          <a:prstGeom prst="rect">
            <a:avLst/>
          </a:prstGeom>
          <a:ln>
            <a:noFill/>
          </a:ln>
          <a:effectLst>
            <a:softEdge rad="112500"/>
          </a:effectLst>
        </p:spPr>
      </p:pic>
      <p:sp>
        <p:nvSpPr>
          <p:cNvPr id="15" name="TextBox 14"/>
          <p:cNvSpPr txBox="1"/>
          <p:nvPr/>
        </p:nvSpPr>
        <p:spPr>
          <a:xfrm>
            <a:off x="76200" y="2685871"/>
            <a:ext cx="6477000" cy="1200329"/>
          </a:xfrm>
          <a:prstGeom prst="rect">
            <a:avLst/>
          </a:prstGeom>
          <a:noFill/>
        </p:spPr>
        <p:txBody>
          <a:bodyPr wrap="square" rtlCol="0">
            <a:spAutoFit/>
          </a:bodyPr>
          <a:lstStyle/>
          <a:p>
            <a:pPr marL="398463" lvl="0" indent="-398463" algn="just">
              <a:buFont typeface="Wingdings" pitchFamily="2" charset="2"/>
              <a:buChar char="ü"/>
            </a:pPr>
            <a:r>
              <a:rPr lang="en-US" sz="2400" dirty="0" smtClean="0"/>
              <a:t>Coastal goods and transport of goods through National Waterways, and inland waters are proposed to be brought under tax net. </a:t>
            </a:r>
          </a:p>
        </p:txBody>
      </p:sp>
      <p:sp>
        <p:nvSpPr>
          <p:cNvPr id="17" name="TextBox 16"/>
          <p:cNvSpPr txBox="1"/>
          <p:nvPr/>
        </p:nvSpPr>
        <p:spPr>
          <a:xfrm>
            <a:off x="0" y="4191000"/>
            <a:ext cx="6629400" cy="1938992"/>
          </a:xfrm>
          <a:prstGeom prst="rect">
            <a:avLst/>
          </a:prstGeom>
          <a:noFill/>
        </p:spPr>
        <p:txBody>
          <a:bodyPr wrap="square" rtlCol="0">
            <a:spAutoFit/>
          </a:bodyPr>
          <a:lstStyle/>
          <a:p>
            <a:pPr marL="398463" lvl="0" indent="-398463" algn="just">
              <a:buFont typeface="Wingdings" pitchFamily="2" charset="2"/>
              <a:buChar char="ü"/>
            </a:pPr>
            <a:r>
              <a:rPr lang="en-US" sz="2400" dirty="0" smtClean="0"/>
              <a:t>In respect of credit of service tax paid by GTAs, Government has promised to drop all past demands/litigation, latest by the end of August, 2009. By giving retrospective effect to notification no. 1/2009-ST (</a:t>
            </a:r>
            <a:r>
              <a:rPr lang="en-US" sz="2400" dirty="0" err="1" smtClean="0"/>
              <a:t>w.e.f</a:t>
            </a:r>
            <a:r>
              <a:rPr lang="en-US" sz="2400" dirty="0" smtClean="0"/>
              <a:t>. 01-01-2005)</a:t>
            </a:r>
            <a:endParaRPr lang="en-US" sz="2400" dirty="0"/>
          </a:p>
        </p:txBody>
      </p:sp>
      <p:sp>
        <p:nvSpPr>
          <p:cNvPr id="19" name="TextBox 18"/>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Effect transition="in" filter="fade">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5" grpId="0"/>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6" name="TextBox 15"/>
          <p:cNvSpPr txBox="1"/>
          <p:nvPr/>
        </p:nvSpPr>
        <p:spPr>
          <a:xfrm>
            <a:off x="228600" y="1197888"/>
            <a:ext cx="8686800" cy="646331"/>
          </a:xfrm>
          <a:prstGeom prst="rect">
            <a:avLst/>
          </a:prstGeom>
          <a:noFill/>
        </p:spPr>
        <p:txBody>
          <a:bodyPr wrap="square" rtlCol="0">
            <a:spAutoFit/>
          </a:bodyPr>
          <a:lstStyle/>
          <a:p>
            <a:pPr marL="236538" lvl="0" indent="-236538" algn="just">
              <a:buFont typeface="Wingdings" pitchFamily="2" charset="2"/>
              <a:buChar char="§"/>
            </a:pPr>
            <a:r>
              <a:rPr lang="en-US" dirty="0" smtClean="0"/>
              <a:t>The excise duty applicable to the textiles, Position prior to the reductions made on the 7th of December, 2008 is being restored.  Optional duty regime restored.</a:t>
            </a:r>
            <a:endParaRPr lang="en-US" sz="1600" dirty="0"/>
          </a:p>
        </p:txBody>
      </p:sp>
      <p:grpSp>
        <p:nvGrpSpPr>
          <p:cNvPr id="25" name="Group 24"/>
          <p:cNvGrpSpPr/>
          <p:nvPr/>
        </p:nvGrpSpPr>
        <p:grpSpPr>
          <a:xfrm>
            <a:off x="228600" y="681335"/>
            <a:ext cx="8686800" cy="461665"/>
            <a:chOff x="228600" y="681335"/>
            <a:chExt cx="8686800" cy="461665"/>
          </a:xfrm>
        </p:grpSpPr>
        <p:sp>
          <p:nvSpPr>
            <p:cNvPr id="9" name="TextBox 8"/>
            <p:cNvSpPr txBox="1"/>
            <p:nvPr/>
          </p:nvSpPr>
          <p:spPr>
            <a:xfrm>
              <a:off x="228600" y="6813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TEXTILE  INDUSTRY </a:t>
              </a:r>
              <a:r>
                <a:rPr lang="en-US" dirty="0" smtClean="0"/>
                <a:t>		</a:t>
              </a:r>
              <a:endParaRPr lang="en-US" dirty="0"/>
            </a:p>
          </p:txBody>
        </p:sp>
        <p:grpSp>
          <p:nvGrpSpPr>
            <p:cNvPr id="19" name="Group 18"/>
            <p:cNvGrpSpPr/>
            <p:nvPr/>
          </p:nvGrpSpPr>
          <p:grpSpPr>
            <a:xfrm>
              <a:off x="7696200" y="838200"/>
              <a:ext cx="1066800" cy="152400"/>
              <a:chOff x="7696200" y="990600"/>
              <a:chExt cx="1066800" cy="152400"/>
            </a:xfrm>
          </p:grpSpPr>
          <p:sp>
            <p:nvSpPr>
              <p:cNvPr id="13" name="Isosceles Triangle 12"/>
              <p:cNvSpPr/>
              <p:nvPr/>
            </p:nvSpPr>
            <p:spPr>
              <a:xfrm flipV="1">
                <a:off x="83820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p:cNvSpPr/>
              <p:nvPr/>
            </p:nvSpPr>
            <p:spPr>
              <a:xfrm flipV="1">
                <a:off x="8610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Isosceles Triangle 14"/>
              <p:cNvSpPr/>
              <p:nvPr/>
            </p:nvSpPr>
            <p:spPr>
              <a:xfrm flipV="1">
                <a:off x="81534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Isosceles Triangle 16"/>
              <p:cNvSpPr/>
              <p:nvPr/>
            </p:nvSpPr>
            <p:spPr>
              <a:xfrm flipV="1">
                <a:off x="79248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p:cNvSpPr/>
              <p:nvPr/>
            </p:nvSpPr>
            <p:spPr>
              <a:xfrm flipV="1">
                <a:off x="7696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0" name="TextBox 19"/>
          <p:cNvSpPr txBox="1"/>
          <p:nvPr/>
        </p:nvSpPr>
        <p:spPr>
          <a:xfrm>
            <a:off x="228600" y="1828800"/>
            <a:ext cx="8686800" cy="646331"/>
          </a:xfrm>
          <a:prstGeom prst="rect">
            <a:avLst/>
          </a:prstGeom>
          <a:noFill/>
        </p:spPr>
        <p:txBody>
          <a:bodyPr wrap="square" rtlCol="0">
            <a:spAutoFit/>
          </a:bodyPr>
          <a:lstStyle/>
          <a:p>
            <a:pPr marL="236538" lvl="0" indent="-236538" algn="just">
              <a:buFont typeface="Wingdings" pitchFamily="2" charset="2"/>
              <a:buChar char="§"/>
            </a:pPr>
            <a:r>
              <a:rPr lang="en-US" dirty="0" smtClean="0"/>
              <a:t>A manufacturer does not avail the Cenvat credit of the duty paid on inputs can take the Full exemption.</a:t>
            </a:r>
            <a:endParaRPr lang="en-US" sz="1600" dirty="0"/>
          </a:p>
        </p:txBody>
      </p:sp>
      <p:sp>
        <p:nvSpPr>
          <p:cNvPr id="21" name="TextBox 20"/>
          <p:cNvSpPr txBox="1"/>
          <p:nvPr/>
        </p:nvSpPr>
        <p:spPr>
          <a:xfrm>
            <a:off x="228600" y="2438400"/>
            <a:ext cx="8686800" cy="646331"/>
          </a:xfrm>
          <a:prstGeom prst="rect">
            <a:avLst/>
          </a:prstGeom>
          <a:noFill/>
        </p:spPr>
        <p:txBody>
          <a:bodyPr wrap="square" rtlCol="0">
            <a:spAutoFit/>
          </a:bodyPr>
          <a:lstStyle/>
          <a:p>
            <a:pPr marL="236538" lvl="0" indent="-236538" algn="just">
              <a:buFont typeface="Wingdings" pitchFamily="2" charset="2"/>
              <a:buChar char="§"/>
            </a:pPr>
            <a:r>
              <a:rPr lang="en-US" dirty="0" smtClean="0"/>
              <a:t>In respect of manmade </a:t>
            </a:r>
            <a:r>
              <a:rPr lang="en-US" dirty="0" err="1" smtClean="0"/>
              <a:t>fibre</a:t>
            </a:r>
            <a:r>
              <a:rPr lang="en-US" dirty="0" smtClean="0"/>
              <a:t> and yarn the rate of duty has been enhanced from 4% to 8% on mandatory basis.</a:t>
            </a:r>
            <a:endParaRPr lang="en-US" sz="1600" dirty="0"/>
          </a:p>
        </p:txBody>
      </p:sp>
      <p:sp>
        <p:nvSpPr>
          <p:cNvPr id="22" name="TextBox 21"/>
          <p:cNvSpPr txBox="1"/>
          <p:nvPr/>
        </p:nvSpPr>
        <p:spPr>
          <a:xfrm>
            <a:off x="228600" y="3048000"/>
            <a:ext cx="8686800" cy="646331"/>
          </a:xfrm>
          <a:prstGeom prst="rect">
            <a:avLst/>
          </a:prstGeom>
          <a:noFill/>
        </p:spPr>
        <p:txBody>
          <a:bodyPr wrap="square" rtlCol="0">
            <a:spAutoFit/>
          </a:bodyPr>
          <a:lstStyle/>
          <a:p>
            <a:pPr marL="236538" lvl="0" indent="-236538" algn="just">
              <a:buFont typeface="Wingdings" pitchFamily="2" charset="2"/>
              <a:buChar char="§"/>
            </a:pPr>
            <a:r>
              <a:rPr lang="en-US" dirty="0" smtClean="0"/>
              <a:t>The items manufactured from natural </a:t>
            </a:r>
            <a:r>
              <a:rPr lang="en-US" dirty="0" err="1" smtClean="0"/>
              <a:t>fibres</a:t>
            </a:r>
            <a:r>
              <a:rPr lang="en-US" dirty="0" smtClean="0"/>
              <a:t> other than cotton such as silk, wool, flax etc. would now bear an optional levy of 8% ad valorem instead of 4%.</a:t>
            </a:r>
            <a:endParaRPr lang="en-US" sz="1600" dirty="0"/>
          </a:p>
        </p:txBody>
      </p:sp>
      <p:sp>
        <p:nvSpPr>
          <p:cNvPr id="23" name="TextBox 22"/>
          <p:cNvSpPr txBox="1"/>
          <p:nvPr/>
        </p:nvSpPr>
        <p:spPr>
          <a:xfrm>
            <a:off x="213852" y="3810000"/>
            <a:ext cx="8763000" cy="646331"/>
          </a:xfrm>
          <a:prstGeom prst="rect">
            <a:avLst/>
          </a:prstGeom>
          <a:noFill/>
        </p:spPr>
        <p:txBody>
          <a:bodyPr wrap="square" rtlCol="0">
            <a:spAutoFit/>
          </a:bodyPr>
          <a:lstStyle/>
          <a:p>
            <a:pPr marL="236538" lvl="0" indent="-236538" algn="just">
              <a:buFont typeface="Wingdings" pitchFamily="2" charset="2"/>
              <a:buChar char="§"/>
            </a:pPr>
            <a:r>
              <a:rPr lang="en-US" dirty="0" smtClean="0"/>
              <a:t>Corresponding changes have also been applicable to EOU that use only indigenous raw materials and make clearances of textile items into the DTA.</a:t>
            </a:r>
            <a:endParaRPr lang="en-US" sz="1600" dirty="0"/>
          </a:p>
        </p:txBody>
      </p:sp>
      <p:sp>
        <p:nvSpPr>
          <p:cNvPr id="24" name="TextBox 23"/>
          <p:cNvSpPr txBox="1"/>
          <p:nvPr/>
        </p:nvSpPr>
        <p:spPr>
          <a:xfrm>
            <a:off x="213852" y="4633452"/>
            <a:ext cx="5805948" cy="1754326"/>
          </a:xfrm>
          <a:prstGeom prst="rect">
            <a:avLst/>
          </a:prstGeom>
          <a:noFill/>
        </p:spPr>
        <p:txBody>
          <a:bodyPr wrap="square" rtlCol="0">
            <a:spAutoFit/>
          </a:bodyPr>
          <a:lstStyle/>
          <a:p>
            <a:pPr marL="236538" lvl="0" indent="-236538" algn="just">
              <a:buFont typeface="Wingdings" pitchFamily="2" charset="2"/>
              <a:buChar char="§"/>
            </a:pPr>
            <a:r>
              <a:rPr lang="en-US" dirty="0" smtClean="0"/>
              <a:t>Excise duty on some important textile intermediates has also been enhanced from 4% to 8% ad valorem. These are:  	a) Polyester chips</a:t>
            </a:r>
            <a:endParaRPr lang="en-US" sz="1600" dirty="0" smtClean="0"/>
          </a:p>
          <a:p>
            <a:pPr marL="800100" lvl="1" indent="-342900" algn="just"/>
            <a:r>
              <a:rPr lang="en-US" dirty="0" smtClean="0"/>
              <a:t>		b) Di-methyl </a:t>
            </a:r>
            <a:r>
              <a:rPr lang="en-US" dirty="0" err="1" smtClean="0"/>
              <a:t>terephthalate</a:t>
            </a:r>
            <a:r>
              <a:rPr lang="en-US" dirty="0" smtClean="0"/>
              <a:t> (DMT)</a:t>
            </a:r>
            <a:endParaRPr lang="en-US" sz="1600" dirty="0" smtClean="0"/>
          </a:p>
          <a:p>
            <a:pPr marL="800100" lvl="1" indent="-342900" algn="just"/>
            <a:r>
              <a:rPr lang="en-US" dirty="0" smtClean="0"/>
              <a:t>		c) Pure </a:t>
            </a:r>
            <a:r>
              <a:rPr lang="en-US" dirty="0" err="1" smtClean="0"/>
              <a:t>Terephthalic</a:t>
            </a:r>
            <a:r>
              <a:rPr lang="en-US" dirty="0" smtClean="0"/>
              <a:t> Acid (PTA); and</a:t>
            </a:r>
            <a:endParaRPr lang="en-US" sz="1600" dirty="0" smtClean="0"/>
          </a:p>
          <a:p>
            <a:pPr marL="1257300" lvl="2" indent="-342900" algn="just"/>
            <a:r>
              <a:rPr lang="en-US" dirty="0" smtClean="0"/>
              <a:t>d) </a:t>
            </a:r>
            <a:r>
              <a:rPr lang="en-US" dirty="0" err="1" smtClean="0"/>
              <a:t>Acrylonitrile</a:t>
            </a:r>
            <a:endParaRPr lang="en-US" sz="1600" dirty="0"/>
          </a:p>
        </p:txBody>
      </p:sp>
      <p:pic>
        <p:nvPicPr>
          <p:cNvPr id="1026" name="Picture 2" descr="C:\Documents and Settings\jajoo\Desktop\ATex_textile_samples475.jpg"/>
          <p:cNvPicPr>
            <a:picLocks noChangeAspect="1" noChangeArrowheads="1"/>
          </p:cNvPicPr>
          <p:nvPr/>
        </p:nvPicPr>
        <p:blipFill>
          <a:blip r:embed="rId2"/>
          <a:srcRect/>
          <a:stretch>
            <a:fillRect/>
          </a:stretch>
        </p:blipFill>
        <p:spPr bwMode="auto">
          <a:xfrm>
            <a:off x="6096000" y="4402392"/>
            <a:ext cx="2971800" cy="2042253"/>
          </a:xfrm>
          <a:prstGeom prst="rect">
            <a:avLst/>
          </a:prstGeom>
          <a:ln>
            <a:noFill/>
          </a:ln>
          <a:effectLst>
            <a:softEdge rad="112500"/>
          </a:effectLst>
        </p:spPr>
      </p:pic>
      <p:sp>
        <p:nvSpPr>
          <p:cNvPr id="26" name="TextBox 25"/>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decel="50000" fill="hold">
                                          <p:stCondLst>
                                            <p:cond delay="0"/>
                                          </p:stCondLst>
                                        </p:cTn>
                                        <p:tgtEl>
                                          <p:spTgt spid="102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02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026"/>
                                        </p:tgtEl>
                                        <p:attrNameLst>
                                          <p:attrName>ppt_w</p:attrName>
                                        </p:attrNameLst>
                                      </p:cBhvr>
                                      <p:tavLst>
                                        <p:tav tm="0">
                                          <p:val>
                                            <p:strVal val="#ppt_w*.05"/>
                                          </p:val>
                                        </p:tav>
                                        <p:tav tm="100000">
                                          <p:val>
                                            <p:strVal val="#ppt_w"/>
                                          </p:val>
                                        </p:tav>
                                      </p:tavLst>
                                    </p:anim>
                                    <p:anim calcmode="lin" valueType="num">
                                      <p:cBhvr>
                                        <p:cTn id="10" dur="1000" fill="hold"/>
                                        <p:tgtEl>
                                          <p:spTgt spid="102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02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02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02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1000"/>
                                        <p:tgtEl>
                                          <p:spTgt spid="25"/>
                                        </p:tgtEl>
                                      </p:cBhvr>
                                    </p:animEffect>
                                    <p:anim calcmode="lin" valueType="num">
                                      <p:cBhvr>
                                        <p:cTn id="20" dur="1000" fill="hold"/>
                                        <p:tgtEl>
                                          <p:spTgt spid="25"/>
                                        </p:tgtEl>
                                        <p:attrNameLst>
                                          <p:attrName>ppt_x</p:attrName>
                                        </p:attrNameLst>
                                      </p:cBhvr>
                                      <p:tavLst>
                                        <p:tav tm="0">
                                          <p:val>
                                            <p:strVal val="#ppt_x"/>
                                          </p:val>
                                        </p:tav>
                                        <p:tav tm="100000">
                                          <p:val>
                                            <p:strVal val="#ppt_x"/>
                                          </p:val>
                                        </p:tav>
                                      </p:tavLst>
                                    </p:anim>
                                    <p:anim calcmode="lin" valueType="num">
                                      <p:cBhvr>
                                        <p:cTn id="2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5"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27"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28"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29" dur="1000" fill="hold"/>
                                        <p:tgtEl>
                                          <p:spTgt spid="16"/>
                                        </p:tgtEl>
                                        <p:attrNameLst>
                                          <p:attrName>ppt_h</p:attrName>
                                        </p:attrNameLst>
                                      </p:cBhvr>
                                      <p:tavLst>
                                        <p:tav tm="0">
                                          <p:val>
                                            <p:strVal val="#ppt_h"/>
                                          </p:val>
                                        </p:tav>
                                        <p:tav tm="100000">
                                          <p:val>
                                            <p:strVal val="#ppt_h"/>
                                          </p:val>
                                        </p:tav>
                                      </p:tavLst>
                                    </p:anim>
                                    <p:anim calcmode="lin" valueType="num">
                                      <p:cBhvr>
                                        <p:cTn id="30"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31"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32"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33" dur="1000" decel="50000">
                                          <p:stCondLst>
                                            <p:cond delay="0"/>
                                          </p:stCondLst>
                                        </p:cTn>
                                        <p:tgtEl>
                                          <p:spTgt spid="16"/>
                                        </p:tgtEl>
                                      </p:cBhvr>
                                    </p:animEffect>
                                  </p:childTnLst>
                                </p:cTn>
                              </p:par>
                            </p:childTnLst>
                          </p:cTn>
                        </p:par>
                      </p:childTnLst>
                    </p:cTn>
                  </p:par>
                  <p:par>
                    <p:cTn id="34" fill="hold">
                      <p:stCondLst>
                        <p:cond delay="indefinite"/>
                      </p:stCondLst>
                      <p:childTnLst>
                        <p:par>
                          <p:cTn id="35" fill="hold">
                            <p:stCondLst>
                              <p:cond delay="0"/>
                            </p:stCondLst>
                            <p:childTnLst>
                              <p:par>
                                <p:cTn id="36" presetID="25" presetClass="entr" presetSubtype="0" fill="hold" grpId="0" nodeType="click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41" dur="1000" fill="hold"/>
                                        <p:tgtEl>
                                          <p:spTgt spid="20"/>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20"/>
                                        </p:tgtEl>
                                      </p:cBhvr>
                                    </p:animEffect>
                                  </p:childTnLst>
                                </p:cTn>
                              </p:par>
                            </p:childTnLst>
                          </p:cTn>
                        </p:par>
                      </p:childTnLst>
                    </p:cTn>
                  </p:par>
                  <p:par>
                    <p:cTn id="46" fill="hold">
                      <p:stCondLst>
                        <p:cond delay="indefinite"/>
                      </p:stCondLst>
                      <p:childTnLst>
                        <p:par>
                          <p:cTn id="47" fill="hold">
                            <p:stCondLst>
                              <p:cond delay="0"/>
                            </p:stCondLst>
                            <p:childTnLst>
                              <p:par>
                                <p:cTn id="48" presetID="25" presetClass="entr" presetSubtype="0" fill="hold" grpId="0" nodeType="click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p:cTn id="50"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53" dur="1000" fill="hold"/>
                                        <p:tgtEl>
                                          <p:spTgt spid="21"/>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57" dur="1000" decel="50000">
                                          <p:stCondLst>
                                            <p:cond delay="0"/>
                                          </p:stCondLst>
                                        </p:cTn>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25" presetClass="entr" presetSubtype="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 calcmode="lin" valueType="num">
                                      <p:cBhvr>
                                        <p:cTn id="62"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63"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64"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65" dur="1000" fill="hold"/>
                                        <p:tgtEl>
                                          <p:spTgt spid="22"/>
                                        </p:tgtEl>
                                        <p:attrNameLst>
                                          <p:attrName>ppt_h</p:attrName>
                                        </p:attrNameLst>
                                      </p:cBhvr>
                                      <p:tavLst>
                                        <p:tav tm="0">
                                          <p:val>
                                            <p:strVal val="#ppt_h"/>
                                          </p:val>
                                        </p:tav>
                                        <p:tav tm="100000">
                                          <p:val>
                                            <p:strVal val="#ppt_h"/>
                                          </p:val>
                                        </p:tav>
                                      </p:tavLst>
                                    </p:anim>
                                    <p:anim calcmode="lin" valueType="num">
                                      <p:cBhvr>
                                        <p:cTn id="66"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67"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68"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69" dur="1000" decel="50000">
                                          <p:stCondLst>
                                            <p:cond delay="0"/>
                                          </p:stCondLst>
                                        </p:cTn>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25" presetClass="entr" presetSubtype="0" fill="hold" grpId="0" nodeType="click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p:cTn id="7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7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7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77" dur="1000" fill="hold"/>
                                        <p:tgtEl>
                                          <p:spTgt spid="23"/>
                                        </p:tgtEl>
                                        <p:attrNameLst>
                                          <p:attrName>ppt_h</p:attrName>
                                        </p:attrNameLst>
                                      </p:cBhvr>
                                      <p:tavLst>
                                        <p:tav tm="0">
                                          <p:val>
                                            <p:strVal val="#ppt_h"/>
                                          </p:val>
                                        </p:tav>
                                        <p:tav tm="100000">
                                          <p:val>
                                            <p:strVal val="#ppt_h"/>
                                          </p:val>
                                        </p:tav>
                                      </p:tavLst>
                                    </p:anim>
                                    <p:anim calcmode="lin" valueType="num">
                                      <p:cBhvr>
                                        <p:cTn id="7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7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8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81" dur="1000" decel="50000">
                                          <p:stCondLst>
                                            <p:cond delay="0"/>
                                          </p:stCondLst>
                                        </p:cTn>
                                        <p:tgtEl>
                                          <p:spTgt spid="23"/>
                                        </p:tgtEl>
                                      </p:cBhvr>
                                    </p:animEffect>
                                  </p:childTnLst>
                                </p:cTn>
                              </p:par>
                            </p:childTnLst>
                          </p:cTn>
                        </p:par>
                      </p:childTnLst>
                    </p:cTn>
                  </p:par>
                  <p:par>
                    <p:cTn id="82" fill="hold">
                      <p:stCondLst>
                        <p:cond delay="indefinite"/>
                      </p:stCondLst>
                      <p:childTnLst>
                        <p:par>
                          <p:cTn id="83" fill="hold">
                            <p:stCondLst>
                              <p:cond delay="0"/>
                            </p:stCondLst>
                            <p:childTnLst>
                              <p:par>
                                <p:cTn id="84" presetID="25" presetClass="entr" presetSubtype="0" fill="hold" grpId="0" nodeType="click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p:cTn id="86" dur="500" decel="50000" fill="hold">
                                          <p:stCondLst>
                                            <p:cond delay="0"/>
                                          </p:stCondLst>
                                        </p:cTn>
                                        <p:tgtEl>
                                          <p:spTgt spid="24"/>
                                        </p:tgtEl>
                                        <p:attrNameLst>
                                          <p:attrName>style.rotation</p:attrName>
                                        </p:attrNameLst>
                                      </p:cBhvr>
                                      <p:tavLst>
                                        <p:tav tm="0">
                                          <p:val>
                                            <p:fltVal val="-90"/>
                                          </p:val>
                                        </p:tav>
                                        <p:tav tm="100000">
                                          <p:val>
                                            <p:fltVal val="0"/>
                                          </p:val>
                                        </p:tav>
                                      </p:tavLst>
                                    </p:anim>
                                    <p:anim calcmode="lin" valueType="num">
                                      <p:cBhvr>
                                        <p:cTn id="87" dur="500" decel="50000" fill="hold">
                                          <p:stCondLst>
                                            <p:cond delay="0"/>
                                          </p:stCondLst>
                                        </p:cTn>
                                        <p:tgtEl>
                                          <p:spTgt spid="24"/>
                                        </p:tgtEl>
                                        <p:attrNameLst>
                                          <p:attrName>ppt_w</p:attrName>
                                        </p:attrNameLst>
                                      </p:cBhvr>
                                      <p:tavLst>
                                        <p:tav tm="0">
                                          <p:val>
                                            <p:strVal val="#ppt_w"/>
                                          </p:val>
                                        </p:tav>
                                        <p:tav tm="100000">
                                          <p:val>
                                            <p:strVal val="#ppt_w*.05"/>
                                          </p:val>
                                        </p:tav>
                                      </p:tavLst>
                                    </p:anim>
                                    <p:anim calcmode="lin" valueType="num">
                                      <p:cBhvr>
                                        <p:cTn id="88" dur="500" accel="50000" fill="hold">
                                          <p:stCondLst>
                                            <p:cond delay="500"/>
                                          </p:stCondLst>
                                        </p:cTn>
                                        <p:tgtEl>
                                          <p:spTgt spid="24"/>
                                        </p:tgtEl>
                                        <p:attrNameLst>
                                          <p:attrName>ppt_w</p:attrName>
                                        </p:attrNameLst>
                                      </p:cBhvr>
                                      <p:tavLst>
                                        <p:tav tm="0">
                                          <p:val>
                                            <p:strVal val="#ppt_w*.05"/>
                                          </p:val>
                                        </p:tav>
                                        <p:tav tm="100000">
                                          <p:val>
                                            <p:strVal val="#ppt_w"/>
                                          </p:val>
                                        </p:tav>
                                      </p:tavLst>
                                    </p:anim>
                                    <p:anim calcmode="lin" valueType="num">
                                      <p:cBhvr>
                                        <p:cTn id="89" dur="1000" fill="hold"/>
                                        <p:tgtEl>
                                          <p:spTgt spid="24"/>
                                        </p:tgtEl>
                                        <p:attrNameLst>
                                          <p:attrName>ppt_h</p:attrName>
                                        </p:attrNameLst>
                                      </p:cBhvr>
                                      <p:tavLst>
                                        <p:tav tm="0">
                                          <p:val>
                                            <p:strVal val="#ppt_h"/>
                                          </p:val>
                                        </p:tav>
                                        <p:tav tm="100000">
                                          <p:val>
                                            <p:strVal val="#ppt_h"/>
                                          </p:val>
                                        </p:tav>
                                      </p:tavLst>
                                    </p:anim>
                                    <p:anim calcmode="lin" valueType="num">
                                      <p:cBhvr>
                                        <p:cTn id="90" dur="500" decel="50000" fill="hold">
                                          <p:stCondLst>
                                            <p:cond delay="0"/>
                                          </p:stCondLst>
                                        </p:cTn>
                                        <p:tgtEl>
                                          <p:spTgt spid="24"/>
                                        </p:tgtEl>
                                        <p:attrNameLst>
                                          <p:attrName>ppt_x</p:attrName>
                                        </p:attrNameLst>
                                      </p:cBhvr>
                                      <p:tavLst>
                                        <p:tav tm="0">
                                          <p:val>
                                            <p:strVal val="#ppt_x+.4"/>
                                          </p:val>
                                        </p:tav>
                                        <p:tav tm="100000">
                                          <p:val>
                                            <p:strVal val="#ppt_x"/>
                                          </p:val>
                                        </p:tav>
                                      </p:tavLst>
                                    </p:anim>
                                    <p:anim calcmode="lin" valueType="num">
                                      <p:cBhvr>
                                        <p:cTn id="91" dur="500" decel="50000" fill="hold">
                                          <p:stCondLst>
                                            <p:cond delay="0"/>
                                          </p:stCondLst>
                                        </p:cTn>
                                        <p:tgtEl>
                                          <p:spTgt spid="24"/>
                                        </p:tgtEl>
                                        <p:attrNameLst>
                                          <p:attrName>ppt_y</p:attrName>
                                        </p:attrNameLst>
                                      </p:cBhvr>
                                      <p:tavLst>
                                        <p:tav tm="0">
                                          <p:val>
                                            <p:strVal val="#ppt_y-.2"/>
                                          </p:val>
                                        </p:tav>
                                        <p:tav tm="100000">
                                          <p:val>
                                            <p:strVal val="#ppt_y+.1"/>
                                          </p:val>
                                        </p:tav>
                                      </p:tavLst>
                                    </p:anim>
                                    <p:anim calcmode="lin" valueType="num">
                                      <p:cBhvr>
                                        <p:cTn id="92" dur="500" accel="50000" fill="hold">
                                          <p:stCondLst>
                                            <p:cond delay="500"/>
                                          </p:stCondLst>
                                        </p:cTn>
                                        <p:tgtEl>
                                          <p:spTgt spid="24"/>
                                        </p:tgtEl>
                                        <p:attrNameLst>
                                          <p:attrName>ppt_y</p:attrName>
                                        </p:attrNameLst>
                                      </p:cBhvr>
                                      <p:tavLst>
                                        <p:tav tm="0">
                                          <p:val>
                                            <p:strVal val="#ppt_y+.1"/>
                                          </p:val>
                                        </p:tav>
                                        <p:tav tm="100000">
                                          <p:val>
                                            <p:strVal val="#ppt_y"/>
                                          </p:val>
                                        </p:tav>
                                      </p:tavLst>
                                    </p:anim>
                                    <p:animEffect transition="in" filter="fade">
                                      <p:cBhvr>
                                        <p:cTn id="93" dur="1000" decel="50000">
                                          <p:stCondLst>
                                            <p:cond delay="0"/>
                                          </p:stCondLst>
                                        </p:cTn>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P spid="21" grpId="0"/>
      <p:bldP spid="22" grpId="0"/>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grpSp>
        <p:nvGrpSpPr>
          <p:cNvPr id="34" name="Group 33"/>
          <p:cNvGrpSpPr/>
          <p:nvPr/>
        </p:nvGrpSpPr>
        <p:grpSpPr>
          <a:xfrm>
            <a:off x="228600" y="757535"/>
            <a:ext cx="8686800" cy="461665"/>
            <a:chOff x="228600" y="757535"/>
            <a:chExt cx="8686800" cy="461665"/>
          </a:xfrm>
        </p:grpSpPr>
        <p:grpSp>
          <p:nvGrpSpPr>
            <p:cNvPr id="12" name="Group 14"/>
            <p:cNvGrpSpPr/>
            <p:nvPr/>
          </p:nvGrpSpPr>
          <p:grpSpPr>
            <a:xfrm>
              <a:off x="7696200" y="838200"/>
              <a:ext cx="1066800" cy="152400"/>
              <a:chOff x="7162800" y="990600"/>
              <a:chExt cx="1066800" cy="152400"/>
            </a:xfrm>
          </p:grpSpPr>
          <p:sp>
            <p:nvSpPr>
              <p:cNvPr id="19" name="Isosceles Triangle 18"/>
              <p:cNvSpPr/>
              <p:nvPr/>
            </p:nvSpPr>
            <p:spPr>
              <a:xfrm>
                <a:off x="71628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73914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76200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p:cNvSpPr/>
              <p:nvPr/>
            </p:nvSpPr>
            <p:spPr>
              <a:xfrm flipV="1">
                <a:off x="7848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flipV="1">
                <a:off x="8077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4" name="TextBox 23"/>
            <p:cNvSpPr txBox="1"/>
            <p:nvPr/>
          </p:nvSpPr>
          <p:spPr>
            <a:xfrm>
              <a:off x="228600" y="7575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CONSTRUCTION INDUSTRY </a:t>
              </a:r>
              <a:r>
                <a:rPr lang="en-US" dirty="0" smtClean="0"/>
                <a:t>		</a:t>
              </a:r>
              <a:endParaRPr lang="en-US" dirty="0"/>
            </a:p>
          </p:txBody>
        </p:sp>
        <p:grpSp>
          <p:nvGrpSpPr>
            <p:cNvPr id="25" name="Group 14"/>
            <p:cNvGrpSpPr/>
            <p:nvPr/>
          </p:nvGrpSpPr>
          <p:grpSpPr>
            <a:xfrm>
              <a:off x="7696200" y="909935"/>
              <a:ext cx="1066800" cy="152400"/>
              <a:chOff x="7162800" y="990600"/>
              <a:chExt cx="1066800" cy="152400"/>
            </a:xfrm>
          </p:grpSpPr>
          <p:sp>
            <p:nvSpPr>
              <p:cNvPr id="26" name="Isosceles Triangle 25"/>
              <p:cNvSpPr/>
              <p:nvPr/>
            </p:nvSpPr>
            <p:spPr>
              <a:xfrm>
                <a:off x="71628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p:cNvSpPr/>
              <p:nvPr/>
            </p:nvSpPr>
            <p:spPr>
              <a:xfrm>
                <a:off x="73914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27"/>
              <p:cNvSpPr/>
              <p:nvPr/>
            </p:nvSpPr>
            <p:spPr>
              <a:xfrm>
                <a:off x="76200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p:cNvSpPr/>
              <p:nvPr/>
            </p:nvSpPr>
            <p:spPr>
              <a:xfrm flipV="1">
                <a:off x="7848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Isosceles Triangle 29"/>
              <p:cNvSpPr/>
              <p:nvPr/>
            </p:nvSpPr>
            <p:spPr>
              <a:xfrm flipV="1">
                <a:off x="8077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2" name="TextBox 31"/>
          <p:cNvSpPr txBox="1"/>
          <p:nvPr/>
        </p:nvSpPr>
        <p:spPr>
          <a:xfrm>
            <a:off x="76200" y="1342579"/>
            <a:ext cx="8610600" cy="738664"/>
          </a:xfrm>
          <a:prstGeom prst="rect">
            <a:avLst/>
          </a:prstGeom>
          <a:noFill/>
        </p:spPr>
        <p:txBody>
          <a:bodyPr wrap="square" rtlCol="0">
            <a:spAutoFit/>
          </a:bodyPr>
          <a:lstStyle/>
          <a:p>
            <a:pPr marL="355600" lvl="0" indent="-260350" algn="just">
              <a:buFont typeface="Wingdings" pitchFamily="2" charset="2"/>
              <a:buChar char="v"/>
            </a:pPr>
            <a:r>
              <a:rPr lang="en-US" sz="2100" dirty="0" smtClean="0"/>
              <a:t>Full exemption from excise duty has been provided to goods manufactured at the site for use in construction work at such site.</a:t>
            </a:r>
            <a:endParaRPr lang="en-IN" sz="2100" dirty="0"/>
          </a:p>
        </p:txBody>
      </p:sp>
      <p:pic>
        <p:nvPicPr>
          <p:cNvPr id="3074" name="Picture 2" descr="C:\Documents and Settings\jajoo\Desktop\one_construction061216b.jpg"/>
          <p:cNvPicPr>
            <a:picLocks noChangeAspect="1" noChangeArrowheads="1"/>
          </p:cNvPicPr>
          <p:nvPr/>
        </p:nvPicPr>
        <p:blipFill>
          <a:blip r:embed="rId2"/>
          <a:srcRect b="10638"/>
          <a:stretch>
            <a:fillRect/>
          </a:stretch>
        </p:blipFill>
        <p:spPr bwMode="auto">
          <a:xfrm>
            <a:off x="3792792" y="2789904"/>
            <a:ext cx="5181600" cy="349300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31" name="TextBox 30"/>
          <p:cNvSpPr txBox="1"/>
          <p:nvPr/>
        </p:nvSpPr>
        <p:spPr>
          <a:xfrm>
            <a:off x="76200" y="4369475"/>
            <a:ext cx="3657600" cy="2031325"/>
          </a:xfrm>
          <a:prstGeom prst="rect">
            <a:avLst/>
          </a:prstGeom>
          <a:noFill/>
        </p:spPr>
        <p:txBody>
          <a:bodyPr wrap="square" rtlCol="0">
            <a:spAutoFit/>
          </a:bodyPr>
          <a:lstStyle/>
          <a:p>
            <a:pPr marL="355600" lvl="0" indent="-260350" algn="just">
              <a:buFont typeface="Wingdings" pitchFamily="2" charset="2"/>
              <a:buChar char="v"/>
            </a:pPr>
            <a:r>
              <a:rPr lang="en-US" sz="2100" dirty="0" smtClean="0"/>
              <a:t>Basic customs duty on “concrete batching plants of capacity 50 cum per hour or more” used for construction of roads will now attract basic duty of 7.5%.</a:t>
            </a:r>
            <a:endParaRPr lang="en-IN" sz="2100" dirty="0"/>
          </a:p>
        </p:txBody>
      </p:sp>
      <p:sp>
        <p:nvSpPr>
          <p:cNvPr id="33" name="TextBox 32"/>
          <p:cNvSpPr txBox="1"/>
          <p:nvPr/>
        </p:nvSpPr>
        <p:spPr>
          <a:xfrm>
            <a:off x="76200" y="3276600"/>
            <a:ext cx="4267200" cy="1061829"/>
          </a:xfrm>
          <a:prstGeom prst="rect">
            <a:avLst/>
          </a:prstGeom>
          <a:noFill/>
        </p:spPr>
        <p:txBody>
          <a:bodyPr wrap="square" rtlCol="0">
            <a:spAutoFit/>
          </a:bodyPr>
          <a:lstStyle/>
          <a:p>
            <a:pPr marL="355600" lvl="0" indent="-260350" algn="just">
              <a:buFont typeface="Wingdings" pitchFamily="2" charset="2"/>
              <a:buChar char="v"/>
            </a:pPr>
            <a:r>
              <a:rPr lang="en-US" sz="2100" dirty="0" smtClean="0"/>
              <a:t>Free supply of material under works contract will also attract to service tax.</a:t>
            </a:r>
            <a:endParaRPr lang="en-IN" sz="2100" dirty="0"/>
          </a:p>
        </p:txBody>
      </p:sp>
      <p:sp>
        <p:nvSpPr>
          <p:cNvPr id="3075" name="Rectangle 3"/>
          <p:cNvSpPr>
            <a:spLocks noChangeArrowheads="1"/>
          </p:cNvSpPr>
          <p:nvPr/>
        </p:nvSpPr>
        <p:spPr bwMode="auto">
          <a:xfrm>
            <a:off x="152400" y="2138571"/>
            <a:ext cx="8991600" cy="10618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80988" marR="0" lvl="0" indent="-280988" algn="l" defTabSz="914400" rtl="0" eaLnBrk="1" fontAlgn="base" latinLnBrk="0" hangingPunct="1">
              <a:lnSpc>
                <a:spcPct val="100000"/>
              </a:lnSpc>
              <a:spcBef>
                <a:spcPct val="0"/>
              </a:spcBef>
              <a:spcAft>
                <a:spcPct val="0"/>
              </a:spcAft>
              <a:buClrTx/>
              <a:buSzTx/>
              <a:buFont typeface="Wingdings" pitchFamily="2" charset="2"/>
              <a:buChar char="v"/>
              <a:tabLst/>
            </a:pPr>
            <a:r>
              <a:rPr lang="en-US" sz="2100" dirty="0" smtClean="0"/>
              <a:t>Rule (2) of Cenvat Credit Rules, 2004 has been amended to clarify that ‘input’ should not include cement, angles, channels, CTD/TMT bars etc. used for construction of shed, building or structure for support of capital goods.</a:t>
            </a:r>
          </a:p>
        </p:txBody>
      </p:sp>
      <p:sp>
        <p:nvSpPr>
          <p:cNvPr id="35" name="TextBox 34"/>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box(in)">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fade">
                                      <p:cBhvr>
                                        <p:cTn id="12" dur="1000"/>
                                        <p:tgtEl>
                                          <p:spTgt spid="34"/>
                                        </p:tgtEl>
                                      </p:cBhvr>
                                    </p:animEffect>
                                    <p:anim calcmode="lin" valueType="num">
                                      <p:cBhvr>
                                        <p:cTn id="13" dur="1000" fill="hold"/>
                                        <p:tgtEl>
                                          <p:spTgt spid="34"/>
                                        </p:tgtEl>
                                        <p:attrNameLst>
                                          <p:attrName>ppt_x</p:attrName>
                                        </p:attrNameLst>
                                      </p:cBhvr>
                                      <p:tavLst>
                                        <p:tav tm="0">
                                          <p:val>
                                            <p:strVal val="#ppt_x"/>
                                          </p:val>
                                        </p:tav>
                                        <p:tav tm="100000">
                                          <p:val>
                                            <p:strVal val="#ppt_x"/>
                                          </p:val>
                                        </p:tav>
                                      </p:tavLst>
                                    </p:anim>
                                    <p:anim calcmode="lin" valueType="num">
                                      <p:cBhvr>
                                        <p:cTn id="14"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box(in)">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3075"/>
                                        </p:tgtEl>
                                        <p:attrNameLst>
                                          <p:attrName>style.visibility</p:attrName>
                                        </p:attrNameLst>
                                      </p:cBhvr>
                                      <p:to>
                                        <p:strVal val="visible"/>
                                      </p:to>
                                    </p:set>
                                    <p:animEffect transition="in" filter="box(in)">
                                      <p:cBhvr>
                                        <p:cTn id="24" dur="500"/>
                                        <p:tgtEl>
                                          <p:spTgt spid="3075"/>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box(in)">
                                      <p:cBhvr>
                                        <p:cTn id="29" dur="500"/>
                                        <p:tgtEl>
                                          <p:spTgt spid="33"/>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1" grpId="0"/>
      <p:bldP spid="33" grpId="0"/>
      <p:bldP spid="307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6" name="TextBox 15"/>
          <p:cNvSpPr txBox="1"/>
          <p:nvPr/>
        </p:nvSpPr>
        <p:spPr>
          <a:xfrm>
            <a:off x="228600" y="1389778"/>
            <a:ext cx="4343400" cy="1429622"/>
          </a:xfrm>
          <a:prstGeom prst="rect">
            <a:avLst/>
          </a:prstGeom>
          <a:noFill/>
        </p:spPr>
        <p:txBody>
          <a:bodyPr wrap="square" rtlCol="0">
            <a:spAutoFit/>
          </a:bodyPr>
          <a:lstStyle/>
          <a:p>
            <a:pPr marL="355600" lvl="0" indent="-260350">
              <a:lnSpc>
                <a:spcPct val="150000"/>
              </a:lnSpc>
              <a:buFont typeface="Wingdings" pitchFamily="2" charset="2"/>
              <a:buChar char="v"/>
            </a:pPr>
            <a:r>
              <a:rPr lang="en-US" sz="2000" dirty="0" smtClean="0"/>
              <a:t>The budget announcements are not likely to have any major impact on the automobile sector. </a:t>
            </a:r>
            <a:endParaRPr lang="en-IN" sz="2000" dirty="0" smtClean="0"/>
          </a:p>
        </p:txBody>
      </p:sp>
      <p:grpSp>
        <p:nvGrpSpPr>
          <p:cNvPr id="15" name="Group 14"/>
          <p:cNvGrpSpPr/>
          <p:nvPr/>
        </p:nvGrpSpPr>
        <p:grpSpPr>
          <a:xfrm>
            <a:off x="228600" y="681335"/>
            <a:ext cx="8686800" cy="461665"/>
            <a:chOff x="228600" y="681335"/>
            <a:chExt cx="8686800" cy="461665"/>
          </a:xfrm>
        </p:grpSpPr>
        <p:sp>
          <p:nvSpPr>
            <p:cNvPr id="9" name="TextBox 8"/>
            <p:cNvSpPr txBox="1"/>
            <p:nvPr/>
          </p:nvSpPr>
          <p:spPr>
            <a:xfrm>
              <a:off x="228600" y="6813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AUTOMOBILE INDUSTRY </a:t>
              </a:r>
              <a:r>
                <a:rPr lang="en-US" dirty="0" smtClean="0"/>
                <a:t>		</a:t>
              </a:r>
              <a:endParaRPr lang="en-US" dirty="0"/>
            </a:p>
          </p:txBody>
        </p:sp>
        <p:grpSp>
          <p:nvGrpSpPr>
            <p:cNvPr id="2" name="Group 14"/>
            <p:cNvGrpSpPr/>
            <p:nvPr/>
          </p:nvGrpSpPr>
          <p:grpSpPr>
            <a:xfrm>
              <a:off x="7696200" y="838200"/>
              <a:ext cx="1066800" cy="152400"/>
              <a:chOff x="7162800" y="990600"/>
              <a:chExt cx="1066800" cy="152400"/>
            </a:xfrm>
          </p:grpSpPr>
          <p:sp>
            <p:nvSpPr>
              <p:cNvPr id="19" name="Isosceles Triangle 18"/>
              <p:cNvSpPr/>
              <p:nvPr/>
            </p:nvSpPr>
            <p:spPr>
              <a:xfrm>
                <a:off x="71628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73914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76200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p:cNvSpPr/>
              <p:nvPr/>
            </p:nvSpPr>
            <p:spPr>
              <a:xfrm flipV="1">
                <a:off x="7848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flipV="1">
                <a:off x="8077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pic>
        <p:nvPicPr>
          <p:cNvPr id="2050" name="Picture 2" descr="C:\Documents and Settings\jajoo\Desktop\2-5-1.jpg"/>
          <p:cNvPicPr>
            <a:picLocks noChangeAspect="1" noChangeArrowheads="1"/>
          </p:cNvPicPr>
          <p:nvPr/>
        </p:nvPicPr>
        <p:blipFill>
          <a:blip r:embed="rId2"/>
          <a:srcRect/>
          <a:stretch>
            <a:fillRect/>
          </a:stretch>
        </p:blipFill>
        <p:spPr bwMode="auto">
          <a:xfrm>
            <a:off x="4114800" y="1371600"/>
            <a:ext cx="4762500" cy="3533775"/>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25" name="TextBox 24"/>
          <p:cNvSpPr txBox="1"/>
          <p:nvPr/>
        </p:nvSpPr>
        <p:spPr>
          <a:xfrm>
            <a:off x="228600" y="3200400"/>
            <a:ext cx="4343400" cy="1429622"/>
          </a:xfrm>
          <a:prstGeom prst="rect">
            <a:avLst/>
          </a:prstGeom>
          <a:noFill/>
        </p:spPr>
        <p:txBody>
          <a:bodyPr wrap="square" rtlCol="0">
            <a:spAutoFit/>
          </a:bodyPr>
          <a:lstStyle/>
          <a:p>
            <a:pPr marL="355600" lvl="0" indent="-260350">
              <a:lnSpc>
                <a:spcPct val="150000"/>
              </a:lnSpc>
              <a:buFont typeface="Wingdings" pitchFamily="2" charset="2"/>
              <a:buChar char="v"/>
            </a:pPr>
            <a:r>
              <a:rPr lang="en-US" sz="2000" dirty="0" smtClean="0"/>
              <a:t>Excise duty on motor vehicles having engine capacity exceeding 1999cc, has been reduced.</a:t>
            </a:r>
            <a:endParaRPr lang="en-IN" sz="2000" dirty="0" smtClean="0"/>
          </a:p>
        </p:txBody>
      </p:sp>
      <p:sp>
        <p:nvSpPr>
          <p:cNvPr id="31" name="TextBox 30"/>
          <p:cNvSpPr txBox="1"/>
          <p:nvPr/>
        </p:nvSpPr>
        <p:spPr>
          <a:xfrm>
            <a:off x="228600" y="5128043"/>
            <a:ext cx="8686800" cy="967957"/>
          </a:xfrm>
          <a:prstGeom prst="rect">
            <a:avLst/>
          </a:prstGeom>
          <a:noFill/>
        </p:spPr>
        <p:txBody>
          <a:bodyPr wrap="square" rtlCol="0">
            <a:spAutoFit/>
          </a:bodyPr>
          <a:lstStyle/>
          <a:p>
            <a:pPr marL="355600" lvl="0" indent="-260350">
              <a:lnSpc>
                <a:spcPct val="150000"/>
              </a:lnSpc>
              <a:buFont typeface="Wingdings" pitchFamily="2" charset="2"/>
              <a:buChar char="v"/>
            </a:pPr>
            <a:r>
              <a:rPr lang="en-US" sz="2000" dirty="0" smtClean="0"/>
              <a:t>Excise duty on petrol motor vehicles for transport of goods except dumpers has been reduced from 20% to 8%. </a:t>
            </a:r>
            <a:endParaRPr lang="en-IN" sz="2000" dirty="0" smtClean="0"/>
          </a:p>
        </p:txBody>
      </p:sp>
      <p:sp>
        <p:nvSpPr>
          <p:cNvPr id="17" name="TextBox 16"/>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blinds(horizontal)">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blinds(horizontal)">
                                      <p:cBhvr>
                                        <p:cTn id="19" dur="500"/>
                                        <p:tgtEl>
                                          <p:spTgt spid="16"/>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linds(horizontal)">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blinds(horizontal)">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5" grpId="0"/>
      <p:bldP spid="3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grpSp>
        <p:nvGrpSpPr>
          <p:cNvPr id="14" name="Group 13"/>
          <p:cNvGrpSpPr/>
          <p:nvPr/>
        </p:nvGrpSpPr>
        <p:grpSpPr>
          <a:xfrm>
            <a:off x="228600" y="757535"/>
            <a:ext cx="8686800" cy="461665"/>
            <a:chOff x="228600" y="757535"/>
            <a:chExt cx="8686800" cy="461665"/>
          </a:xfrm>
        </p:grpSpPr>
        <p:sp>
          <p:nvSpPr>
            <p:cNvPr id="25" name="TextBox 24"/>
            <p:cNvSpPr txBox="1"/>
            <p:nvPr/>
          </p:nvSpPr>
          <p:spPr>
            <a:xfrm>
              <a:off x="228600" y="7575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STEEL INDUSTRY </a:t>
              </a:r>
              <a:r>
                <a:rPr lang="en-US" dirty="0" smtClean="0"/>
                <a:t>		</a:t>
              </a:r>
              <a:endParaRPr lang="en-US" dirty="0"/>
            </a:p>
          </p:txBody>
        </p:sp>
        <p:grpSp>
          <p:nvGrpSpPr>
            <p:cNvPr id="40" name="Group 39"/>
            <p:cNvGrpSpPr/>
            <p:nvPr/>
          </p:nvGrpSpPr>
          <p:grpSpPr>
            <a:xfrm>
              <a:off x="7696200" y="909935"/>
              <a:ext cx="1066800" cy="152400"/>
              <a:chOff x="7696200" y="3124200"/>
              <a:chExt cx="1066800" cy="152400"/>
            </a:xfrm>
          </p:grpSpPr>
          <p:sp>
            <p:nvSpPr>
              <p:cNvPr id="33" name="Isosceles Triangle 32"/>
              <p:cNvSpPr/>
              <p:nvPr/>
            </p:nvSpPr>
            <p:spPr>
              <a:xfrm>
                <a:off x="7696200" y="3124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Isosceles Triangle 33"/>
              <p:cNvSpPr/>
              <p:nvPr/>
            </p:nvSpPr>
            <p:spPr>
              <a:xfrm>
                <a:off x="7924800" y="3124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Isosceles Triangle 34"/>
              <p:cNvSpPr/>
              <p:nvPr/>
            </p:nvSpPr>
            <p:spPr>
              <a:xfrm>
                <a:off x="8153400" y="3124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7"/>
              <p:cNvSpPr/>
              <p:nvPr/>
            </p:nvSpPr>
            <p:spPr>
              <a:xfrm>
                <a:off x="8382000" y="3124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Isosceles Triangle 38"/>
              <p:cNvSpPr/>
              <p:nvPr/>
            </p:nvSpPr>
            <p:spPr>
              <a:xfrm>
                <a:off x="8610600" y="3124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41" name="TextBox 40"/>
          <p:cNvSpPr txBox="1"/>
          <p:nvPr/>
        </p:nvSpPr>
        <p:spPr>
          <a:xfrm>
            <a:off x="0" y="1142930"/>
            <a:ext cx="8915400" cy="1099275"/>
          </a:xfrm>
          <a:prstGeom prst="rect">
            <a:avLst/>
          </a:prstGeom>
          <a:noFill/>
        </p:spPr>
        <p:txBody>
          <a:bodyPr wrap="square" rtlCol="0">
            <a:spAutoFit/>
          </a:bodyPr>
          <a:lstStyle/>
          <a:p>
            <a:pPr marL="450850" lvl="0" indent="-450850" algn="just">
              <a:lnSpc>
                <a:spcPct val="150000"/>
              </a:lnSpc>
              <a:buFont typeface="Wingdings" pitchFamily="2" charset="2"/>
              <a:buChar char="v"/>
            </a:pPr>
            <a:r>
              <a:rPr lang="en-US" sz="2300" dirty="0" smtClean="0"/>
              <a:t>The budget impact for the steel industry is expected to be neutral with no effect on industry profitability.</a:t>
            </a:r>
            <a:endParaRPr lang="en-IN" sz="2300" dirty="0"/>
          </a:p>
        </p:txBody>
      </p:sp>
      <p:sp>
        <p:nvSpPr>
          <p:cNvPr id="24" name="TextBox 23"/>
          <p:cNvSpPr txBox="1"/>
          <p:nvPr/>
        </p:nvSpPr>
        <p:spPr>
          <a:xfrm>
            <a:off x="0" y="2133600"/>
            <a:ext cx="4800600" cy="4284763"/>
          </a:xfrm>
          <a:prstGeom prst="rect">
            <a:avLst/>
          </a:prstGeom>
          <a:noFill/>
        </p:spPr>
        <p:txBody>
          <a:bodyPr wrap="square" rtlCol="0">
            <a:spAutoFit/>
          </a:bodyPr>
          <a:lstStyle/>
          <a:p>
            <a:pPr marL="450850" lvl="0" indent="-450850" algn="just">
              <a:lnSpc>
                <a:spcPct val="150000"/>
              </a:lnSpc>
              <a:buFont typeface="Wingdings" pitchFamily="2" charset="2"/>
              <a:buChar char="v"/>
            </a:pPr>
            <a:r>
              <a:rPr lang="en-US" sz="2300" dirty="0" smtClean="0"/>
              <a:t>However, with the provision of higher investment in infrastructure segments such as roads, railways and urban infrastructure under Jawaharlal Nehru National Urban Renewal Mission (JNNURM), the demand for steel is likely to improve marginally.</a:t>
            </a:r>
            <a:endParaRPr lang="en-IN" sz="2300" dirty="0"/>
          </a:p>
        </p:txBody>
      </p:sp>
      <p:pic>
        <p:nvPicPr>
          <p:cNvPr id="5122" name="Picture 2" descr="C:\Documents and Settings\jajoo\Desktop\0013729e4a9d0afdad560d.jpg"/>
          <p:cNvPicPr>
            <a:picLocks noChangeAspect="1" noChangeArrowheads="1"/>
          </p:cNvPicPr>
          <p:nvPr/>
        </p:nvPicPr>
        <p:blipFill>
          <a:blip r:embed="rId2"/>
          <a:srcRect b="33191"/>
          <a:stretch>
            <a:fillRect/>
          </a:stretch>
        </p:blipFill>
        <p:spPr bwMode="auto">
          <a:xfrm rot="21251431">
            <a:off x="4859477" y="1532127"/>
            <a:ext cx="4191001" cy="4668553"/>
          </a:xfrm>
          <a:prstGeom prst="roundRect">
            <a:avLst>
              <a:gd name="adj" fmla="val 13721"/>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5" name="TextBox 14"/>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500" fill="hold"/>
                                        <p:tgtEl>
                                          <p:spTgt spid="5122"/>
                                        </p:tgtEl>
                                        <p:attrNameLst>
                                          <p:attrName>ppt_w</p:attrName>
                                        </p:attrNameLst>
                                      </p:cBhvr>
                                      <p:tavLst>
                                        <p:tav tm="0">
                                          <p:val>
                                            <p:fltVal val="0"/>
                                          </p:val>
                                        </p:tav>
                                        <p:tav tm="100000">
                                          <p:val>
                                            <p:strVal val="#ppt_w"/>
                                          </p:val>
                                        </p:tav>
                                      </p:tavLst>
                                    </p:anim>
                                    <p:anim calcmode="lin" valueType="num">
                                      <p:cBhvr>
                                        <p:cTn id="8" dur="500" fill="hold"/>
                                        <p:tgtEl>
                                          <p:spTgt spid="5122"/>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1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 calcmode="lin" valueType="num">
                                      <p:cBhvr>
                                        <p:cTn id="20" dur="500" fill="hold"/>
                                        <p:tgtEl>
                                          <p:spTgt spid="41"/>
                                        </p:tgtEl>
                                        <p:attrNameLst>
                                          <p:attrName>ppt_w</p:attrName>
                                        </p:attrNameLst>
                                      </p:cBhvr>
                                      <p:tavLst>
                                        <p:tav tm="0">
                                          <p:val>
                                            <p:fltVal val="0"/>
                                          </p:val>
                                        </p:tav>
                                        <p:tav tm="100000">
                                          <p:val>
                                            <p:strVal val="#ppt_w"/>
                                          </p:val>
                                        </p:tav>
                                      </p:tavLst>
                                    </p:anim>
                                    <p:anim calcmode="lin" valueType="num">
                                      <p:cBhvr>
                                        <p:cTn id="21" dur="500" fill="hold"/>
                                        <p:tgtEl>
                                          <p:spTgt spid="41"/>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7" presetClass="entr" presetSubtype="10"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228600" y="3444657"/>
            <a:ext cx="8763000" cy="3108543"/>
          </a:xfrm>
          <a:prstGeom prst="rect">
            <a:avLst/>
          </a:prstGeom>
        </p:spPr>
        <p:txBody>
          <a:bodyPr wrap="square">
            <a:spAutoFit/>
          </a:bodyPr>
          <a:lstStyle/>
          <a:p>
            <a:pPr>
              <a:buFont typeface="Wingdings" pitchFamily="2" charset="2"/>
              <a:buChar char="q"/>
            </a:pPr>
            <a:r>
              <a:rPr lang="en-US" sz="2000" dirty="0" smtClean="0"/>
              <a:t>Rates of basic customs duty on gold and silver have been increased as under:-</a:t>
            </a:r>
          </a:p>
          <a:p>
            <a:endParaRPr lang="en-US" sz="700" dirty="0" smtClean="0">
              <a:latin typeface="+mj-lt"/>
            </a:endParaRPr>
          </a:p>
          <a:p>
            <a:r>
              <a:rPr lang="en-US" sz="2000" dirty="0" err="1" smtClean="0">
                <a:latin typeface="+mj-lt"/>
              </a:rPr>
              <a:t>S.no</a:t>
            </a:r>
            <a:r>
              <a:rPr lang="en-US" sz="2000" dirty="0" smtClean="0">
                <a:latin typeface="+mj-lt"/>
              </a:rPr>
              <a:t>.	 Item 					    From 		     To</a:t>
            </a:r>
          </a:p>
          <a:p>
            <a:endParaRPr lang="en-US" sz="900" dirty="0" smtClean="0">
              <a:latin typeface="+mj-lt"/>
            </a:endParaRPr>
          </a:p>
          <a:p>
            <a:pPr marL="457200" indent="-457200">
              <a:buAutoNum type="arabicPeriod"/>
            </a:pPr>
            <a:r>
              <a:rPr lang="en-US" sz="2000" dirty="0" smtClean="0">
                <a:latin typeface="+mj-lt"/>
              </a:rPr>
              <a:t>   	Gold bars, and gold coins 			  </a:t>
            </a:r>
            <a:r>
              <a:rPr lang="en-US" sz="2000" b="1" dirty="0" smtClean="0">
                <a:latin typeface="+mj-lt"/>
              </a:rPr>
              <a:t>Rs. 100	</a:t>
            </a:r>
            <a:r>
              <a:rPr lang="en-US" sz="2000" b="1" dirty="0" smtClean="0"/>
              <a:t> 	 Rs. 200 </a:t>
            </a:r>
            <a:r>
              <a:rPr lang="en-US" sz="2000" b="1" dirty="0" smtClean="0">
                <a:latin typeface="+mj-lt"/>
              </a:rPr>
              <a:t>	 					   	per 10 gm 	per 10 gm</a:t>
            </a:r>
          </a:p>
          <a:p>
            <a:pPr marL="457200" indent="-457200"/>
            <a:endParaRPr lang="en-US" sz="1000" dirty="0" smtClean="0">
              <a:latin typeface="+mj-lt"/>
            </a:endParaRPr>
          </a:p>
          <a:p>
            <a:pPr marL="457200" indent="-457200">
              <a:buAutoNum type="arabicPeriod" startAt="2"/>
            </a:pPr>
            <a:r>
              <a:rPr lang="en-US" sz="2000" dirty="0" smtClean="0">
                <a:latin typeface="+mj-lt"/>
              </a:rPr>
              <a:t>   	Gold in any form (other than		</a:t>
            </a:r>
            <a:r>
              <a:rPr lang="en-US" sz="2000" b="1" dirty="0" smtClean="0"/>
              <a:t>Rs. 250 per 	Rs. 500 per</a:t>
            </a:r>
          </a:p>
          <a:p>
            <a:pPr marL="457200" indent="-457200"/>
            <a:r>
              <a:rPr lang="en-US" sz="2000" dirty="0" smtClean="0">
                <a:latin typeface="+mj-lt"/>
              </a:rPr>
              <a:t>          	 specified in S. No. 1)</a:t>
            </a:r>
            <a:r>
              <a:rPr lang="en-US" sz="2000" dirty="0" smtClean="0"/>
              <a:t> 			    </a:t>
            </a:r>
            <a:r>
              <a:rPr lang="en-US" sz="2000" b="1" dirty="0" smtClean="0"/>
              <a:t>10 gm 	     10 gm</a:t>
            </a:r>
          </a:p>
          <a:p>
            <a:endParaRPr lang="en-US" sz="1000" dirty="0" smtClean="0">
              <a:latin typeface="+mj-lt"/>
            </a:endParaRPr>
          </a:p>
          <a:p>
            <a:pPr marL="457200" indent="-457200">
              <a:buAutoNum type="arabicPeriod" startAt="3"/>
            </a:pPr>
            <a:r>
              <a:rPr lang="en-US" sz="2000" dirty="0" smtClean="0">
                <a:latin typeface="+mj-lt"/>
              </a:rPr>
              <a:t>   	Silver in any form 			  </a:t>
            </a:r>
            <a:r>
              <a:rPr lang="en-US" sz="2000" b="1" dirty="0" smtClean="0">
                <a:latin typeface="+mj-lt"/>
              </a:rPr>
              <a:t>Rs. 500  	 </a:t>
            </a:r>
            <a:r>
              <a:rPr lang="en-US" sz="2000" b="1" dirty="0" smtClean="0"/>
              <a:t>Rs. 1,000</a:t>
            </a:r>
          </a:p>
          <a:p>
            <a:pPr marL="457200" indent="-457200"/>
            <a:r>
              <a:rPr lang="en-US" sz="2000" dirty="0" smtClean="0">
                <a:latin typeface="+mj-lt"/>
              </a:rPr>
              <a:t>						   	</a:t>
            </a:r>
            <a:r>
              <a:rPr lang="en-US" sz="2000" b="1" dirty="0" smtClean="0">
                <a:latin typeface="+mj-lt"/>
              </a:rPr>
              <a:t>   per Kg 		    </a:t>
            </a:r>
            <a:r>
              <a:rPr lang="en-US" sz="2000" b="1" dirty="0" smtClean="0"/>
              <a:t>per Kg</a:t>
            </a:r>
          </a:p>
        </p:txBody>
      </p:sp>
      <p:pic>
        <p:nvPicPr>
          <p:cNvPr id="4100" name="Picture 4" descr="C:\Documents and Settings\jajoo\Desktop\silverbullion.jpg"/>
          <p:cNvPicPr>
            <a:picLocks noChangeAspect="1" noChangeArrowheads="1"/>
          </p:cNvPicPr>
          <p:nvPr/>
        </p:nvPicPr>
        <p:blipFill>
          <a:blip r:embed="rId2"/>
          <a:srcRect/>
          <a:stretch>
            <a:fillRect/>
          </a:stretch>
        </p:blipFill>
        <p:spPr bwMode="auto">
          <a:xfrm>
            <a:off x="3733800" y="5276508"/>
            <a:ext cx="2165556" cy="1419314"/>
          </a:xfrm>
          <a:prstGeom prst="ellipse">
            <a:avLst/>
          </a:prstGeom>
          <a:ln>
            <a:noFill/>
          </a:ln>
          <a:effectLst>
            <a:softEdge rad="112500"/>
          </a:effectLst>
        </p:spPr>
      </p:pic>
      <p:pic>
        <p:nvPicPr>
          <p:cNvPr id="4099" name="Picture 3" descr="C:\Documents and Settings\jajoo\Desktop\gold-bars-636.jpg"/>
          <p:cNvPicPr>
            <a:picLocks noChangeAspect="1" noChangeArrowheads="1"/>
          </p:cNvPicPr>
          <p:nvPr/>
        </p:nvPicPr>
        <p:blipFill>
          <a:blip r:embed="rId3"/>
          <a:srcRect/>
          <a:stretch>
            <a:fillRect/>
          </a:stretch>
        </p:blipFill>
        <p:spPr bwMode="auto">
          <a:xfrm>
            <a:off x="3657600" y="4208208"/>
            <a:ext cx="2362200" cy="1582992"/>
          </a:xfrm>
          <a:prstGeom prst="ellipse">
            <a:avLst/>
          </a:prstGeom>
          <a:ln>
            <a:noFill/>
          </a:ln>
          <a:effectLst>
            <a:softEdge rad="112500"/>
          </a:effectLst>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6" name="TextBox 15"/>
          <p:cNvSpPr txBox="1"/>
          <p:nvPr/>
        </p:nvSpPr>
        <p:spPr>
          <a:xfrm>
            <a:off x="228600" y="1219200"/>
            <a:ext cx="5638800" cy="1015663"/>
          </a:xfrm>
          <a:prstGeom prst="rect">
            <a:avLst/>
          </a:prstGeom>
          <a:noFill/>
        </p:spPr>
        <p:txBody>
          <a:bodyPr wrap="square" rtlCol="0">
            <a:spAutoFit/>
          </a:bodyPr>
          <a:lstStyle/>
          <a:p>
            <a:pPr marL="355600" lvl="0" indent="-355600" algn="just">
              <a:lnSpc>
                <a:spcPct val="150000"/>
              </a:lnSpc>
              <a:buFont typeface="Wingdings" pitchFamily="2" charset="2"/>
              <a:buChar char="q"/>
            </a:pPr>
            <a:r>
              <a:rPr lang="en-US" sz="2000" dirty="0" smtClean="0"/>
              <a:t>Branded jewellery have been fully exempted from excise duty.</a:t>
            </a:r>
            <a:endParaRPr lang="en-IN" sz="2000" dirty="0" smtClean="0"/>
          </a:p>
        </p:txBody>
      </p:sp>
      <p:grpSp>
        <p:nvGrpSpPr>
          <p:cNvPr id="17" name="Group 16"/>
          <p:cNvGrpSpPr/>
          <p:nvPr/>
        </p:nvGrpSpPr>
        <p:grpSpPr>
          <a:xfrm>
            <a:off x="228600" y="681335"/>
            <a:ext cx="8686800" cy="461665"/>
            <a:chOff x="228600" y="681335"/>
            <a:chExt cx="8686800" cy="461665"/>
          </a:xfrm>
        </p:grpSpPr>
        <p:sp>
          <p:nvSpPr>
            <p:cNvPr id="9" name="TextBox 8"/>
            <p:cNvSpPr txBox="1"/>
            <p:nvPr/>
          </p:nvSpPr>
          <p:spPr>
            <a:xfrm>
              <a:off x="228600" y="6813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PRECIOUS METALS AND JEWELLERY INDUSTRY </a:t>
              </a:r>
              <a:r>
                <a:rPr lang="en-US" dirty="0" smtClean="0"/>
                <a:t>		</a:t>
              </a:r>
              <a:endParaRPr lang="en-US" dirty="0"/>
            </a:p>
          </p:txBody>
        </p:sp>
        <p:grpSp>
          <p:nvGrpSpPr>
            <p:cNvPr id="2" name="Group 14"/>
            <p:cNvGrpSpPr/>
            <p:nvPr/>
          </p:nvGrpSpPr>
          <p:grpSpPr>
            <a:xfrm>
              <a:off x="7696200" y="838200"/>
              <a:ext cx="1066800" cy="152400"/>
              <a:chOff x="7162800" y="990600"/>
              <a:chExt cx="1066800" cy="152400"/>
            </a:xfrm>
          </p:grpSpPr>
          <p:sp>
            <p:nvSpPr>
              <p:cNvPr id="19" name="Isosceles Triangle 18"/>
              <p:cNvSpPr/>
              <p:nvPr/>
            </p:nvSpPr>
            <p:spPr>
              <a:xfrm>
                <a:off x="71628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73914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7620000" y="9906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Isosceles Triangle 21"/>
              <p:cNvSpPr/>
              <p:nvPr/>
            </p:nvSpPr>
            <p:spPr>
              <a:xfrm flipV="1">
                <a:off x="78486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flipV="1">
                <a:off x="8077200" y="9906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4" name="TextBox 23"/>
          <p:cNvSpPr txBox="1"/>
          <p:nvPr/>
        </p:nvSpPr>
        <p:spPr>
          <a:xfrm>
            <a:off x="228600" y="2043622"/>
            <a:ext cx="5562600" cy="1477328"/>
          </a:xfrm>
          <a:prstGeom prst="rect">
            <a:avLst/>
          </a:prstGeom>
          <a:noFill/>
        </p:spPr>
        <p:txBody>
          <a:bodyPr wrap="square" rtlCol="0">
            <a:spAutoFit/>
          </a:bodyPr>
          <a:lstStyle/>
          <a:p>
            <a:pPr marL="355600" lvl="0" indent="-355600" algn="just">
              <a:lnSpc>
                <a:spcPct val="150000"/>
              </a:lnSpc>
              <a:buFont typeface="Wingdings" pitchFamily="2" charset="2"/>
              <a:buChar char="q"/>
            </a:pPr>
            <a:r>
              <a:rPr lang="en-US" sz="2000" dirty="0" smtClean="0"/>
              <a:t>Rates of basic customs duty on gold and silver have been increased and it includes gold/silver ornaments imported as baggage.</a:t>
            </a:r>
            <a:endParaRPr lang="en-IN" sz="2000" dirty="0"/>
          </a:p>
        </p:txBody>
      </p:sp>
      <p:pic>
        <p:nvPicPr>
          <p:cNvPr id="1029" name="Picture 5" descr="C:\Documents and Settings\jajoo\Desktop\2.jpg"/>
          <p:cNvPicPr>
            <a:picLocks noChangeAspect="1" noChangeArrowheads="1"/>
          </p:cNvPicPr>
          <p:nvPr/>
        </p:nvPicPr>
        <p:blipFill>
          <a:blip r:embed="rId4"/>
          <a:srcRect t="20331" b="24125"/>
          <a:stretch>
            <a:fillRect/>
          </a:stretch>
        </p:blipFill>
        <p:spPr bwMode="auto">
          <a:xfrm>
            <a:off x="6017340" y="1302849"/>
            <a:ext cx="2819400" cy="2189486"/>
          </a:xfrm>
          <a:prstGeom prst="rect">
            <a:avLst/>
          </a:prstGeom>
          <a:noFill/>
          <a:ln>
            <a:noFill/>
          </a:ln>
          <a:effectLst>
            <a:glow rad="228600">
              <a:schemeClr val="accent2">
                <a:satMod val="175000"/>
                <a:alpha val="40000"/>
              </a:schemeClr>
            </a:glow>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
        <p:nvSpPr>
          <p:cNvPr id="18" name="TextBox 17"/>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53" presetClass="entr" presetSubtype="0" fill="hold" nodeType="withEffect">
                                  <p:stCondLst>
                                    <p:cond delay="0"/>
                                  </p:stCondLst>
                                  <p:childTnLst>
                                    <p:set>
                                      <p:cBhvr>
                                        <p:cTn id="11" dur="1" fill="hold">
                                          <p:stCondLst>
                                            <p:cond delay="0"/>
                                          </p:stCondLst>
                                        </p:cTn>
                                        <p:tgtEl>
                                          <p:spTgt spid="1029"/>
                                        </p:tgtEl>
                                        <p:attrNameLst>
                                          <p:attrName>style.visibility</p:attrName>
                                        </p:attrNameLst>
                                      </p:cBhvr>
                                      <p:to>
                                        <p:strVal val="visible"/>
                                      </p:to>
                                    </p:set>
                                    <p:anim calcmode="lin" valueType="num">
                                      <p:cBhvr>
                                        <p:cTn id="12" dur="3000" fill="hold"/>
                                        <p:tgtEl>
                                          <p:spTgt spid="1029"/>
                                        </p:tgtEl>
                                        <p:attrNameLst>
                                          <p:attrName>ppt_w</p:attrName>
                                        </p:attrNameLst>
                                      </p:cBhvr>
                                      <p:tavLst>
                                        <p:tav tm="0">
                                          <p:val>
                                            <p:fltVal val="0"/>
                                          </p:val>
                                        </p:tav>
                                        <p:tav tm="100000">
                                          <p:val>
                                            <p:strVal val="#ppt_w"/>
                                          </p:val>
                                        </p:tav>
                                      </p:tavLst>
                                    </p:anim>
                                    <p:anim calcmode="lin" valueType="num">
                                      <p:cBhvr>
                                        <p:cTn id="13" dur="3000" fill="hold"/>
                                        <p:tgtEl>
                                          <p:spTgt spid="1029"/>
                                        </p:tgtEl>
                                        <p:attrNameLst>
                                          <p:attrName>ppt_h</p:attrName>
                                        </p:attrNameLst>
                                      </p:cBhvr>
                                      <p:tavLst>
                                        <p:tav tm="0">
                                          <p:val>
                                            <p:fltVal val="0"/>
                                          </p:val>
                                        </p:tav>
                                        <p:tav tm="100000">
                                          <p:val>
                                            <p:strVal val="#ppt_h"/>
                                          </p:val>
                                        </p:tav>
                                      </p:tavLst>
                                    </p:anim>
                                    <p:animEffect transition="in" filter="fade">
                                      <p:cBhvr>
                                        <p:cTn id="14" dur="3000"/>
                                        <p:tgtEl>
                                          <p:spTgt spid="102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nodeType="clickEffect">
                                  <p:stCondLst>
                                    <p:cond delay="0"/>
                                  </p:stCondLst>
                                  <p:childTnLst>
                                    <p:set>
                                      <p:cBhvr>
                                        <p:cTn id="32" dur="1" fill="hold">
                                          <p:stCondLst>
                                            <p:cond delay="0"/>
                                          </p:stCondLst>
                                        </p:cTn>
                                        <p:tgtEl>
                                          <p:spTgt spid="4099"/>
                                        </p:tgtEl>
                                        <p:attrNameLst>
                                          <p:attrName>style.visibility</p:attrName>
                                        </p:attrNameLst>
                                      </p:cBhvr>
                                      <p:to>
                                        <p:strVal val="visible"/>
                                      </p:to>
                                    </p:set>
                                    <p:anim calcmode="lin" valueType="num">
                                      <p:cBhvr>
                                        <p:cTn id="33" dur="500" fill="hold"/>
                                        <p:tgtEl>
                                          <p:spTgt spid="4099"/>
                                        </p:tgtEl>
                                        <p:attrNameLst>
                                          <p:attrName>ppt_w</p:attrName>
                                        </p:attrNameLst>
                                      </p:cBhvr>
                                      <p:tavLst>
                                        <p:tav tm="0">
                                          <p:val>
                                            <p:fltVal val="0"/>
                                          </p:val>
                                        </p:tav>
                                        <p:tav tm="100000">
                                          <p:val>
                                            <p:strVal val="#ppt_w"/>
                                          </p:val>
                                        </p:tav>
                                      </p:tavLst>
                                    </p:anim>
                                    <p:anim calcmode="lin" valueType="num">
                                      <p:cBhvr>
                                        <p:cTn id="34" dur="500" fill="hold"/>
                                        <p:tgtEl>
                                          <p:spTgt spid="4099"/>
                                        </p:tgtEl>
                                        <p:attrNameLst>
                                          <p:attrName>ppt_h</p:attrName>
                                        </p:attrNameLst>
                                      </p:cBhvr>
                                      <p:tavLst>
                                        <p:tav tm="0">
                                          <p:val>
                                            <p:fltVal val="0"/>
                                          </p:val>
                                        </p:tav>
                                        <p:tav tm="100000">
                                          <p:val>
                                            <p:strVal val="#ppt_h"/>
                                          </p:val>
                                        </p:tav>
                                      </p:tavLst>
                                    </p:anim>
                                    <p:animEffect transition="in" filter="fade">
                                      <p:cBhvr>
                                        <p:cTn id="35" dur="500"/>
                                        <p:tgtEl>
                                          <p:spTgt spid="4099"/>
                                        </p:tgtEl>
                                      </p:cBhvr>
                                    </p:animEffect>
                                  </p:childTnLst>
                                </p:cTn>
                              </p:par>
                              <p:par>
                                <p:cTn id="36" presetID="53" presetClass="entr" presetSubtype="0" fill="hold" nodeType="withEffect">
                                  <p:stCondLst>
                                    <p:cond delay="0"/>
                                  </p:stCondLst>
                                  <p:childTnLst>
                                    <p:set>
                                      <p:cBhvr>
                                        <p:cTn id="37" dur="1" fill="hold">
                                          <p:stCondLst>
                                            <p:cond delay="0"/>
                                          </p:stCondLst>
                                        </p:cTn>
                                        <p:tgtEl>
                                          <p:spTgt spid="4100"/>
                                        </p:tgtEl>
                                        <p:attrNameLst>
                                          <p:attrName>style.visibility</p:attrName>
                                        </p:attrNameLst>
                                      </p:cBhvr>
                                      <p:to>
                                        <p:strVal val="visible"/>
                                      </p:to>
                                    </p:set>
                                    <p:anim calcmode="lin" valueType="num">
                                      <p:cBhvr>
                                        <p:cTn id="38" dur="500" fill="hold"/>
                                        <p:tgtEl>
                                          <p:spTgt spid="4100"/>
                                        </p:tgtEl>
                                        <p:attrNameLst>
                                          <p:attrName>ppt_w</p:attrName>
                                        </p:attrNameLst>
                                      </p:cBhvr>
                                      <p:tavLst>
                                        <p:tav tm="0">
                                          <p:val>
                                            <p:fltVal val="0"/>
                                          </p:val>
                                        </p:tav>
                                        <p:tav tm="100000">
                                          <p:val>
                                            <p:strVal val="#ppt_w"/>
                                          </p:val>
                                        </p:tav>
                                      </p:tavLst>
                                    </p:anim>
                                    <p:anim calcmode="lin" valueType="num">
                                      <p:cBhvr>
                                        <p:cTn id="39" dur="500" fill="hold"/>
                                        <p:tgtEl>
                                          <p:spTgt spid="4100"/>
                                        </p:tgtEl>
                                        <p:attrNameLst>
                                          <p:attrName>ppt_h</p:attrName>
                                        </p:attrNameLst>
                                      </p:cBhvr>
                                      <p:tavLst>
                                        <p:tav tm="0">
                                          <p:val>
                                            <p:fltVal val="0"/>
                                          </p:val>
                                        </p:tav>
                                        <p:tav tm="100000">
                                          <p:val>
                                            <p:strVal val="#ppt_h"/>
                                          </p:val>
                                        </p:tav>
                                      </p:tavLst>
                                    </p:anim>
                                    <p:animEffect transition="in" filter="fade">
                                      <p:cBhvr>
                                        <p:cTn id="40" dur="500"/>
                                        <p:tgtEl>
                                          <p:spTgt spid="4100"/>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0" fill="hold" grpId="0" nodeType="click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500" fill="hold"/>
                                        <p:tgtEl>
                                          <p:spTgt spid="26"/>
                                        </p:tgtEl>
                                        <p:attrNameLst>
                                          <p:attrName>ppt_w</p:attrName>
                                        </p:attrNameLst>
                                      </p:cBhvr>
                                      <p:tavLst>
                                        <p:tav tm="0">
                                          <p:val>
                                            <p:fltVal val="0"/>
                                          </p:val>
                                        </p:tav>
                                        <p:tav tm="100000">
                                          <p:val>
                                            <p:strVal val="#ppt_w"/>
                                          </p:val>
                                        </p:tav>
                                      </p:tavLst>
                                    </p:anim>
                                    <p:anim calcmode="lin" valueType="num">
                                      <p:cBhvr>
                                        <p:cTn id="46" dur="500" fill="hold"/>
                                        <p:tgtEl>
                                          <p:spTgt spid="26"/>
                                        </p:tgtEl>
                                        <p:attrNameLst>
                                          <p:attrName>ppt_h</p:attrName>
                                        </p:attrNameLst>
                                      </p:cBhvr>
                                      <p:tavLst>
                                        <p:tav tm="0">
                                          <p:val>
                                            <p:fltVal val="0"/>
                                          </p:val>
                                        </p:tav>
                                        <p:tav tm="100000">
                                          <p:val>
                                            <p:strVal val="#ppt_h"/>
                                          </p:val>
                                        </p:tav>
                                      </p:tavLst>
                                    </p:anim>
                                    <p:animEffect transition="in" filter="fade">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16"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Group 31"/>
          <p:cNvGrpSpPr/>
          <p:nvPr/>
        </p:nvGrpSpPr>
        <p:grpSpPr>
          <a:xfrm>
            <a:off x="304800" y="2438400"/>
            <a:ext cx="3048000" cy="3886200"/>
            <a:chOff x="4419600" y="3429000"/>
            <a:chExt cx="3048000" cy="3048000"/>
          </a:xfrm>
        </p:grpSpPr>
        <p:pic>
          <p:nvPicPr>
            <p:cNvPr id="11267" name="Picture 3" descr="C:\Documents and Settings\jajoo\Desktop\Homeimage.png"/>
            <p:cNvPicPr>
              <a:picLocks noChangeAspect="1" noChangeArrowheads="1"/>
            </p:cNvPicPr>
            <p:nvPr/>
          </p:nvPicPr>
          <p:blipFill>
            <a:blip r:embed="rId3"/>
            <a:srcRect/>
            <a:stretch>
              <a:fillRect/>
            </a:stretch>
          </p:blipFill>
          <p:spPr bwMode="auto">
            <a:xfrm>
              <a:off x="4419600" y="3429000"/>
              <a:ext cx="3048000" cy="3048000"/>
            </a:xfrm>
            <a:prstGeom prst="rect">
              <a:avLst/>
            </a:prstGeom>
            <a:ln>
              <a:noFill/>
            </a:ln>
            <a:effectLst>
              <a:softEdge rad="112500"/>
            </a:effectLst>
          </p:spPr>
        </p:pic>
        <p:pic>
          <p:nvPicPr>
            <p:cNvPr id="11266" name="Picture 2" descr="C:\Documents and Settings\jajoo\Desktop\untitled.bmp"/>
            <p:cNvPicPr>
              <a:picLocks noChangeAspect="1" noChangeArrowheads="1"/>
            </p:cNvPicPr>
            <p:nvPr/>
          </p:nvPicPr>
          <p:blipFill>
            <a:blip r:embed="rId4" cstate="print"/>
            <a:srcRect/>
            <a:stretch>
              <a:fillRect/>
            </a:stretch>
          </p:blipFill>
          <p:spPr bwMode="auto">
            <a:xfrm>
              <a:off x="5962650" y="4972094"/>
              <a:ext cx="1447800" cy="1504906"/>
            </a:xfrm>
            <a:prstGeom prst="rect">
              <a:avLst/>
            </a:prstGeom>
            <a:ln>
              <a:noFill/>
            </a:ln>
            <a:effectLst>
              <a:softEdge rad="112500"/>
            </a:effectLst>
          </p:spPr>
        </p:pic>
      </p:grpSp>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6" name="TextBox 15"/>
          <p:cNvSpPr txBox="1"/>
          <p:nvPr/>
        </p:nvSpPr>
        <p:spPr>
          <a:xfrm>
            <a:off x="228600" y="1295400"/>
            <a:ext cx="8686800" cy="400110"/>
          </a:xfrm>
          <a:prstGeom prst="rect">
            <a:avLst/>
          </a:prstGeom>
          <a:noFill/>
        </p:spPr>
        <p:txBody>
          <a:bodyPr wrap="square" rtlCol="0">
            <a:spAutoFit/>
          </a:bodyPr>
          <a:lstStyle/>
          <a:p>
            <a:pPr>
              <a:buFont typeface="Wingdings" pitchFamily="2" charset="2"/>
              <a:buChar char="q"/>
            </a:pPr>
            <a:r>
              <a:rPr lang="en-US" sz="2000" dirty="0" smtClean="0"/>
              <a:t>  BCD on some life saving drugs has been </a:t>
            </a:r>
            <a:r>
              <a:rPr lang="en-US" sz="2000" b="1" dirty="0" smtClean="0">
                <a:solidFill>
                  <a:srgbClr val="00B050"/>
                </a:solidFill>
              </a:rPr>
              <a:t>reduced from 10% to 5%. </a:t>
            </a:r>
          </a:p>
        </p:txBody>
      </p:sp>
      <p:grpSp>
        <p:nvGrpSpPr>
          <p:cNvPr id="18" name="Group 17"/>
          <p:cNvGrpSpPr/>
          <p:nvPr/>
        </p:nvGrpSpPr>
        <p:grpSpPr>
          <a:xfrm>
            <a:off x="228600" y="681335"/>
            <a:ext cx="8686800" cy="461665"/>
            <a:chOff x="228600" y="681335"/>
            <a:chExt cx="8686800" cy="461665"/>
          </a:xfrm>
        </p:grpSpPr>
        <p:sp>
          <p:nvSpPr>
            <p:cNvPr id="9" name="TextBox 8"/>
            <p:cNvSpPr txBox="1"/>
            <p:nvPr/>
          </p:nvSpPr>
          <p:spPr>
            <a:xfrm>
              <a:off x="228600" y="6813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PHARMA AND MEDICAL INDUSTRY </a:t>
              </a:r>
              <a:r>
                <a:rPr lang="en-US" dirty="0" smtClean="0"/>
                <a:t>		</a:t>
              </a:r>
              <a:endParaRPr lang="en-US" dirty="0"/>
            </a:p>
          </p:txBody>
        </p:sp>
        <p:grpSp>
          <p:nvGrpSpPr>
            <p:cNvPr id="2" name="Group 29"/>
            <p:cNvGrpSpPr/>
            <p:nvPr/>
          </p:nvGrpSpPr>
          <p:grpSpPr>
            <a:xfrm>
              <a:off x="7696200" y="838200"/>
              <a:ext cx="1066800" cy="152400"/>
              <a:chOff x="7696200" y="838200"/>
              <a:chExt cx="1066800" cy="152400"/>
            </a:xfrm>
          </p:grpSpPr>
          <p:sp>
            <p:nvSpPr>
              <p:cNvPr id="19" name="Isosceles Triangle 18"/>
              <p:cNvSpPr/>
              <p:nvPr/>
            </p:nvSpPr>
            <p:spPr>
              <a:xfrm>
                <a:off x="76962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79248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81534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flipV="1">
                <a:off x="8610600" y="8382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p:cNvSpPr/>
              <p:nvPr/>
            </p:nvSpPr>
            <p:spPr>
              <a:xfrm>
                <a:off x="83820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33" name="TextBox 32"/>
          <p:cNvSpPr txBox="1"/>
          <p:nvPr/>
        </p:nvSpPr>
        <p:spPr>
          <a:xfrm>
            <a:off x="228600" y="1730514"/>
            <a:ext cx="8686800" cy="707886"/>
          </a:xfrm>
          <a:prstGeom prst="rect">
            <a:avLst/>
          </a:prstGeom>
          <a:noFill/>
        </p:spPr>
        <p:txBody>
          <a:bodyPr wrap="square" rtlCol="0">
            <a:spAutoFit/>
          </a:bodyPr>
          <a:lstStyle/>
          <a:p>
            <a:pPr marL="339725" indent="-339725" algn="just">
              <a:buFont typeface="Wingdings" pitchFamily="2" charset="2"/>
              <a:buChar char="q"/>
            </a:pPr>
            <a:r>
              <a:rPr lang="en-US" sz="2000" dirty="0" smtClean="0"/>
              <a:t>CVD on these items would also be </a:t>
            </a:r>
            <a:r>
              <a:rPr lang="en-US" sz="2000" b="1" dirty="0" smtClean="0">
                <a:solidFill>
                  <a:srgbClr val="00B050"/>
                </a:solidFill>
              </a:rPr>
              <a:t>exempted</a:t>
            </a:r>
            <a:r>
              <a:rPr lang="en-US" sz="2000" dirty="0" smtClean="0"/>
              <a:t> by virtue of full exemption from excise duty.</a:t>
            </a:r>
          </a:p>
        </p:txBody>
      </p:sp>
      <p:sp>
        <p:nvSpPr>
          <p:cNvPr id="34" name="TextBox 33"/>
          <p:cNvSpPr txBox="1"/>
          <p:nvPr/>
        </p:nvSpPr>
        <p:spPr>
          <a:xfrm>
            <a:off x="3276600" y="2286000"/>
            <a:ext cx="5638800" cy="2246769"/>
          </a:xfrm>
          <a:prstGeom prst="rect">
            <a:avLst/>
          </a:prstGeom>
          <a:noFill/>
        </p:spPr>
        <p:txBody>
          <a:bodyPr wrap="square" rtlCol="0">
            <a:spAutoFit/>
          </a:bodyPr>
          <a:lstStyle/>
          <a:p>
            <a:pPr marL="339725" indent="-339725">
              <a:lnSpc>
                <a:spcPct val="150000"/>
              </a:lnSpc>
              <a:buFont typeface="Wingdings" pitchFamily="2" charset="2"/>
              <a:buChar char="q"/>
            </a:pPr>
            <a:r>
              <a:rPr lang="en-US" sz="2000" b="1" dirty="0" smtClean="0">
                <a:solidFill>
                  <a:srgbClr val="00B050"/>
                </a:solidFill>
              </a:rPr>
              <a:t>BCD is being reduced</a:t>
            </a:r>
            <a:r>
              <a:rPr lang="en-US" sz="2000" dirty="0" smtClean="0"/>
              <a:t> from 7.5% to 5% with Nil CVD on followings:</a:t>
            </a:r>
          </a:p>
          <a:p>
            <a:pPr marL="914400" lvl="1" indent="-457200">
              <a:buAutoNum type="arabicPeriod"/>
            </a:pPr>
            <a:r>
              <a:rPr lang="en-US" sz="2000" dirty="0" smtClean="0"/>
              <a:t>Artificial Heart.</a:t>
            </a:r>
          </a:p>
          <a:p>
            <a:pPr marL="914400" lvl="1" indent="-457200">
              <a:lnSpc>
                <a:spcPct val="150000"/>
              </a:lnSpc>
              <a:buAutoNum type="arabicPeriod"/>
            </a:pPr>
            <a:r>
              <a:rPr lang="en-US" sz="2000" dirty="0" smtClean="0"/>
              <a:t>Patent </a:t>
            </a:r>
            <a:r>
              <a:rPr lang="en-US" sz="2000" dirty="0" err="1" smtClean="0"/>
              <a:t>Ductus</a:t>
            </a:r>
            <a:r>
              <a:rPr lang="en-US" sz="2000" dirty="0" smtClean="0"/>
              <a:t> </a:t>
            </a:r>
            <a:r>
              <a:rPr lang="en-US" sz="2000" dirty="0" err="1" smtClean="0"/>
              <a:t>Arteriosus</a:t>
            </a:r>
            <a:r>
              <a:rPr lang="en-US" sz="2000" dirty="0" smtClean="0"/>
              <a:t>/ </a:t>
            </a:r>
            <a:r>
              <a:rPr lang="en-US" sz="2000" dirty="0" err="1" smtClean="0"/>
              <a:t>Atrial</a:t>
            </a:r>
            <a:r>
              <a:rPr lang="en-US" sz="2000" dirty="0" smtClean="0"/>
              <a:t> </a:t>
            </a:r>
            <a:r>
              <a:rPr lang="en-US" sz="2000" dirty="0" err="1" smtClean="0"/>
              <a:t>Septal</a:t>
            </a:r>
            <a:r>
              <a:rPr lang="en-US" sz="2000" dirty="0" smtClean="0"/>
              <a:t> Defect occlusion devices.</a:t>
            </a:r>
          </a:p>
        </p:txBody>
      </p:sp>
      <p:sp>
        <p:nvSpPr>
          <p:cNvPr id="35" name="TextBox 34"/>
          <p:cNvSpPr txBox="1"/>
          <p:nvPr/>
        </p:nvSpPr>
        <p:spPr>
          <a:xfrm>
            <a:off x="3276600" y="4539496"/>
            <a:ext cx="5638800" cy="1785104"/>
          </a:xfrm>
          <a:prstGeom prst="rect">
            <a:avLst/>
          </a:prstGeom>
          <a:noFill/>
        </p:spPr>
        <p:txBody>
          <a:bodyPr wrap="square" rtlCol="0">
            <a:spAutoFit/>
          </a:bodyPr>
          <a:lstStyle/>
          <a:p>
            <a:pPr marL="339725" indent="-339725">
              <a:lnSpc>
                <a:spcPct val="150000"/>
              </a:lnSpc>
              <a:buFont typeface="Wingdings" pitchFamily="2" charset="2"/>
              <a:buChar char="q"/>
            </a:pPr>
            <a:r>
              <a:rPr lang="en-US" sz="2000" dirty="0" smtClean="0"/>
              <a:t>Now the cosmetic surgery and plastic surgery will </a:t>
            </a:r>
            <a:r>
              <a:rPr lang="en-US" sz="2000" b="1" dirty="0" smtClean="0">
                <a:solidFill>
                  <a:srgbClr val="FF0000"/>
                </a:solidFill>
              </a:rPr>
              <a:t>also in service tax net</a:t>
            </a:r>
            <a:r>
              <a:rPr lang="en-US" sz="2000" dirty="0" smtClean="0"/>
              <a:t>. And also includes ‘non-invasive’ surgery.</a:t>
            </a:r>
          </a:p>
          <a:p>
            <a:endParaRPr lang="en-US" sz="2000" dirty="0" smtClean="0"/>
          </a:p>
        </p:txBody>
      </p:sp>
      <p:sp>
        <p:nvSpPr>
          <p:cNvPr id="22" name="TextBox 21"/>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p:cTn id="14" dur="500" fill="hold"/>
                                        <p:tgtEl>
                                          <p:spTgt spid="32"/>
                                        </p:tgtEl>
                                        <p:attrNameLst>
                                          <p:attrName>ppt_w</p:attrName>
                                        </p:attrNameLst>
                                      </p:cBhvr>
                                      <p:tavLst>
                                        <p:tav tm="0">
                                          <p:val>
                                            <p:fltVal val="0"/>
                                          </p:val>
                                        </p:tav>
                                        <p:tav tm="100000">
                                          <p:val>
                                            <p:strVal val="#ppt_w"/>
                                          </p:val>
                                        </p:tav>
                                      </p:tavLst>
                                    </p:anim>
                                    <p:anim calcmode="lin" valueType="num">
                                      <p:cBhvr>
                                        <p:cTn id="15" dur="500" fill="hold"/>
                                        <p:tgtEl>
                                          <p:spTgt spid="32"/>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10" fill="hold" grpId="0" nodeType="click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17" presetClass="entr" presetSubtype="10" fill="hold" grpId="0" nodeType="clickEffect">
                                  <p:stCondLst>
                                    <p:cond delay="0"/>
                                  </p:stCondLst>
                                  <p:childTnLst>
                                    <p:set>
                                      <p:cBhvr>
                                        <p:cTn id="25" dur="1" fill="hold">
                                          <p:stCondLst>
                                            <p:cond delay="0"/>
                                          </p:stCondLst>
                                        </p:cTn>
                                        <p:tgtEl>
                                          <p:spTgt spid="33"/>
                                        </p:tgtEl>
                                        <p:attrNameLst>
                                          <p:attrName>style.visibility</p:attrName>
                                        </p:attrNameLst>
                                      </p:cBhvr>
                                      <p:to>
                                        <p:strVal val="visible"/>
                                      </p:to>
                                    </p:set>
                                    <p:anim calcmode="lin" valueType="num">
                                      <p:cBhvr>
                                        <p:cTn id="26" dur="500" fill="hold"/>
                                        <p:tgtEl>
                                          <p:spTgt spid="33"/>
                                        </p:tgtEl>
                                        <p:attrNameLst>
                                          <p:attrName>ppt_w</p:attrName>
                                        </p:attrNameLst>
                                      </p:cBhvr>
                                      <p:tavLst>
                                        <p:tav tm="0">
                                          <p:val>
                                            <p:fltVal val="0"/>
                                          </p:val>
                                        </p:tav>
                                        <p:tav tm="100000">
                                          <p:val>
                                            <p:strVal val="#ppt_w"/>
                                          </p:val>
                                        </p:tav>
                                      </p:tavLst>
                                    </p:anim>
                                    <p:anim calcmode="lin" valueType="num">
                                      <p:cBhvr>
                                        <p:cTn id="27" dur="500" fill="hold"/>
                                        <p:tgtEl>
                                          <p:spTgt spid="33"/>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7" presetClass="entr" presetSubtype="10" fill="hold" grpId="0" nodeType="clickEffect">
                                  <p:stCondLst>
                                    <p:cond delay="0"/>
                                  </p:stCondLst>
                                  <p:childTnLst>
                                    <p:set>
                                      <p:cBhvr>
                                        <p:cTn id="31" dur="1" fill="hold">
                                          <p:stCondLst>
                                            <p:cond delay="0"/>
                                          </p:stCondLst>
                                        </p:cTn>
                                        <p:tgtEl>
                                          <p:spTgt spid="34"/>
                                        </p:tgtEl>
                                        <p:attrNameLst>
                                          <p:attrName>style.visibility</p:attrName>
                                        </p:attrNameLst>
                                      </p:cBhvr>
                                      <p:to>
                                        <p:strVal val="visible"/>
                                      </p:to>
                                    </p:set>
                                    <p:anim calcmode="lin" valueType="num">
                                      <p:cBhvr>
                                        <p:cTn id="32" dur="500" fill="hold"/>
                                        <p:tgtEl>
                                          <p:spTgt spid="34"/>
                                        </p:tgtEl>
                                        <p:attrNameLst>
                                          <p:attrName>ppt_w</p:attrName>
                                        </p:attrNameLst>
                                      </p:cBhvr>
                                      <p:tavLst>
                                        <p:tav tm="0">
                                          <p:val>
                                            <p:fltVal val="0"/>
                                          </p:val>
                                        </p:tav>
                                        <p:tav tm="100000">
                                          <p:val>
                                            <p:strVal val="#ppt_w"/>
                                          </p:val>
                                        </p:tav>
                                      </p:tavLst>
                                    </p:anim>
                                    <p:anim calcmode="lin" valueType="num">
                                      <p:cBhvr>
                                        <p:cTn id="33" dur="500" fill="hold"/>
                                        <p:tgtEl>
                                          <p:spTgt spid="34"/>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7" presetClass="entr" presetSubtype="10" fill="hold" grpId="0" nodeType="clickEffect">
                                  <p:stCondLst>
                                    <p:cond delay="0"/>
                                  </p:stCondLst>
                                  <p:childTnLst>
                                    <p:set>
                                      <p:cBhvr>
                                        <p:cTn id="37" dur="1" fill="hold">
                                          <p:stCondLst>
                                            <p:cond delay="0"/>
                                          </p:stCondLst>
                                        </p:cTn>
                                        <p:tgtEl>
                                          <p:spTgt spid="35"/>
                                        </p:tgtEl>
                                        <p:attrNameLst>
                                          <p:attrName>style.visibility</p:attrName>
                                        </p:attrNameLst>
                                      </p:cBhvr>
                                      <p:to>
                                        <p:strVal val="visible"/>
                                      </p:to>
                                    </p:set>
                                    <p:anim calcmode="lin" valueType="num">
                                      <p:cBhvr>
                                        <p:cTn id="38" dur="500" fill="hold"/>
                                        <p:tgtEl>
                                          <p:spTgt spid="35"/>
                                        </p:tgtEl>
                                        <p:attrNameLst>
                                          <p:attrName>ppt_w</p:attrName>
                                        </p:attrNameLst>
                                      </p:cBhvr>
                                      <p:tavLst>
                                        <p:tav tm="0">
                                          <p:val>
                                            <p:fltVal val="0"/>
                                          </p:val>
                                        </p:tav>
                                        <p:tav tm="100000">
                                          <p:val>
                                            <p:strVal val="#ppt_w"/>
                                          </p:val>
                                        </p:tav>
                                      </p:tavLst>
                                    </p:anim>
                                    <p:anim calcmode="lin" valueType="num">
                                      <p:cBhvr>
                                        <p:cTn id="39" dur="500" fill="hold"/>
                                        <p:tgtEl>
                                          <p:spTgt spid="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3" grpId="0"/>
      <p:bldP spid="34" grpId="0"/>
      <p:bldP spid="3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6" name="TextBox 15"/>
          <p:cNvSpPr txBox="1"/>
          <p:nvPr/>
        </p:nvSpPr>
        <p:spPr>
          <a:xfrm>
            <a:off x="152400" y="1143000"/>
            <a:ext cx="8686800" cy="1015663"/>
          </a:xfrm>
          <a:prstGeom prst="rect">
            <a:avLst/>
          </a:prstGeom>
          <a:noFill/>
        </p:spPr>
        <p:txBody>
          <a:bodyPr wrap="square" rtlCol="0">
            <a:spAutoFit/>
          </a:bodyPr>
          <a:lstStyle/>
          <a:p>
            <a:pPr marL="355600" lvl="0" indent="-355600" algn="just">
              <a:lnSpc>
                <a:spcPct val="150000"/>
              </a:lnSpc>
              <a:buFont typeface="Wingdings" pitchFamily="2" charset="2"/>
              <a:buChar char="§"/>
            </a:pPr>
            <a:r>
              <a:rPr lang="en-US" sz="2000" dirty="0" smtClean="0"/>
              <a:t>There is </a:t>
            </a:r>
            <a:r>
              <a:rPr lang="en-US" sz="2000" b="1" dirty="0" smtClean="0">
                <a:solidFill>
                  <a:srgbClr val="00B050"/>
                </a:solidFill>
              </a:rPr>
              <a:t>no change either </a:t>
            </a:r>
            <a:r>
              <a:rPr lang="en-US" sz="2000" dirty="0" smtClean="0"/>
              <a:t>in the exemption limit or the eligibility limit for the small scale exemption. </a:t>
            </a:r>
            <a:endParaRPr lang="en-IN" sz="2000" dirty="0"/>
          </a:p>
        </p:txBody>
      </p:sp>
      <p:grpSp>
        <p:nvGrpSpPr>
          <p:cNvPr id="17" name="Group 16"/>
          <p:cNvGrpSpPr/>
          <p:nvPr/>
        </p:nvGrpSpPr>
        <p:grpSpPr>
          <a:xfrm>
            <a:off x="228600" y="681335"/>
            <a:ext cx="8686800" cy="461665"/>
            <a:chOff x="228600" y="681335"/>
            <a:chExt cx="8686800" cy="461665"/>
          </a:xfrm>
        </p:grpSpPr>
        <p:sp>
          <p:nvSpPr>
            <p:cNvPr id="9" name="TextBox 8"/>
            <p:cNvSpPr txBox="1"/>
            <p:nvPr/>
          </p:nvSpPr>
          <p:spPr>
            <a:xfrm>
              <a:off x="228600" y="6813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PLASTIC INDUSTRY </a:t>
              </a:r>
              <a:r>
                <a:rPr lang="en-US" dirty="0" smtClean="0"/>
                <a:t>		</a:t>
              </a:r>
              <a:endParaRPr lang="en-US" dirty="0"/>
            </a:p>
          </p:txBody>
        </p:sp>
        <p:grpSp>
          <p:nvGrpSpPr>
            <p:cNvPr id="2" name="Group 29"/>
            <p:cNvGrpSpPr/>
            <p:nvPr/>
          </p:nvGrpSpPr>
          <p:grpSpPr>
            <a:xfrm>
              <a:off x="7696200" y="838200"/>
              <a:ext cx="1066800" cy="152400"/>
              <a:chOff x="7696200" y="838200"/>
              <a:chExt cx="1066800" cy="152400"/>
            </a:xfrm>
          </p:grpSpPr>
          <p:sp>
            <p:nvSpPr>
              <p:cNvPr id="19" name="Isosceles Triangle 18"/>
              <p:cNvSpPr/>
              <p:nvPr/>
            </p:nvSpPr>
            <p:spPr>
              <a:xfrm>
                <a:off x="76962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79248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81534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flipV="1">
                <a:off x="8610600" y="8382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p:cNvSpPr/>
              <p:nvPr/>
            </p:nvSpPr>
            <p:spPr>
              <a:xfrm>
                <a:off x="83820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TextBox 24"/>
          <p:cNvSpPr txBox="1"/>
          <p:nvPr/>
        </p:nvSpPr>
        <p:spPr>
          <a:xfrm>
            <a:off x="152400" y="4594643"/>
            <a:ext cx="8686800" cy="1015663"/>
          </a:xfrm>
          <a:prstGeom prst="rect">
            <a:avLst/>
          </a:prstGeom>
          <a:noFill/>
        </p:spPr>
        <p:txBody>
          <a:bodyPr wrap="square" rtlCol="0">
            <a:spAutoFit/>
          </a:bodyPr>
          <a:lstStyle/>
          <a:p>
            <a:pPr marL="355600" lvl="0" indent="-355600" algn="just">
              <a:lnSpc>
                <a:spcPct val="150000"/>
              </a:lnSpc>
              <a:buFont typeface="Wingdings" pitchFamily="2" charset="2"/>
              <a:buChar char="§"/>
            </a:pPr>
            <a:r>
              <a:rPr lang="en-US" sz="2000" dirty="0" smtClean="0"/>
              <a:t>Specified items that are in the nature of packaging material are excluded from the </a:t>
            </a:r>
            <a:r>
              <a:rPr lang="en-US" sz="2000" b="1" dirty="0" smtClean="0">
                <a:solidFill>
                  <a:srgbClr val="00B050"/>
                </a:solidFill>
              </a:rPr>
              <a:t>purview of the brand name </a:t>
            </a:r>
            <a:r>
              <a:rPr lang="en-US" sz="2000" dirty="0" smtClean="0"/>
              <a:t>restriction. i.e. ‘printed laminated rolls’</a:t>
            </a:r>
            <a:endParaRPr lang="en-IN" sz="2000" dirty="0"/>
          </a:p>
        </p:txBody>
      </p:sp>
      <p:sp>
        <p:nvSpPr>
          <p:cNvPr id="31" name="TextBox 30"/>
          <p:cNvSpPr txBox="1"/>
          <p:nvPr/>
        </p:nvSpPr>
        <p:spPr>
          <a:xfrm>
            <a:off x="152400" y="5509043"/>
            <a:ext cx="8686800" cy="1015663"/>
          </a:xfrm>
          <a:prstGeom prst="rect">
            <a:avLst/>
          </a:prstGeom>
          <a:noFill/>
        </p:spPr>
        <p:txBody>
          <a:bodyPr wrap="square" rtlCol="0">
            <a:spAutoFit/>
          </a:bodyPr>
          <a:lstStyle/>
          <a:p>
            <a:pPr marL="355600" lvl="0" indent="-355600" algn="just">
              <a:lnSpc>
                <a:spcPct val="150000"/>
              </a:lnSpc>
              <a:buFont typeface="Wingdings" pitchFamily="2" charset="2"/>
              <a:buChar char="§"/>
            </a:pPr>
            <a:r>
              <a:rPr lang="en-US" sz="2000" dirty="0" smtClean="0"/>
              <a:t>Excise duty on </a:t>
            </a:r>
            <a:r>
              <a:rPr lang="en-US" sz="2000" b="1" dirty="0" smtClean="0">
                <a:solidFill>
                  <a:srgbClr val="FF0000"/>
                </a:solidFill>
              </a:rPr>
              <a:t>Polyester chips </a:t>
            </a:r>
            <a:r>
              <a:rPr lang="en-US" sz="2000" dirty="0" smtClean="0"/>
              <a:t>has also been enhanced from 4% to 8% ad valorem.</a:t>
            </a:r>
            <a:endParaRPr lang="en-IN" sz="2000" dirty="0"/>
          </a:p>
        </p:txBody>
      </p:sp>
      <p:pic>
        <p:nvPicPr>
          <p:cNvPr id="14" name="Picture 1" descr="C:\Documents and Settings\jajoo\Desktop\Plastic_tubing.jpg"/>
          <p:cNvPicPr>
            <a:picLocks noChangeAspect="1" noChangeArrowheads="1"/>
          </p:cNvPicPr>
          <p:nvPr/>
        </p:nvPicPr>
        <p:blipFill>
          <a:blip r:embed="rId3" cstate="print"/>
          <a:srcRect/>
          <a:stretch>
            <a:fillRect/>
          </a:stretch>
        </p:blipFill>
        <p:spPr bwMode="auto">
          <a:xfrm>
            <a:off x="1066800" y="2133600"/>
            <a:ext cx="3048000" cy="2362200"/>
          </a:xfrm>
          <a:prstGeom prst="rect">
            <a:avLst/>
          </a:prstGeom>
          <a:noFill/>
        </p:spPr>
      </p:pic>
      <p:pic>
        <p:nvPicPr>
          <p:cNvPr id="38914" name="Picture 2" descr="C:\Documents and Settings\jajoo\Desktop\untitled.bmp"/>
          <p:cNvPicPr>
            <a:picLocks noChangeAspect="1" noChangeArrowheads="1"/>
          </p:cNvPicPr>
          <p:nvPr/>
        </p:nvPicPr>
        <p:blipFill>
          <a:blip r:embed="rId4" cstate="print"/>
          <a:srcRect/>
          <a:stretch>
            <a:fillRect/>
          </a:stretch>
        </p:blipFill>
        <p:spPr bwMode="auto">
          <a:xfrm>
            <a:off x="5056977" y="2133600"/>
            <a:ext cx="2944023" cy="2362200"/>
          </a:xfrm>
          <a:prstGeom prst="rect">
            <a:avLst/>
          </a:prstGeom>
          <a:noFill/>
        </p:spPr>
      </p:pic>
      <p:sp>
        <p:nvSpPr>
          <p:cNvPr id="18" name="TextBox 17"/>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 presetClass="entr" presetSubtype="1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checkerboard(across)">
                                      <p:cBhvr>
                                        <p:cTn id="14" dur="500"/>
                                        <p:tgtEl>
                                          <p:spTgt spid="14"/>
                                        </p:tgtEl>
                                      </p:cBhvr>
                                    </p:animEffect>
                                  </p:childTnLst>
                                </p:cTn>
                              </p:par>
                              <p:par>
                                <p:cTn id="15" presetID="5" presetClass="entr" presetSubtype="10" fill="hold" nodeType="withEffect">
                                  <p:stCondLst>
                                    <p:cond delay="0"/>
                                  </p:stCondLst>
                                  <p:childTnLst>
                                    <p:set>
                                      <p:cBhvr>
                                        <p:cTn id="16" dur="1" fill="hold">
                                          <p:stCondLst>
                                            <p:cond delay="0"/>
                                          </p:stCondLst>
                                        </p:cTn>
                                        <p:tgtEl>
                                          <p:spTgt spid="38914"/>
                                        </p:tgtEl>
                                        <p:attrNameLst>
                                          <p:attrName>style.visibility</p:attrName>
                                        </p:attrNameLst>
                                      </p:cBhvr>
                                      <p:to>
                                        <p:strVal val="visible"/>
                                      </p:to>
                                    </p:set>
                                    <p:animEffect transition="in" filter="checkerboard(across)">
                                      <p:cBhvr>
                                        <p:cTn id="17" dur="500"/>
                                        <p:tgtEl>
                                          <p:spTgt spid="389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blinds(horizontal)">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blinds(horizontal)">
                                      <p:cBhvr>
                                        <p:cTn id="3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5"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Picture 1" descr="C:\Documents and Settings\jajoo\Desktop\Container_Ship.jpg"/>
          <p:cNvPicPr>
            <a:picLocks noChangeAspect="1" noChangeArrowheads="1"/>
          </p:cNvPicPr>
          <p:nvPr/>
        </p:nvPicPr>
        <p:blipFill>
          <a:blip r:embed="rId2">
            <a:lum bright="40000" contrast="-40000"/>
          </a:blip>
          <a:srcRect b="12500"/>
          <a:stretch>
            <a:fillRect/>
          </a:stretch>
        </p:blipFill>
        <p:spPr bwMode="auto">
          <a:xfrm>
            <a:off x="0" y="1143000"/>
            <a:ext cx="9144000" cy="5410200"/>
          </a:xfrm>
          <a:prstGeom prst="rect">
            <a:avLst/>
          </a:prstGeom>
          <a:noFill/>
        </p:spPr>
      </p:pic>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6" name="TextBox 15"/>
          <p:cNvSpPr txBox="1"/>
          <p:nvPr/>
        </p:nvSpPr>
        <p:spPr>
          <a:xfrm>
            <a:off x="0" y="1143000"/>
            <a:ext cx="9144000" cy="707886"/>
          </a:xfrm>
          <a:prstGeom prst="rect">
            <a:avLst/>
          </a:prstGeom>
          <a:noFill/>
        </p:spPr>
        <p:txBody>
          <a:bodyPr wrap="square" rtlCol="0">
            <a:spAutoFit/>
          </a:bodyPr>
          <a:lstStyle/>
          <a:p>
            <a:pPr marL="355600" lvl="0" indent="-355600" algn="just">
              <a:buFont typeface="Wingdings" pitchFamily="2" charset="2"/>
              <a:buChar char="v"/>
            </a:pPr>
            <a:r>
              <a:rPr lang="en-US" sz="2000" b="1" dirty="0" smtClean="0"/>
              <a:t>Changes in the scheme for refund of service tax to the exporters of goods, in state of old scheme.</a:t>
            </a:r>
            <a:endParaRPr lang="en-IN" b="1" dirty="0"/>
          </a:p>
        </p:txBody>
      </p:sp>
      <p:grpSp>
        <p:nvGrpSpPr>
          <p:cNvPr id="17" name="Group 16"/>
          <p:cNvGrpSpPr/>
          <p:nvPr/>
        </p:nvGrpSpPr>
        <p:grpSpPr>
          <a:xfrm>
            <a:off x="228600" y="681335"/>
            <a:ext cx="8686800" cy="461665"/>
            <a:chOff x="228600" y="681335"/>
            <a:chExt cx="8686800" cy="461665"/>
          </a:xfrm>
        </p:grpSpPr>
        <p:sp>
          <p:nvSpPr>
            <p:cNvPr id="9" name="TextBox 8"/>
            <p:cNvSpPr txBox="1"/>
            <p:nvPr/>
          </p:nvSpPr>
          <p:spPr>
            <a:xfrm>
              <a:off x="228600" y="681335"/>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EXPORT INDUSTRY </a:t>
              </a:r>
              <a:r>
                <a:rPr lang="en-US" dirty="0" smtClean="0"/>
                <a:t>		</a:t>
              </a:r>
              <a:endParaRPr lang="en-US" dirty="0"/>
            </a:p>
          </p:txBody>
        </p:sp>
        <p:grpSp>
          <p:nvGrpSpPr>
            <p:cNvPr id="30" name="Group 29"/>
            <p:cNvGrpSpPr/>
            <p:nvPr/>
          </p:nvGrpSpPr>
          <p:grpSpPr>
            <a:xfrm>
              <a:off x="7696200" y="838200"/>
              <a:ext cx="1066800" cy="152400"/>
              <a:chOff x="7696200" y="838200"/>
              <a:chExt cx="1066800" cy="152400"/>
            </a:xfrm>
          </p:grpSpPr>
          <p:sp>
            <p:nvSpPr>
              <p:cNvPr id="19" name="Isosceles Triangle 18"/>
              <p:cNvSpPr/>
              <p:nvPr/>
            </p:nvSpPr>
            <p:spPr>
              <a:xfrm>
                <a:off x="76962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a:off x="79248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p:cNvSpPr/>
              <p:nvPr/>
            </p:nvSpPr>
            <p:spPr>
              <a:xfrm>
                <a:off x="81534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Isosceles Triangle 22"/>
              <p:cNvSpPr/>
              <p:nvPr/>
            </p:nvSpPr>
            <p:spPr>
              <a:xfrm flipV="1">
                <a:off x="8610600" y="8382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p:cNvSpPr/>
              <p:nvPr/>
            </p:nvSpPr>
            <p:spPr>
              <a:xfrm>
                <a:off x="8382000" y="838200"/>
                <a:ext cx="152400" cy="152400"/>
              </a:xfrm>
              <a:prstGeom prs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12" name="Rectangle 11"/>
          <p:cNvSpPr/>
          <p:nvPr/>
        </p:nvSpPr>
        <p:spPr>
          <a:xfrm>
            <a:off x="0" y="4953000"/>
            <a:ext cx="9144000" cy="1323439"/>
          </a:xfrm>
          <a:prstGeom prst="rect">
            <a:avLst/>
          </a:prstGeom>
        </p:spPr>
        <p:txBody>
          <a:bodyPr wrap="square">
            <a:spAutoFit/>
          </a:bodyPr>
          <a:lstStyle/>
          <a:p>
            <a:pPr marL="339725" indent="-339725" algn="just">
              <a:buFont typeface="Wingdings" pitchFamily="2" charset="2"/>
              <a:buChar char="v"/>
            </a:pPr>
            <a:r>
              <a:rPr lang="en-US" sz="2000" b="1" dirty="0" smtClean="0"/>
              <a:t>Full exemption from customs duty on specified raw materials/inputs imported by manufacturer-exporters of following goods has been </a:t>
            </a:r>
            <a:r>
              <a:rPr lang="en-US" sz="2000" b="1" i="1" dirty="0" smtClean="0"/>
              <a:t>extended to few additional items:   </a:t>
            </a:r>
            <a:r>
              <a:rPr lang="en-US" sz="2000" b="1" dirty="0" smtClean="0"/>
              <a:t>1. sports goods				2. leather goods	</a:t>
            </a:r>
          </a:p>
          <a:p>
            <a:pPr marL="339725" indent="-339725" algn="just"/>
            <a:r>
              <a:rPr lang="en-US" sz="2000" b="1" dirty="0" smtClean="0"/>
              <a:t>       	    3. textile products 				4. footwear industry</a:t>
            </a:r>
          </a:p>
        </p:txBody>
      </p:sp>
      <p:sp>
        <p:nvSpPr>
          <p:cNvPr id="13" name="TextBox 12"/>
          <p:cNvSpPr txBox="1"/>
          <p:nvPr/>
        </p:nvSpPr>
        <p:spPr>
          <a:xfrm>
            <a:off x="0" y="1876961"/>
            <a:ext cx="9144000" cy="1323439"/>
          </a:xfrm>
          <a:prstGeom prst="rect">
            <a:avLst/>
          </a:prstGeom>
          <a:noFill/>
        </p:spPr>
        <p:txBody>
          <a:bodyPr wrap="square" rtlCol="0">
            <a:spAutoFit/>
          </a:bodyPr>
          <a:lstStyle/>
          <a:p>
            <a:pPr marL="355600" lvl="0" indent="-355600" algn="just">
              <a:buFont typeface="Wingdings" pitchFamily="2" charset="2"/>
              <a:buChar char="v"/>
            </a:pPr>
            <a:r>
              <a:rPr lang="en-US" sz="2000" b="1" dirty="0" smtClean="0"/>
              <a:t>The following two services have been exempted for the exporters of the goods-</a:t>
            </a:r>
            <a:endParaRPr lang="en-IN" b="1" dirty="0" smtClean="0"/>
          </a:p>
          <a:p>
            <a:pPr marL="982663" lvl="1" indent="-355600" algn="just">
              <a:buFont typeface="+mj-lt"/>
              <a:buAutoNum type="alphaLcParenR"/>
            </a:pPr>
            <a:r>
              <a:rPr lang="en-US" sz="2000" b="1" dirty="0" smtClean="0"/>
              <a:t>Transport of goods by road, from the place of removal to any ICD, CFS, port or airport; or from any CFS or ICD to the port or airport; and</a:t>
            </a:r>
            <a:endParaRPr lang="en-IN" b="1" dirty="0" smtClean="0"/>
          </a:p>
          <a:p>
            <a:pPr marL="982663" lvl="1" indent="-355600" algn="just">
              <a:buFont typeface="+mj-lt"/>
              <a:buAutoNum type="alphaLcParenR"/>
            </a:pPr>
            <a:r>
              <a:rPr lang="en-US" sz="2000" b="1" dirty="0" smtClean="0"/>
              <a:t>Services provided by a foreign commission agent for procuring orders.</a:t>
            </a:r>
            <a:endParaRPr lang="en-IN" b="1" dirty="0"/>
          </a:p>
        </p:txBody>
      </p:sp>
      <p:sp>
        <p:nvSpPr>
          <p:cNvPr id="14" name="TextBox 13"/>
          <p:cNvSpPr txBox="1"/>
          <p:nvPr/>
        </p:nvSpPr>
        <p:spPr>
          <a:xfrm>
            <a:off x="0" y="3175337"/>
            <a:ext cx="9144000" cy="1015663"/>
          </a:xfrm>
          <a:prstGeom prst="rect">
            <a:avLst/>
          </a:prstGeom>
          <a:noFill/>
        </p:spPr>
        <p:txBody>
          <a:bodyPr wrap="square" rtlCol="0">
            <a:spAutoFit/>
          </a:bodyPr>
          <a:lstStyle/>
          <a:p>
            <a:pPr marL="355600" lvl="0" indent="-355600" algn="just">
              <a:buFont typeface="Wingdings" pitchFamily="2" charset="2"/>
              <a:buChar char="v"/>
            </a:pPr>
            <a:r>
              <a:rPr lang="en-US" sz="2000" b="1" dirty="0" smtClean="0"/>
              <a:t>Notification No. 41/2007-ST (refund of service tax) is being superseded by Notification No. 7/2009-STdated 07.07.2009 prescribing new refund scheme in respect of 16 taxable services. </a:t>
            </a:r>
            <a:endParaRPr lang="en-IN" b="1" dirty="0"/>
          </a:p>
        </p:txBody>
      </p:sp>
      <p:sp>
        <p:nvSpPr>
          <p:cNvPr id="15" name="TextBox 14"/>
          <p:cNvSpPr txBox="1"/>
          <p:nvPr/>
        </p:nvSpPr>
        <p:spPr>
          <a:xfrm>
            <a:off x="0" y="4324290"/>
            <a:ext cx="9144000" cy="707886"/>
          </a:xfrm>
          <a:prstGeom prst="rect">
            <a:avLst/>
          </a:prstGeom>
          <a:noFill/>
        </p:spPr>
        <p:txBody>
          <a:bodyPr wrap="square" rtlCol="0">
            <a:spAutoFit/>
          </a:bodyPr>
          <a:lstStyle/>
          <a:p>
            <a:pPr marL="355600" lvl="0" indent="-355600" algn="just">
              <a:buFont typeface="Wingdings" pitchFamily="2" charset="2"/>
              <a:buChar char="v"/>
            </a:pPr>
            <a:r>
              <a:rPr lang="en-US" sz="2000" b="1" dirty="0" smtClean="0"/>
              <a:t>Service of ‘terminal handling’ has been added in the existing list of taxable services.</a:t>
            </a:r>
            <a:endParaRPr lang="en-IN" b="1" dirty="0"/>
          </a:p>
        </p:txBody>
      </p:sp>
      <p:sp>
        <p:nvSpPr>
          <p:cNvPr id="18" name="TextBox 17"/>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3" presetClass="entr" presetSubtype="10" fill="hold" nodeType="withEffect">
                                  <p:stCondLst>
                                    <p:cond delay="0"/>
                                  </p:stCondLst>
                                  <p:childTnLst>
                                    <p:set>
                                      <p:cBhvr>
                                        <p:cTn id="11" dur="1" fill="hold">
                                          <p:stCondLst>
                                            <p:cond delay="0"/>
                                          </p:stCondLst>
                                        </p:cTn>
                                        <p:tgtEl>
                                          <p:spTgt spid="12289"/>
                                        </p:tgtEl>
                                        <p:attrNameLst>
                                          <p:attrName>style.visibility</p:attrName>
                                        </p:attrNameLst>
                                      </p:cBhvr>
                                      <p:to>
                                        <p:strVal val="visible"/>
                                      </p:to>
                                    </p:set>
                                    <p:animEffect transition="in" filter="blinds(horizontal)">
                                      <p:cBhvr>
                                        <p:cTn id="12" dur="500"/>
                                        <p:tgtEl>
                                          <p:spTgt spid="12289"/>
                                        </p:tgtEl>
                                      </p:cBhvr>
                                    </p:animEffect>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p:cTn id="29" dur="500" fill="hold"/>
                                        <p:tgtEl>
                                          <p:spTgt spid="14"/>
                                        </p:tgtEl>
                                        <p:attrNameLst>
                                          <p:attrName>ppt_w</p:attrName>
                                        </p:attrNameLst>
                                      </p:cBhvr>
                                      <p:tavLst>
                                        <p:tav tm="0">
                                          <p:val>
                                            <p:fltVal val="0"/>
                                          </p:val>
                                        </p:tav>
                                        <p:tav tm="100000">
                                          <p:val>
                                            <p:strVal val="#ppt_w"/>
                                          </p:val>
                                        </p:tav>
                                      </p:tavLst>
                                    </p:anim>
                                    <p:anim calcmode="lin" valueType="num">
                                      <p:cBhvr>
                                        <p:cTn id="30" dur="500" fill="hold"/>
                                        <p:tgtEl>
                                          <p:spTgt spid="14"/>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childTnLst>
                                </p:cTn>
                              </p:par>
                            </p:childTnLst>
                          </p:cTn>
                        </p:par>
                      </p:childTnLst>
                    </p:cTn>
                  </p:par>
                  <p:par>
                    <p:cTn id="37" fill="hold">
                      <p:stCondLst>
                        <p:cond delay="indefinite"/>
                      </p:stCondLst>
                      <p:childTnLst>
                        <p:par>
                          <p:cTn id="38" fill="hold">
                            <p:stCondLst>
                              <p:cond delay="0"/>
                            </p:stCondLst>
                            <p:childTnLst>
                              <p:par>
                                <p:cTn id="39" presetID="23" presetClass="entr" presetSubtype="16"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2" grpId="0"/>
      <p:bldP spid="13" grpId="0"/>
      <p:bldP spid="14" grpId="0"/>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2" name="TextBox 11"/>
          <p:cNvSpPr txBox="1"/>
          <p:nvPr/>
        </p:nvSpPr>
        <p:spPr>
          <a:xfrm>
            <a:off x="228600" y="762000"/>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CHARTERED ACCOUNTANT SERVICE </a:t>
            </a:r>
            <a:r>
              <a:rPr lang="en-US" dirty="0" smtClean="0"/>
              <a:t>		</a:t>
            </a:r>
            <a:endParaRPr lang="en-US" dirty="0"/>
          </a:p>
        </p:txBody>
      </p:sp>
      <p:sp>
        <p:nvSpPr>
          <p:cNvPr id="13" name="TextBox 12"/>
          <p:cNvSpPr txBox="1"/>
          <p:nvPr/>
        </p:nvSpPr>
        <p:spPr>
          <a:xfrm>
            <a:off x="228600" y="1803737"/>
            <a:ext cx="8763000" cy="1852815"/>
          </a:xfrm>
          <a:prstGeom prst="rect">
            <a:avLst/>
          </a:prstGeom>
          <a:noFill/>
        </p:spPr>
        <p:txBody>
          <a:bodyPr wrap="square" rtlCol="0">
            <a:spAutoFit/>
          </a:bodyPr>
          <a:lstStyle/>
          <a:p>
            <a:pPr marL="355600" lvl="0" indent="-355600" algn="just">
              <a:lnSpc>
                <a:spcPct val="200000"/>
              </a:lnSpc>
              <a:buFont typeface="Wingdings" pitchFamily="2" charset="2"/>
              <a:buChar char="§"/>
            </a:pPr>
            <a:r>
              <a:rPr lang="en-US" sz="2000" b="1" dirty="0" smtClean="0"/>
              <a:t>Now exporters will get the Service tax refund </a:t>
            </a:r>
            <a:r>
              <a:rPr lang="en-US" sz="2000" b="1" dirty="0" smtClean="0">
                <a:solidFill>
                  <a:srgbClr val="00B050"/>
                </a:solidFill>
              </a:rPr>
              <a:t>with certificate of Chartered accountant.</a:t>
            </a:r>
            <a:r>
              <a:rPr lang="en-US" sz="2000" b="1" dirty="0" smtClean="0"/>
              <a:t> Wide NT 17/2009, if the refund claim is more than 0.25% of FOB value. </a:t>
            </a:r>
            <a:endParaRPr lang="en-IN" sz="2000" b="1" dirty="0"/>
          </a:p>
        </p:txBody>
      </p:sp>
      <p:grpSp>
        <p:nvGrpSpPr>
          <p:cNvPr id="2" name="Group 29"/>
          <p:cNvGrpSpPr/>
          <p:nvPr/>
        </p:nvGrpSpPr>
        <p:grpSpPr>
          <a:xfrm flipH="1" flipV="1">
            <a:off x="7543815" y="882444"/>
            <a:ext cx="1219181" cy="260556"/>
            <a:chOff x="7696215" y="3331496"/>
            <a:chExt cx="1066785" cy="173704"/>
          </a:xfrm>
          <a:solidFill>
            <a:srgbClr val="92D050"/>
          </a:solidFill>
        </p:grpSpPr>
        <p:sp>
          <p:nvSpPr>
            <p:cNvPr id="22" name="Isosceles Triangle 21"/>
            <p:cNvSpPr/>
            <p:nvPr/>
          </p:nvSpPr>
          <p:spPr>
            <a:xfrm flipV="1">
              <a:off x="8610600" y="3352800"/>
              <a:ext cx="152400" cy="152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p:cNvSpPr/>
            <p:nvPr/>
          </p:nvSpPr>
          <p:spPr>
            <a:xfrm flipV="1">
              <a:off x="8382000" y="3352800"/>
              <a:ext cx="152400" cy="152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p:cNvSpPr/>
            <p:nvPr/>
          </p:nvSpPr>
          <p:spPr>
            <a:xfrm flipV="1">
              <a:off x="8153400" y="3352800"/>
              <a:ext cx="152400" cy="152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27"/>
            <p:cNvSpPr/>
            <p:nvPr/>
          </p:nvSpPr>
          <p:spPr>
            <a:xfrm flipV="1">
              <a:off x="7924800" y="3352800"/>
              <a:ext cx="152400" cy="152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p:cNvSpPr/>
            <p:nvPr/>
          </p:nvSpPr>
          <p:spPr>
            <a:xfrm rot="10800000" flipV="1">
              <a:off x="7696215" y="3331496"/>
              <a:ext cx="212725"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5" name="TextBox 24"/>
          <p:cNvSpPr txBox="1"/>
          <p:nvPr/>
        </p:nvSpPr>
        <p:spPr>
          <a:xfrm>
            <a:off x="228600" y="1371600"/>
            <a:ext cx="8763000" cy="506292"/>
          </a:xfrm>
          <a:prstGeom prst="rect">
            <a:avLst/>
          </a:prstGeom>
          <a:noFill/>
        </p:spPr>
        <p:txBody>
          <a:bodyPr wrap="square" rtlCol="0">
            <a:spAutoFit/>
          </a:bodyPr>
          <a:lstStyle/>
          <a:p>
            <a:pPr marL="355600" lvl="0" indent="-355600" algn="just">
              <a:lnSpc>
                <a:spcPct val="150000"/>
              </a:lnSpc>
              <a:buFont typeface="Wingdings" pitchFamily="2" charset="2"/>
              <a:buChar char="§"/>
            </a:pPr>
            <a:r>
              <a:rPr lang="en-US" sz="2000" b="1" dirty="0" smtClean="0">
                <a:solidFill>
                  <a:srgbClr val="FF0000"/>
                </a:solidFill>
              </a:rPr>
              <a:t>No Service tax exemption is granted to the chartered accountant service.</a:t>
            </a:r>
            <a:r>
              <a:rPr lang="en-US" sz="2000" dirty="0" smtClean="0"/>
              <a:t> </a:t>
            </a:r>
            <a:endParaRPr lang="en-IN" sz="2000" dirty="0"/>
          </a:p>
        </p:txBody>
      </p:sp>
      <p:sp>
        <p:nvSpPr>
          <p:cNvPr id="17" name="TextBox 16"/>
          <p:cNvSpPr txBox="1"/>
          <p:nvPr/>
        </p:nvSpPr>
        <p:spPr>
          <a:xfrm>
            <a:off x="228600" y="3487138"/>
            <a:ext cx="8763000" cy="1237262"/>
          </a:xfrm>
          <a:prstGeom prst="rect">
            <a:avLst/>
          </a:prstGeom>
          <a:noFill/>
        </p:spPr>
        <p:txBody>
          <a:bodyPr wrap="square" rtlCol="0">
            <a:spAutoFit/>
          </a:bodyPr>
          <a:lstStyle/>
          <a:p>
            <a:pPr marL="355600" lvl="0" indent="-355600" algn="just">
              <a:lnSpc>
                <a:spcPct val="200000"/>
              </a:lnSpc>
              <a:buFont typeface="Wingdings" pitchFamily="2" charset="2"/>
              <a:buChar char="§"/>
            </a:pPr>
            <a:r>
              <a:rPr lang="en-US" sz="2000" b="1" dirty="0" smtClean="0"/>
              <a:t>Chartered </a:t>
            </a:r>
            <a:r>
              <a:rPr lang="en-US" sz="2000" b="1" dirty="0" err="1" smtClean="0"/>
              <a:t>Accoutants</a:t>
            </a:r>
            <a:r>
              <a:rPr lang="en-US" sz="2000" b="1" dirty="0" smtClean="0"/>
              <a:t> are also eligible for conducting cost audit under Section 14A and 14AA of Central Excise Act </a:t>
            </a:r>
            <a:endParaRPr lang="en-IN" sz="2000" b="1" dirty="0"/>
          </a:p>
        </p:txBody>
      </p:sp>
      <p:pic>
        <p:nvPicPr>
          <p:cNvPr id="6149" name="Picture 5" descr="CA_logo_icai"/>
          <p:cNvPicPr>
            <a:picLocks noChangeAspect="1" noChangeArrowheads="1"/>
          </p:cNvPicPr>
          <p:nvPr/>
        </p:nvPicPr>
        <p:blipFill>
          <a:blip r:embed="rId3"/>
          <a:srcRect/>
          <a:stretch>
            <a:fillRect/>
          </a:stretch>
        </p:blipFill>
        <p:spPr bwMode="auto">
          <a:xfrm>
            <a:off x="3772928" y="4953000"/>
            <a:ext cx="1713472" cy="1298575"/>
          </a:xfrm>
          <a:prstGeom prst="roundRect">
            <a:avLst>
              <a:gd name="adj" fmla="val 22223"/>
            </a:avLst>
          </a:prstGeom>
          <a:solidFill>
            <a:srgbClr val="FFFFFF">
              <a:shade val="85000"/>
            </a:srgbClr>
          </a:solidFill>
          <a:ln>
            <a:noFill/>
          </a:ln>
          <a:effectLst>
            <a:glow rad="228600">
              <a:schemeClr val="accent3">
                <a:satMod val="175000"/>
                <a:alpha val="40000"/>
              </a:schemeClr>
            </a:glow>
            <a:reflection blurRad="12700" stA="38000" endPos="28000" dist="5000" dir="5400000" sy="-100000" algn="bl" rotWithShape="0"/>
          </a:effectLst>
        </p:spPr>
      </p:pic>
      <p:sp>
        <p:nvSpPr>
          <p:cNvPr id="15" name="TextBox 14"/>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iterate type="lt">
                                    <p:tmPct val="5000"/>
                                  </p:iterate>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 calcmode="lin" valueType="num">
                                      <p:cBhvr>
                                        <p:cTn id="21" dur="500" fill="hold"/>
                                        <p:tgtEl>
                                          <p:spTgt spid="25"/>
                                        </p:tgtEl>
                                        <p:attrNameLst>
                                          <p:attrName>style.rotation</p:attrName>
                                        </p:attrNameLst>
                                      </p:cBhvr>
                                      <p:tavLst>
                                        <p:tav tm="0">
                                          <p:val>
                                            <p:fltVal val="90"/>
                                          </p:val>
                                        </p:tav>
                                        <p:tav tm="100000">
                                          <p:val>
                                            <p:fltVal val="0"/>
                                          </p:val>
                                        </p:tav>
                                      </p:tavLst>
                                    </p:anim>
                                    <p:animEffect transition="in" filter="fade">
                                      <p:cBhvr>
                                        <p:cTn id="22" dur="500"/>
                                        <p:tgtEl>
                                          <p:spTgt spid="25"/>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iterate type="lt">
                                    <p:tmPct val="5000"/>
                                  </p:iterate>
                                  <p:childTnLst>
                                    <p:set>
                                      <p:cBhvr>
                                        <p:cTn id="26" dur="1" fill="hold">
                                          <p:stCondLst>
                                            <p:cond delay="0"/>
                                          </p:stCondLst>
                                        </p:cTn>
                                        <p:tgtEl>
                                          <p:spTgt spid="13"/>
                                        </p:tgtEl>
                                        <p:attrNameLst>
                                          <p:attrName>style.visibility</p:attrName>
                                        </p:attrNameLst>
                                      </p:cBhvr>
                                      <p:to>
                                        <p:strVal val="visible"/>
                                      </p:to>
                                    </p:set>
                                    <p:anim calcmode="lin" valueType="num">
                                      <p:cBhvr>
                                        <p:cTn id="27" dur="500" fill="hold"/>
                                        <p:tgtEl>
                                          <p:spTgt spid="13"/>
                                        </p:tgtEl>
                                        <p:attrNameLst>
                                          <p:attrName>ppt_w</p:attrName>
                                        </p:attrNameLst>
                                      </p:cBhvr>
                                      <p:tavLst>
                                        <p:tav tm="0">
                                          <p:val>
                                            <p:fltVal val="0"/>
                                          </p:val>
                                        </p:tav>
                                        <p:tav tm="100000">
                                          <p:val>
                                            <p:strVal val="#ppt_w"/>
                                          </p:val>
                                        </p:tav>
                                      </p:tavLst>
                                    </p:anim>
                                    <p:anim calcmode="lin" valueType="num">
                                      <p:cBhvr>
                                        <p:cTn id="28" dur="500" fill="hold"/>
                                        <p:tgtEl>
                                          <p:spTgt spid="13"/>
                                        </p:tgtEl>
                                        <p:attrNameLst>
                                          <p:attrName>ppt_h</p:attrName>
                                        </p:attrNameLst>
                                      </p:cBhvr>
                                      <p:tavLst>
                                        <p:tav tm="0">
                                          <p:val>
                                            <p:fltVal val="0"/>
                                          </p:val>
                                        </p:tav>
                                        <p:tav tm="100000">
                                          <p:val>
                                            <p:strVal val="#ppt_h"/>
                                          </p:val>
                                        </p:tav>
                                      </p:tavLst>
                                    </p:anim>
                                    <p:anim calcmode="lin" valueType="num">
                                      <p:cBhvr>
                                        <p:cTn id="29" dur="500" fill="hold"/>
                                        <p:tgtEl>
                                          <p:spTgt spid="13"/>
                                        </p:tgtEl>
                                        <p:attrNameLst>
                                          <p:attrName>style.rotation</p:attrName>
                                        </p:attrNameLst>
                                      </p:cBhvr>
                                      <p:tavLst>
                                        <p:tav tm="0">
                                          <p:val>
                                            <p:fltVal val="90"/>
                                          </p:val>
                                        </p:tav>
                                        <p:tav tm="100000">
                                          <p:val>
                                            <p:fltVal val="0"/>
                                          </p:val>
                                        </p:tav>
                                      </p:tavLst>
                                    </p:anim>
                                    <p:animEffect transition="in" filter="fad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iterate type="lt">
                                    <p:tmPct val="5000"/>
                                  </p:iterate>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 calcmode="lin" valueType="num">
                                      <p:cBhvr>
                                        <p:cTn id="37" dur="500" fill="hold"/>
                                        <p:tgtEl>
                                          <p:spTgt spid="17"/>
                                        </p:tgtEl>
                                        <p:attrNameLst>
                                          <p:attrName>style.rotation</p:attrName>
                                        </p:attrNameLst>
                                      </p:cBhvr>
                                      <p:tavLst>
                                        <p:tav tm="0">
                                          <p:val>
                                            <p:fltVal val="90"/>
                                          </p:val>
                                        </p:tav>
                                        <p:tav tm="100000">
                                          <p:val>
                                            <p:fltVal val="0"/>
                                          </p:val>
                                        </p:tav>
                                      </p:tavLst>
                                    </p:anim>
                                    <p:animEffect transition="in" filter="fade">
                                      <p:cBhvr>
                                        <p:cTn id="38" dur="500"/>
                                        <p:tgtEl>
                                          <p:spTgt spid="17"/>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0" fill="hold" nodeType="clickEffect">
                                  <p:stCondLst>
                                    <p:cond delay="0"/>
                                  </p:stCondLst>
                                  <p:childTnLst>
                                    <p:set>
                                      <p:cBhvr>
                                        <p:cTn id="42" dur="1" fill="hold">
                                          <p:stCondLst>
                                            <p:cond delay="0"/>
                                          </p:stCondLst>
                                        </p:cTn>
                                        <p:tgtEl>
                                          <p:spTgt spid="6149"/>
                                        </p:tgtEl>
                                        <p:attrNameLst>
                                          <p:attrName>style.visibility</p:attrName>
                                        </p:attrNameLst>
                                      </p:cBhvr>
                                      <p:to>
                                        <p:strVal val="visible"/>
                                      </p:to>
                                    </p:set>
                                    <p:anim calcmode="lin" valueType="num">
                                      <p:cBhvr>
                                        <p:cTn id="43" dur="3000" fill="hold"/>
                                        <p:tgtEl>
                                          <p:spTgt spid="6149"/>
                                        </p:tgtEl>
                                        <p:attrNameLst>
                                          <p:attrName>ppt_w</p:attrName>
                                        </p:attrNameLst>
                                      </p:cBhvr>
                                      <p:tavLst>
                                        <p:tav tm="0">
                                          <p:val>
                                            <p:fltVal val="0"/>
                                          </p:val>
                                        </p:tav>
                                        <p:tav tm="100000">
                                          <p:val>
                                            <p:strVal val="#ppt_w"/>
                                          </p:val>
                                        </p:tav>
                                      </p:tavLst>
                                    </p:anim>
                                    <p:anim calcmode="lin" valueType="num">
                                      <p:cBhvr>
                                        <p:cTn id="44" dur="3000" fill="hold"/>
                                        <p:tgtEl>
                                          <p:spTgt spid="6149"/>
                                        </p:tgtEl>
                                        <p:attrNameLst>
                                          <p:attrName>ppt_h</p:attrName>
                                        </p:attrNameLst>
                                      </p:cBhvr>
                                      <p:tavLst>
                                        <p:tav tm="0">
                                          <p:val>
                                            <p:fltVal val="0"/>
                                          </p:val>
                                        </p:tav>
                                        <p:tav tm="100000">
                                          <p:val>
                                            <p:strVal val="#ppt_h"/>
                                          </p:val>
                                        </p:tav>
                                      </p:tavLst>
                                    </p:anim>
                                    <p:animEffect transition="in" filter="fade">
                                      <p:cBhvr>
                                        <p:cTn id="45" dur="3000"/>
                                        <p:tgtEl>
                                          <p:spTgt spid="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25"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0"/>
            <a:ext cx="9144000" cy="523220"/>
          </a:xfrm>
          <a:prstGeom prst="rect">
            <a:avLst/>
          </a:prstGeom>
        </p:spPr>
        <p:style>
          <a:lnRef idx="3">
            <a:schemeClr val="lt1"/>
          </a:lnRef>
          <a:fillRef idx="1">
            <a:schemeClr val="accent6"/>
          </a:fillRef>
          <a:effectRef idx="1">
            <a:schemeClr val="accent6"/>
          </a:effectRef>
          <a:fontRef idx="minor">
            <a:schemeClr val="lt1"/>
          </a:fontRef>
        </p:style>
        <p:txBody>
          <a:bodyPr wrap="square" rtlCol="0">
            <a:spAutoFit/>
          </a:bodyPr>
          <a:lstStyle/>
          <a:p>
            <a:pPr algn="ctr"/>
            <a:r>
              <a:rPr lang="en-US" sz="2800" b="1" dirty="0" smtClean="0"/>
              <a:t>IMPACT OF BUDGET ON VARIOUS INDUSTRIES</a:t>
            </a:r>
            <a:endParaRPr lang="en-US" sz="2800" b="1" dirty="0"/>
          </a:p>
        </p:txBody>
      </p:sp>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3" name="TextBox 12"/>
          <p:cNvSpPr txBox="1"/>
          <p:nvPr/>
        </p:nvSpPr>
        <p:spPr>
          <a:xfrm>
            <a:off x="152400" y="1371600"/>
            <a:ext cx="8763000" cy="707886"/>
          </a:xfrm>
          <a:prstGeom prst="rect">
            <a:avLst/>
          </a:prstGeom>
          <a:noFill/>
        </p:spPr>
        <p:txBody>
          <a:bodyPr wrap="square" rtlCol="0">
            <a:spAutoFit/>
          </a:bodyPr>
          <a:lstStyle/>
          <a:p>
            <a:pPr marL="355600" lvl="0" indent="-355600" algn="just">
              <a:buFont typeface="Wingdings" pitchFamily="2" charset="2"/>
              <a:buChar char="§"/>
            </a:pPr>
            <a:r>
              <a:rPr lang="en-US" sz="2000" dirty="0" smtClean="0"/>
              <a:t>Like management or engineering consultancy service, any consultancy, advice or technical assistance provided is </a:t>
            </a:r>
            <a:r>
              <a:rPr lang="en-US" sz="2000" b="1" dirty="0" smtClean="0">
                <a:solidFill>
                  <a:srgbClr val="FF0000"/>
                </a:solidFill>
              </a:rPr>
              <a:t>proposed to be subjected to service tax</a:t>
            </a:r>
            <a:r>
              <a:rPr lang="en-US" sz="2000" dirty="0" smtClean="0"/>
              <a:t>. </a:t>
            </a:r>
            <a:endParaRPr lang="en-IN" sz="2000" dirty="0"/>
          </a:p>
        </p:txBody>
      </p:sp>
      <p:grpSp>
        <p:nvGrpSpPr>
          <p:cNvPr id="17" name="Group 16"/>
          <p:cNvGrpSpPr/>
          <p:nvPr/>
        </p:nvGrpSpPr>
        <p:grpSpPr>
          <a:xfrm>
            <a:off x="228600" y="762000"/>
            <a:ext cx="8686800" cy="461665"/>
            <a:chOff x="228600" y="762000"/>
            <a:chExt cx="8686800" cy="461665"/>
          </a:xfrm>
        </p:grpSpPr>
        <p:sp>
          <p:nvSpPr>
            <p:cNvPr id="12" name="TextBox 11"/>
            <p:cNvSpPr txBox="1"/>
            <p:nvPr/>
          </p:nvSpPr>
          <p:spPr>
            <a:xfrm>
              <a:off x="228600" y="762000"/>
              <a:ext cx="8686800" cy="46166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US" sz="2400" b="1" dirty="0" smtClean="0"/>
                <a:t>LEGAL CONSULTANCY SERVICE </a:t>
              </a:r>
              <a:r>
                <a:rPr lang="en-US" dirty="0" smtClean="0"/>
                <a:t>		</a:t>
              </a:r>
              <a:endParaRPr lang="en-US" dirty="0"/>
            </a:p>
          </p:txBody>
        </p:sp>
        <p:grpSp>
          <p:nvGrpSpPr>
            <p:cNvPr id="3" name="Group 29"/>
            <p:cNvGrpSpPr/>
            <p:nvPr/>
          </p:nvGrpSpPr>
          <p:grpSpPr>
            <a:xfrm>
              <a:off x="7696200" y="914400"/>
              <a:ext cx="1066800" cy="152400"/>
              <a:chOff x="7696200" y="3352800"/>
              <a:chExt cx="1066800" cy="152400"/>
            </a:xfrm>
          </p:grpSpPr>
          <p:sp>
            <p:nvSpPr>
              <p:cNvPr id="22" name="Isosceles Triangle 21"/>
              <p:cNvSpPr/>
              <p:nvPr/>
            </p:nvSpPr>
            <p:spPr>
              <a:xfrm flipV="1">
                <a:off x="8610600" y="3352800"/>
                <a:ext cx="152400" cy="152400"/>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25"/>
              <p:cNvSpPr/>
              <p:nvPr/>
            </p:nvSpPr>
            <p:spPr>
              <a:xfrm flipV="1">
                <a:off x="8382000" y="3352800"/>
                <a:ext cx="152400" cy="152400"/>
              </a:xfrm>
              <a:prstGeom prst="triangl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p:cNvSpPr/>
              <p:nvPr/>
            </p:nvSpPr>
            <p:spPr>
              <a:xfrm flipV="1">
                <a:off x="8153400" y="33528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Isosceles Triangle 27"/>
              <p:cNvSpPr/>
              <p:nvPr/>
            </p:nvSpPr>
            <p:spPr>
              <a:xfrm flipV="1">
                <a:off x="7924800" y="33528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Isosceles Triangle 28"/>
              <p:cNvSpPr/>
              <p:nvPr/>
            </p:nvSpPr>
            <p:spPr>
              <a:xfrm flipV="1">
                <a:off x="7696200" y="3352800"/>
                <a:ext cx="152400" cy="1524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TextBox 24"/>
          <p:cNvSpPr txBox="1"/>
          <p:nvPr/>
        </p:nvSpPr>
        <p:spPr>
          <a:xfrm>
            <a:off x="3810000" y="2209800"/>
            <a:ext cx="5105400" cy="1323439"/>
          </a:xfrm>
          <a:prstGeom prst="rect">
            <a:avLst/>
          </a:prstGeom>
          <a:noFill/>
        </p:spPr>
        <p:txBody>
          <a:bodyPr wrap="square" rtlCol="0">
            <a:spAutoFit/>
          </a:bodyPr>
          <a:lstStyle/>
          <a:p>
            <a:pPr marL="355600" lvl="0" indent="-355600" algn="just">
              <a:buFont typeface="Wingdings" pitchFamily="2" charset="2"/>
              <a:buChar char="§"/>
            </a:pPr>
            <a:r>
              <a:rPr lang="en-US" sz="2000" dirty="0" smtClean="0"/>
              <a:t>The levy would be limited to services provided by a business entity to another business entity and business entity </a:t>
            </a:r>
            <a:r>
              <a:rPr lang="en-US" sz="2000" b="1" dirty="0" smtClean="0">
                <a:solidFill>
                  <a:srgbClr val="00B050"/>
                </a:solidFill>
              </a:rPr>
              <a:t>excludes individual</a:t>
            </a:r>
            <a:r>
              <a:rPr lang="en-US" sz="2000" dirty="0" smtClean="0"/>
              <a:t>. </a:t>
            </a:r>
            <a:endParaRPr lang="en-IN" sz="2000" dirty="0"/>
          </a:p>
        </p:txBody>
      </p:sp>
      <p:sp>
        <p:nvSpPr>
          <p:cNvPr id="30" name="TextBox 29"/>
          <p:cNvSpPr txBox="1"/>
          <p:nvPr/>
        </p:nvSpPr>
        <p:spPr>
          <a:xfrm>
            <a:off x="3810000" y="3629561"/>
            <a:ext cx="5105400" cy="1323439"/>
          </a:xfrm>
          <a:prstGeom prst="rect">
            <a:avLst/>
          </a:prstGeom>
          <a:noFill/>
        </p:spPr>
        <p:txBody>
          <a:bodyPr wrap="square" rtlCol="0">
            <a:spAutoFit/>
          </a:bodyPr>
          <a:lstStyle/>
          <a:p>
            <a:pPr marL="355600" lvl="0" indent="-355600" algn="just">
              <a:buFont typeface="Wingdings" pitchFamily="2" charset="2"/>
              <a:buChar char="§"/>
            </a:pPr>
            <a:r>
              <a:rPr lang="en-US" sz="2000" dirty="0" smtClean="0"/>
              <a:t>The services provided by an individual advocate either to an individual or even to a business entity would </a:t>
            </a:r>
            <a:r>
              <a:rPr lang="en-US" sz="2000" b="1" dirty="0" smtClean="0">
                <a:solidFill>
                  <a:srgbClr val="00B050"/>
                </a:solidFill>
              </a:rPr>
              <a:t>not liable </a:t>
            </a:r>
            <a:r>
              <a:rPr lang="en-US" sz="2000" dirty="0" smtClean="0"/>
              <a:t>to service tax. </a:t>
            </a:r>
            <a:endParaRPr lang="en-IN" sz="2000" dirty="0"/>
          </a:p>
        </p:txBody>
      </p:sp>
      <p:sp>
        <p:nvSpPr>
          <p:cNvPr id="31" name="TextBox 30"/>
          <p:cNvSpPr txBox="1"/>
          <p:nvPr/>
        </p:nvSpPr>
        <p:spPr>
          <a:xfrm>
            <a:off x="152400" y="4953000"/>
            <a:ext cx="8763000" cy="707886"/>
          </a:xfrm>
          <a:prstGeom prst="rect">
            <a:avLst/>
          </a:prstGeom>
          <a:noFill/>
        </p:spPr>
        <p:txBody>
          <a:bodyPr wrap="square" rtlCol="0">
            <a:spAutoFit/>
          </a:bodyPr>
          <a:lstStyle/>
          <a:p>
            <a:pPr marL="355600" lvl="0" indent="-355600" algn="just">
              <a:buFont typeface="Wingdings" pitchFamily="2" charset="2"/>
              <a:buChar char="§"/>
            </a:pPr>
            <a:r>
              <a:rPr lang="en-US" sz="2000" dirty="0" smtClean="0"/>
              <a:t>The services provided by a corporate legal firm to an individual would also be </a:t>
            </a:r>
            <a:r>
              <a:rPr lang="en-US" sz="2000" b="1" dirty="0" smtClean="0">
                <a:solidFill>
                  <a:srgbClr val="00B050"/>
                </a:solidFill>
              </a:rPr>
              <a:t>outside the purview </a:t>
            </a:r>
            <a:r>
              <a:rPr lang="en-US" sz="2000" dirty="0" smtClean="0"/>
              <a:t>of taxable service. </a:t>
            </a:r>
            <a:endParaRPr lang="en-IN" sz="2000" dirty="0"/>
          </a:p>
        </p:txBody>
      </p:sp>
      <p:sp>
        <p:nvSpPr>
          <p:cNvPr id="32" name="TextBox 31"/>
          <p:cNvSpPr txBox="1"/>
          <p:nvPr/>
        </p:nvSpPr>
        <p:spPr>
          <a:xfrm>
            <a:off x="152400" y="5692914"/>
            <a:ext cx="8763000" cy="707886"/>
          </a:xfrm>
          <a:prstGeom prst="rect">
            <a:avLst/>
          </a:prstGeom>
          <a:noFill/>
        </p:spPr>
        <p:txBody>
          <a:bodyPr wrap="square" rtlCol="0">
            <a:spAutoFit/>
          </a:bodyPr>
          <a:lstStyle/>
          <a:p>
            <a:pPr marL="339725" indent="-339725">
              <a:buFont typeface="Wingdings" pitchFamily="2" charset="2"/>
              <a:buChar char="§"/>
            </a:pPr>
            <a:r>
              <a:rPr lang="en-US" sz="2000" dirty="0" smtClean="0"/>
              <a:t> Any service of appearance before any court of law or any statutory authority would also be </a:t>
            </a:r>
            <a:r>
              <a:rPr lang="en-US" sz="2000" b="1" dirty="0" smtClean="0">
                <a:solidFill>
                  <a:srgbClr val="00B050"/>
                </a:solidFill>
              </a:rPr>
              <a:t>kept outside </a:t>
            </a:r>
            <a:r>
              <a:rPr lang="en-US" sz="2000" dirty="0" smtClean="0"/>
              <a:t>this levy.</a:t>
            </a:r>
            <a:endParaRPr lang="en-IN" sz="2000" dirty="0"/>
          </a:p>
        </p:txBody>
      </p:sp>
      <p:pic>
        <p:nvPicPr>
          <p:cNvPr id="9217" name="Picture 1" descr="C:\Documents and Settings\jajoo\Desktop\Mission%20Statement%20Image.jpg"/>
          <p:cNvPicPr>
            <a:picLocks noChangeAspect="1" noChangeArrowheads="1"/>
          </p:cNvPicPr>
          <p:nvPr/>
        </p:nvPicPr>
        <p:blipFill>
          <a:blip r:embed="rId3"/>
          <a:srcRect/>
          <a:stretch>
            <a:fillRect/>
          </a:stretch>
        </p:blipFill>
        <p:spPr bwMode="auto">
          <a:xfrm>
            <a:off x="76200" y="2057400"/>
            <a:ext cx="3810000" cy="2971800"/>
          </a:xfrm>
          <a:prstGeom prst="rect">
            <a:avLst/>
          </a:prstGeom>
          <a:ln>
            <a:noFill/>
          </a:ln>
          <a:effectLst>
            <a:softEdge rad="112500"/>
          </a:effectLst>
        </p:spPr>
      </p:pic>
      <p:sp>
        <p:nvSpPr>
          <p:cNvPr id="18" name="TextBox 17"/>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9217"/>
                                        </p:tgtEl>
                                        <p:attrNameLst>
                                          <p:attrName>style.visibility</p:attrName>
                                        </p:attrNameLst>
                                      </p:cBhvr>
                                      <p:to>
                                        <p:strVal val="visible"/>
                                      </p:to>
                                    </p:set>
                                    <p:animEffect transition="in" filter="box(in)">
                                      <p:cBhvr>
                                        <p:cTn id="14" dur="500"/>
                                        <p:tgtEl>
                                          <p:spTgt spid="9217"/>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ox(in)">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box(in)">
                                      <p:cBhvr>
                                        <p:cTn id="24" dur="500"/>
                                        <p:tgtEl>
                                          <p:spTgt spid="25"/>
                                        </p:tgtEl>
                                      </p:cBhvr>
                                    </p:animEffect>
                                  </p:childTnLst>
                                </p:cTn>
                              </p:par>
                            </p:childTnLst>
                          </p:cTn>
                        </p:par>
                      </p:childTnLst>
                    </p:cTn>
                  </p:par>
                  <p:par>
                    <p:cTn id="25" fill="hold">
                      <p:stCondLst>
                        <p:cond delay="indefinite"/>
                      </p:stCondLst>
                      <p:childTnLst>
                        <p:par>
                          <p:cTn id="26" fill="hold">
                            <p:stCondLst>
                              <p:cond delay="0"/>
                            </p:stCondLst>
                            <p:childTnLst>
                              <p:par>
                                <p:cTn id="27" presetID="4" presetClass="entr" presetSubtype="16" fill="hold" grpId="0" nodeType="click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box(in)">
                                      <p:cBhvr>
                                        <p:cTn id="29" dur="500"/>
                                        <p:tgtEl>
                                          <p:spTgt spid="30"/>
                                        </p:tgtEl>
                                      </p:cBhvr>
                                    </p:animEffect>
                                  </p:childTnLst>
                                </p:cTn>
                              </p:par>
                            </p:childTnLst>
                          </p:cTn>
                        </p:par>
                      </p:childTnLst>
                    </p:cTn>
                  </p:par>
                  <p:par>
                    <p:cTn id="30" fill="hold">
                      <p:stCondLst>
                        <p:cond delay="indefinite"/>
                      </p:stCondLst>
                      <p:childTnLst>
                        <p:par>
                          <p:cTn id="31" fill="hold">
                            <p:stCondLst>
                              <p:cond delay="0"/>
                            </p:stCondLst>
                            <p:childTnLst>
                              <p:par>
                                <p:cTn id="32" presetID="4" presetClass="entr" presetSubtype="16" fill="hold" grpId="0" nodeType="click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box(in)">
                                      <p:cBhvr>
                                        <p:cTn id="34" dur="500"/>
                                        <p:tgtEl>
                                          <p:spTgt spid="31"/>
                                        </p:tgtEl>
                                      </p:cBhvr>
                                    </p:animEffect>
                                  </p:childTnLst>
                                </p:cTn>
                              </p:par>
                            </p:childTnLst>
                          </p:cTn>
                        </p:par>
                      </p:childTnLst>
                    </p:cTn>
                  </p:par>
                  <p:par>
                    <p:cTn id="35" fill="hold">
                      <p:stCondLst>
                        <p:cond delay="indefinite"/>
                      </p:stCondLst>
                      <p:childTnLst>
                        <p:par>
                          <p:cTn id="36" fill="hold">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box(in)">
                                      <p:cBhvr>
                                        <p:cTn id="3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5" grpId="0"/>
      <p:bldP spid="30" grpId="0"/>
      <p:bldP spid="31" grpId="0"/>
      <p:bldP spid="3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6488668"/>
            <a:ext cx="9144000" cy="369332"/>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b="1" dirty="0" smtClean="0"/>
              <a:t>Created &amp; Presented By: - CA. Pradeep Jain                            Visit us at: www.capradeepjain.com</a:t>
            </a:r>
            <a:endParaRPr lang="en-US" b="1" dirty="0"/>
          </a:p>
        </p:txBody>
      </p:sp>
      <p:sp>
        <p:nvSpPr>
          <p:cNvPr id="17" name="Rectangle 16"/>
          <p:cNvSpPr/>
          <p:nvPr/>
        </p:nvSpPr>
        <p:spPr>
          <a:xfrm rot="20798962">
            <a:off x="457200" y="1117927"/>
            <a:ext cx="8458200" cy="2743200"/>
          </a:xfrm>
          <a:prstGeom prst="rect">
            <a:avLst/>
          </a:prstGeom>
          <a:noFill/>
        </p:spPr>
        <p:txBody>
          <a:bodyPr wrap="none" lIns="91440" tIns="45720" rIns="91440" bIns="45720">
            <a:prstTxWarp prst="textArchUp">
              <a:avLst/>
            </a:prstTxWarp>
            <a:spAutoFit/>
            <a:scene3d>
              <a:camera prst="orthographicFront"/>
              <a:lightRig rig="brightRoom" dir="t"/>
            </a:scene3d>
            <a:sp3d extrusionH="57150" contourW="6350" prstMaterial="plastic">
              <a:bevelT w="20320" h="20320" prst="convex"/>
              <a:contourClr>
                <a:schemeClr val="accent1">
                  <a:tint val="100000"/>
                  <a:shade val="100000"/>
                  <a:hueMod val="100000"/>
                  <a:satMod val="100000"/>
                </a:schemeClr>
              </a:contourClr>
            </a:sp3d>
          </a:bodyPr>
          <a:lstStyle/>
          <a:p>
            <a:pPr algn="ctr"/>
            <a:r>
              <a:rPr lang="en-US" sz="8800" b="1" cap="all" dirty="0" smtClean="0">
                <a:ln/>
                <a:solidFill>
                  <a:schemeClr val="accent1"/>
                </a:solidFill>
                <a:effectLst>
                  <a:glow rad="228600">
                    <a:schemeClr val="accent2">
                      <a:satMod val="175000"/>
                      <a:alpha val="40000"/>
                    </a:schemeClr>
                  </a:glow>
                  <a:outerShdw blurRad="50800" dist="38100" algn="l" rotWithShape="0">
                    <a:prstClr val="black">
                      <a:alpha val="40000"/>
                    </a:prstClr>
                  </a:outerShdw>
                  <a:reflection blurRad="6350" stA="55000" endA="50" endPos="85000" dist="60007" dir="5400000" sy="-100000" algn="bl" rotWithShape="0"/>
                </a:effectLst>
              </a:rPr>
              <a:t>Thank you</a:t>
            </a:r>
            <a:endParaRPr lang="en-US" sz="8800" b="1" cap="all" dirty="0">
              <a:ln/>
              <a:solidFill>
                <a:schemeClr val="accent1"/>
              </a:solidFill>
              <a:effectLst>
                <a:glow rad="228600">
                  <a:schemeClr val="accent2">
                    <a:satMod val="175000"/>
                    <a:alpha val="40000"/>
                  </a:schemeClr>
                </a:glow>
                <a:outerShdw blurRad="50800" dist="38100" algn="l" rotWithShape="0">
                  <a:prstClr val="black">
                    <a:alpha val="40000"/>
                  </a:prstClr>
                </a:outerShdw>
                <a:reflection blurRad="6350" stA="55000" endA="50" endPos="85000" dist="60007" dir="5400000" sy="-100000" algn="bl" rotWithShape="0"/>
              </a:effectLst>
            </a:endParaRPr>
          </a:p>
        </p:txBody>
      </p:sp>
      <p:sp>
        <p:nvSpPr>
          <p:cNvPr id="18" name="Rectangle 17"/>
          <p:cNvSpPr/>
          <p:nvPr/>
        </p:nvSpPr>
        <p:spPr>
          <a:xfrm>
            <a:off x="1905000" y="3822918"/>
            <a:ext cx="5334000" cy="1815882"/>
          </a:xfrm>
          <a:prstGeom prst="rect">
            <a:avLst/>
          </a:prstGeom>
          <a:noFill/>
        </p:spPr>
        <p:txBody>
          <a:bodyPr wrap="square" lIns="91440" tIns="45720" rIns="91440" bIns="45720">
            <a:spAutoFit/>
          </a:bodyPr>
          <a:lstStyle/>
          <a:p>
            <a:pPr algn="ctr"/>
            <a:r>
              <a:rPr lang="en-U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From :</a:t>
            </a:r>
          </a:p>
          <a:p>
            <a:pPr algn="ct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CA Pradeep Jain</a:t>
            </a:r>
          </a:p>
          <a:p>
            <a:pPr algn="ct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“SUGAN” </a:t>
            </a:r>
            <a:r>
              <a:rPr lang="en-U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H-29, </a:t>
            </a:r>
            <a:r>
              <a:rPr lang="en-US" sz="28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Shastri</a:t>
            </a:r>
            <a:r>
              <a:rPr lang="en-US" sz="28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 Nagar,</a:t>
            </a:r>
          </a:p>
          <a:p>
            <a:pPr algn="ctr"/>
            <a:r>
              <a:rPr lang="en-US" sz="2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rPr>
              <a:t>Jodhpur</a:t>
            </a:r>
            <a:endParaRPr lang="en-US" sz="28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glow rad="228600">
                  <a:schemeClr val="accent6">
                    <a:satMod val="175000"/>
                    <a:alpha val="40000"/>
                  </a:schemeClr>
                </a:glow>
              </a:effectLst>
            </a:endParaRPr>
          </a:p>
        </p:txBody>
      </p:sp>
      <p:sp>
        <p:nvSpPr>
          <p:cNvPr id="5" name="Rectangle 4"/>
          <p:cNvSpPr/>
          <p:nvPr/>
        </p:nvSpPr>
        <p:spPr>
          <a:xfrm>
            <a:off x="1524000" y="5638800"/>
            <a:ext cx="6042039" cy="646331"/>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228600">
                    <a:schemeClr val="accent6">
                      <a:satMod val="175000"/>
                      <a:alpha val="40000"/>
                    </a:schemeClr>
                  </a:glow>
                  <a:reflection blurRad="6350" stA="60000" endA="900" endPos="58000" dir="5400000" sy="-100000" algn="bl" rotWithShape="0"/>
                </a:effectLst>
                <a:latin typeface="ITC Zapf Chancery" pitchFamily="66" charset="0"/>
              </a:rPr>
              <a:t>Your  Need  Our  Concern</a:t>
            </a:r>
            <a:endParaRPr lang="en-US" sz="36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glow rad="228600">
                  <a:schemeClr val="accent6">
                    <a:satMod val="175000"/>
                    <a:alpha val="40000"/>
                  </a:schemeClr>
                </a:glow>
                <a:reflection blurRad="6350" stA="60000" endA="900" endPos="58000" dir="5400000" sy="-100000" algn="bl" rotWithShape="0"/>
              </a:effectLst>
              <a:latin typeface="ITC Zapf Chancery" pitchFamily="66" charset="0"/>
            </a:endParaRPr>
          </a:p>
        </p:txBody>
      </p:sp>
      <p:sp>
        <p:nvSpPr>
          <p:cNvPr id="6" name="TextBox 5"/>
          <p:cNvSpPr txBox="1"/>
          <p:nvPr/>
        </p:nvSpPr>
        <p:spPr>
          <a:xfrm>
            <a:off x="0" y="6488668"/>
            <a:ext cx="9144000" cy="338554"/>
          </a:xfrm>
          <a:prstGeom prst="rect">
            <a:avLst/>
          </a:prstGeom>
        </p:spPr>
        <p:style>
          <a:lnRef idx="3">
            <a:schemeClr val="lt1"/>
          </a:lnRef>
          <a:fillRef idx="1">
            <a:schemeClr val="accent3"/>
          </a:fillRef>
          <a:effectRef idx="1">
            <a:schemeClr val="accent3"/>
          </a:effectRef>
          <a:fontRef idx="minor">
            <a:schemeClr val="lt1"/>
          </a:fontRef>
        </p:style>
        <p:txBody>
          <a:bodyPr wrap="square" rtlCol="0">
            <a:spAutoFit/>
          </a:bodyPr>
          <a:lstStyle/>
          <a:p>
            <a:r>
              <a:rPr lang="en-US" sz="1400" b="1" dirty="0" smtClean="0"/>
              <a:t>Created &amp; Presented By: - CA. Pradeep Jain</a:t>
            </a:r>
            <a:r>
              <a:rPr lang="en-US" sz="1600" b="1" dirty="0" smtClean="0"/>
              <a:t> </a:t>
            </a:r>
            <a:r>
              <a:rPr lang="en-US" sz="1600" b="1" dirty="0" smtClean="0"/>
              <a:t> 	</a:t>
            </a:r>
            <a:r>
              <a:rPr lang="en-US" sz="1600" dirty="0" smtClean="0">
                <a:latin typeface="ITC Zapf Chancery" pitchFamily="66" charset="0"/>
              </a:rPr>
              <a:t>“</a:t>
            </a:r>
            <a:r>
              <a:rPr lang="en-US" sz="1600" dirty="0" smtClean="0">
                <a:latin typeface="ITC Zapf Chancery" pitchFamily="66" charset="0"/>
              </a:rPr>
              <a:t>Your Need Our Concern”                  </a:t>
            </a:r>
            <a:r>
              <a:rPr lang="en-US" sz="1400" b="1" dirty="0" smtClean="0"/>
              <a:t>Visit </a:t>
            </a:r>
            <a:r>
              <a:rPr lang="en-US" sz="1400" b="1" dirty="0" smtClean="0"/>
              <a:t>us at: www.capradeepjain.com</a:t>
            </a:r>
            <a:endParaRPr lang="en-US" sz="16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2000"/>
                                        <p:tgtEl>
                                          <p:spTgt spid="17"/>
                                        </p:tgtEl>
                                      </p:cBhvr>
                                    </p:animEffect>
                                    <p:anim calcmode="lin" valueType="num">
                                      <p:cBhvr>
                                        <p:cTn id="8" dur="2000" fill="hold"/>
                                        <p:tgtEl>
                                          <p:spTgt spid="17"/>
                                        </p:tgtEl>
                                        <p:attrNameLst>
                                          <p:attrName>ppt_x</p:attrName>
                                        </p:attrNameLst>
                                      </p:cBhvr>
                                      <p:tavLst>
                                        <p:tav tm="0">
                                          <p:val>
                                            <p:strVal val="#ppt_x"/>
                                          </p:val>
                                        </p:tav>
                                        <p:tav tm="100000">
                                          <p:val>
                                            <p:strVal val="#ppt_x"/>
                                          </p:val>
                                        </p:tav>
                                      </p:tavLst>
                                    </p:anim>
                                    <p:anim calcmode="lin" valueType="num">
                                      <p:cBhvr>
                                        <p:cTn id="9" dur="2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grpId="0" nodeType="click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2000" fill="hold"/>
                                        <p:tgtEl>
                                          <p:spTgt spid="18"/>
                                        </p:tgtEl>
                                        <p:attrNameLst>
                                          <p:attrName>ppt_w</p:attrName>
                                        </p:attrNameLst>
                                      </p:cBhvr>
                                      <p:tavLst>
                                        <p:tav tm="0">
                                          <p:val>
                                            <p:fltVal val="0"/>
                                          </p:val>
                                        </p:tav>
                                        <p:tav tm="100000">
                                          <p:val>
                                            <p:strVal val="#ppt_w"/>
                                          </p:val>
                                        </p:tav>
                                      </p:tavLst>
                                    </p:anim>
                                    <p:anim calcmode="lin" valueType="num">
                                      <p:cBhvr>
                                        <p:cTn id="15" dur="2000" fill="hold"/>
                                        <p:tgtEl>
                                          <p:spTgt spid="18"/>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7" presetClass="entr" presetSubtype="1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fltVal val="0"/>
                                          </p:val>
                                        </p:tav>
                                        <p:tav tm="100000">
                                          <p:val>
                                            <p:strVal val="#ppt_w"/>
                                          </p:val>
                                        </p:tav>
                                      </p:tavLst>
                                    </p:anim>
                                    <p:anim calcmode="lin" valueType="num">
                                      <p:cBhvr>
                                        <p:cTn id="21"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802</TotalTime>
  <Words>2652</Words>
  <Application>Microsoft Office PowerPoint</Application>
  <PresentationFormat>On-screen Show (4:3)</PresentationFormat>
  <Paragraphs>256</Paragraphs>
  <Slides>25</Slides>
  <Notes>8</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ALL</dc:creator>
  <cp:lastModifiedBy>abhishekh</cp:lastModifiedBy>
  <cp:revision>119</cp:revision>
  <dcterms:created xsi:type="dcterms:W3CDTF">2009-07-07T06:32:09Z</dcterms:created>
  <dcterms:modified xsi:type="dcterms:W3CDTF">2009-07-09T10:24:22Z</dcterms:modified>
</cp:coreProperties>
</file>