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62"/>
  </p:notesMasterIdLst>
  <p:sldIdLst>
    <p:sldId id="256" r:id="rId2"/>
    <p:sldId id="257" r:id="rId3"/>
    <p:sldId id="258" r:id="rId4"/>
    <p:sldId id="304" r:id="rId5"/>
    <p:sldId id="259" r:id="rId6"/>
    <p:sldId id="260" r:id="rId7"/>
    <p:sldId id="305"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306" r:id="rId37"/>
    <p:sldId id="307" r:id="rId38"/>
    <p:sldId id="308" r:id="rId39"/>
    <p:sldId id="309" r:id="rId40"/>
    <p:sldId id="310" r:id="rId41"/>
    <p:sldId id="311" r:id="rId42"/>
    <p:sldId id="312" r:id="rId43"/>
    <p:sldId id="313" r:id="rId44"/>
    <p:sldId id="314" r:id="rId45"/>
    <p:sldId id="289" r:id="rId46"/>
    <p:sldId id="290" r:id="rId47"/>
    <p:sldId id="291" r:id="rId48"/>
    <p:sldId id="292" r:id="rId49"/>
    <p:sldId id="293" r:id="rId50"/>
    <p:sldId id="294" r:id="rId51"/>
    <p:sldId id="295" r:id="rId52"/>
    <p:sldId id="296" r:id="rId53"/>
    <p:sldId id="297" r:id="rId54"/>
    <p:sldId id="299" r:id="rId55"/>
    <p:sldId id="300" r:id="rId56"/>
    <p:sldId id="301" r:id="rId57"/>
    <p:sldId id="302" r:id="rId58"/>
    <p:sldId id="303" r:id="rId59"/>
    <p:sldId id="315" r:id="rId60"/>
    <p:sldId id="317" r:id="rId6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599007C-F102-4987-BF4F-EACE00523D5E}" type="datetimeFigureOut">
              <a:rPr lang="en-US" smtClean="0"/>
              <a:pPr/>
              <a:t>06-Jul-16</a:t>
            </a:fld>
            <a:endParaRPr lang="en-IN"/>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49016E8-DD03-4E80-B6FA-244E4AB28FEF}" type="slidenum">
              <a:rPr lang="en-IN" smtClean="0"/>
              <a:pPr/>
              <a:t>‹#›</a:t>
            </a:fld>
            <a:endParaRPr lang="en-IN"/>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1995B1EB-B3A8-483B-AD59-2EEE0DA13B94}" type="datetime1">
              <a:rPr lang="en-US" smtClean="0"/>
              <a:pPr/>
              <a:t>06-Jul-16</a:t>
            </a:fld>
            <a:endParaRPr lang="en-IN"/>
          </a:p>
        </p:txBody>
      </p:sp>
      <p:sp>
        <p:nvSpPr>
          <p:cNvPr id="19" name="Footer Placeholder 18"/>
          <p:cNvSpPr>
            <a:spLocks noGrp="1"/>
          </p:cNvSpPr>
          <p:nvPr>
            <p:ph type="ftr" sz="quarter" idx="11"/>
          </p:nvPr>
        </p:nvSpPr>
        <p:spPr/>
        <p:txBody>
          <a:bodyPr/>
          <a:lstStyle/>
          <a:p>
            <a:r>
              <a:rPr lang="en-IN" smtClean="0"/>
              <a:t>CA PRADEEP JAIN</a:t>
            </a:r>
            <a:endParaRPr lang="en-IN"/>
          </a:p>
        </p:txBody>
      </p:sp>
      <p:sp>
        <p:nvSpPr>
          <p:cNvPr id="27" name="Slide Number Placeholder 26"/>
          <p:cNvSpPr>
            <a:spLocks noGrp="1"/>
          </p:cNvSpPr>
          <p:nvPr>
            <p:ph type="sldNum" sz="quarter" idx="12"/>
          </p:nvPr>
        </p:nvSpPr>
        <p:spPr/>
        <p:txBody>
          <a:bodyPr/>
          <a:lstStyle/>
          <a:p>
            <a:fld id="{80448566-B79B-472A-85E7-12D590B6EC34}" type="slidenum">
              <a:rPr lang="en-IN" smtClean="0"/>
              <a:pPr/>
              <a:t>‹#›</a:t>
            </a:fld>
            <a:endParaRPr lang="en-IN"/>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AB152A8-8AAD-46A4-9EB1-91F7FB87252D}" type="datetime1">
              <a:rPr lang="en-US" smtClean="0"/>
              <a:pPr/>
              <a:t>06-Jul-16</a:t>
            </a:fld>
            <a:endParaRPr lang="en-IN"/>
          </a:p>
        </p:txBody>
      </p:sp>
      <p:sp>
        <p:nvSpPr>
          <p:cNvPr id="5" name="Footer Placeholder 4"/>
          <p:cNvSpPr>
            <a:spLocks noGrp="1"/>
          </p:cNvSpPr>
          <p:nvPr>
            <p:ph type="ftr" sz="quarter" idx="11"/>
          </p:nvPr>
        </p:nvSpPr>
        <p:spPr/>
        <p:txBody>
          <a:bodyPr/>
          <a:lstStyle/>
          <a:p>
            <a:r>
              <a:rPr lang="en-IN" smtClean="0"/>
              <a:t>CA PRADEEP JAIN</a:t>
            </a:r>
            <a:endParaRPr lang="en-IN"/>
          </a:p>
        </p:txBody>
      </p:sp>
      <p:sp>
        <p:nvSpPr>
          <p:cNvPr id="6" name="Slide Number Placeholder 5"/>
          <p:cNvSpPr>
            <a:spLocks noGrp="1"/>
          </p:cNvSpPr>
          <p:nvPr>
            <p:ph type="sldNum" sz="quarter" idx="12"/>
          </p:nvPr>
        </p:nvSpPr>
        <p:spPr/>
        <p:txBody>
          <a:bodyPr/>
          <a:lstStyle/>
          <a:p>
            <a:fld id="{80448566-B79B-472A-85E7-12D590B6EC34}" type="slidenum">
              <a:rPr lang="en-IN" smtClean="0"/>
              <a:pPr/>
              <a:t>‹#›</a:t>
            </a:fld>
            <a:endParaRPr lang="en-I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38049F88-A74A-4775-9B03-B70E3F4ECE23}" type="datetime1">
              <a:rPr lang="en-US" smtClean="0"/>
              <a:pPr/>
              <a:t>06-Jul-16</a:t>
            </a:fld>
            <a:endParaRPr lang="en-IN"/>
          </a:p>
        </p:txBody>
      </p:sp>
      <p:sp>
        <p:nvSpPr>
          <p:cNvPr id="5" name="Footer Placeholder 4"/>
          <p:cNvSpPr>
            <a:spLocks noGrp="1"/>
          </p:cNvSpPr>
          <p:nvPr>
            <p:ph type="ftr" sz="quarter" idx="11"/>
          </p:nvPr>
        </p:nvSpPr>
        <p:spPr/>
        <p:txBody>
          <a:bodyPr/>
          <a:lstStyle/>
          <a:p>
            <a:r>
              <a:rPr lang="en-IN" smtClean="0"/>
              <a:t>CA PRADEEP JAIN</a:t>
            </a:r>
            <a:endParaRPr lang="en-IN"/>
          </a:p>
        </p:txBody>
      </p:sp>
      <p:sp>
        <p:nvSpPr>
          <p:cNvPr id="6" name="Slide Number Placeholder 5"/>
          <p:cNvSpPr>
            <a:spLocks noGrp="1"/>
          </p:cNvSpPr>
          <p:nvPr>
            <p:ph type="sldNum" sz="quarter" idx="12"/>
          </p:nvPr>
        </p:nvSpPr>
        <p:spPr/>
        <p:txBody>
          <a:bodyPr/>
          <a:lstStyle/>
          <a:p>
            <a:fld id="{80448566-B79B-472A-85E7-12D590B6EC34}" type="slidenum">
              <a:rPr lang="en-IN" smtClean="0"/>
              <a:pPr/>
              <a:t>‹#›</a:t>
            </a:fld>
            <a:endParaRPr lang="en-IN"/>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70CE456D-4EE7-4C51-A960-4EDDE31B63B8}" type="datetime1">
              <a:rPr lang="en-US" smtClean="0"/>
              <a:pPr/>
              <a:t>06-Jul-16</a:t>
            </a:fld>
            <a:endParaRPr lang="en-IN"/>
          </a:p>
        </p:txBody>
      </p:sp>
      <p:sp>
        <p:nvSpPr>
          <p:cNvPr id="6" name="Footer Placeholder 5"/>
          <p:cNvSpPr>
            <a:spLocks noGrp="1"/>
          </p:cNvSpPr>
          <p:nvPr>
            <p:ph type="ftr" sz="quarter" idx="11"/>
          </p:nvPr>
        </p:nvSpPr>
        <p:spPr/>
        <p:txBody>
          <a:bodyPr/>
          <a:lstStyle/>
          <a:p>
            <a:r>
              <a:rPr lang="en-IN" smtClean="0"/>
              <a:t>CA PRADEEP JAIN</a:t>
            </a:r>
            <a:endParaRPr lang="en-IN"/>
          </a:p>
        </p:txBody>
      </p:sp>
      <p:sp>
        <p:nvSpPr>
          <p:cNvPr id="7" name="Slide Number Placeholder 6"/>
          <p:cNvSpPr>
            <a:spLocks noGrp="1"/>
          </p:cNvSpPr>
          <p:nvPr>
            <p:ph type="sldNum" sz="quarter" idx="12"/>
          </p:nvPr>
        </p:nvSpPr>
        <p:spPr/>
        <p:txBody>
          <a:bodyPr/>
          <a:lstStyle/>
          <a:p>
            <a:fld id="{80448566-B79B-472A-85E7-12D590B6EC34}" type="slidenum">
              <a:rPr lang="en-IN" smtClean="0"/>
              <a:pPr/>
              <a:t>‹#›</a:t>
            </a:fld>
            <a:endParaRPr lang="en-I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1A322C67-0D86-4252-A44E-9DA89541201A}" type="datetime1">
              <a:rPr lang="en-US" smtClean="0"/>
              <a:pPr/>
              <a:t>06-Jul-16</a:t>
            </a:fld>
            <a:endParaRPr lang="en-IN"/>
          </a:p>
        </p:txBody>
      </p:sp>
      <p:sp>
        <p:nvSpPr>
          <p:cNvPr id="8" name="Footer Placeholder 7"/>
          <p:cNvSpPr>
            <a:spLocks noGrp="1"/>
          </p:cNvSpPr>
          <p:nvPr>
            <p:ph type="ftr" sz="quarter" idx="11"/>
          </p:nvPr>
        </p:nvSpPr>
        <p:spPr/>
        <p:txBody>
          <a:bodyPr/>
          <a:lstStyle/>
          <a:p>
            <a:r>
              <a:rPr lang="en-IN" smtClean="0"/>
              <a:t>CA PRADEEP JAIN</a:t>
            </a:r>
            <a:endParaRPr lang="en-IN"/>
          </a:p>
        </p:txBody>
      </p:sp>
      <p:sp>
        <p:nvSpPr>
          <p:cNvPr id="9" name="Slide Number Placeholder 8"/>
          <p:cNvSpPr>
            <a:spLocks noGrp="1"/>
          </p:cNvSpPr>
          <p:nvPr>
            <p:ph type="sldNum" sz="quarter" idx="12"/>
          </p:nvPr>
        </p:nvSpPr>
        <p:spPr/>
        <p:txBody>
          <a:bodyPr/>
          <a:lstStyle/>
          <a:p>
            <a:fld id="{80448566-B79B-472A-85E7-12D590B6EC34}" type="slidenum">
              <a:rPr lang="en-IN" smtClean="0"/>
              <a:pPr/>
              <a:t>‹#›</a:t>
            </a:fld>
            <a:endParaRPr lang="en-I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90587105-6FE0-426D-8DC2-501D2EFC7F22}" type="datetime1">
              <a:rPr lang="en-US" smtClean="0"/>
              <a:pPr/>
              <a:t>06-Jul-16</a:t>
            </a:fld>
            <a:endParaRPr lang="en-IN"/>
          </a:p>
        </p:txBody>
      </p:sp>
      <p:sp>
        <p:nvSpPr>
          <p:cNvPr id="4" name="Footer Placeholder 3"/>
          <p:cNvSpPr>
            <a:spLocks noGrp="1"/>
          </p:cNvSpPr>
          <p:nvPr>
            <p:ph type="ftr" sz="quarter" idx="11"/>
          </p:nvPr>
        </p:nvSpPr>
        <p:spPr/>
        <p:txBody>
          <a:bodyPr/>
          <a:lstStyle/>
          <a:p>
            <a:r>
              <a:rPr lang="en-IN" smtClean="0"/>
              <a:t>CA PRADEEP JAIN</a:t>
            </a:r>
            <a:endParaRPr lang="en-IN"/>
          </a:p>
        </p:txBody>
      </p:sp>
      <p:sp>
        <p:nvSpPr>
          <p:cNvPr id="5" name="Slide Number Placeholder 4"/>
          <p:cNvSpPr>
            <a:spLocks noGrp="1"/>
          </p:cNvSpPr>
          <p:nvPr>
            <p:ph type="sldNum" sz="quarter" idx="12"/>
          </p:nvPr>
        </p:nvSpPr>
        <p:spPr/>
        <p:txBody>
          <a:bodyPr/>
          <a:lstStyle/>
          <a:p>
            <a:fld id="{80448566-B79B-472A-85E7-12D590B6EC34}" type="slidenum">
              <a:rPr lang="en-IN" smtClean="0"/>
              <a:pPr/>
              <a:t>‹#›</a:t>
            </a:fld>
            <a:endParaRPr lang="en-I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1556980-53B1-43AB-A83F-9FC4EE7F3E22}" type="datetime1">
              <a:rPr lang="en-US" smtClean="0"/>
              <a:pPr/>
              <a:t>06-Jul-16</a:t>
            </a:fld>
            <a:endParaRPr lang="en-IN"/>
          </a:p>
        </p:txBody>
      </p:sp>
      <p:sp>
        <p:nvSpPr>
          <p:cNvPr id="3" name="Footer Placeholder 2"/>
          <p:cNvSpPr>
            <a:spLocks noGrp="1"/>
          </p:cNvSpPr>
          <p:nvPr>
            <p:ph type="ftr" sz="quarter" idx="11"/>
          </p:nvPr>
        </p:nvSpPr>
        <p:spPr/>
        <p:txBody>
          <a:bodyPr/>
          <a:lstStyle/>
          <a:p>
            <a:r>
              <a:rPr lang="en-IN" smtClean="0"/>
              <a:t>CA PRADEEP JAIN</a:t>
            </a:r>
            <a:endParaRPr lang="en-IN"/>
          </a:p>
        </p:txBody>
      </p:sp>
      <p:sp>
        <p:nvSpPr>
          <p:cNvPr id="4" name="Slide Number Placeholder 3"/>
          <p:cNvSpPr>
            <a:spLocks noGrp="1"/>
          </p:cNvSpPr>
          <p:nvPr>
            <p:ph type="sldNum" sz="quarter" idx="12"/>
          </p:nvPr>
        </p:nvSpPr>
        <p:spPr/>
        <p:txBody>
          <a:bodyPr/>
          <a:lstStyle/>
          <a:p>
            <a:fld id="{80448566-B79B-472A-85E7-12D590B6EC34}" type="slidenum">
              <a:rPr lang="en-IN" smtClean="0"/>
              <a:pPr/>
              <a:t>‹#›</a:t>
            </a:fld>
            <a:endParaRPr lang="en-I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AAD8C2B4-7009-400F-B2CB-314C7EE72C1F}" type="datetime1">
              <a:rPr lang="en-US" smtClean="0"/>
              <a:pPr/>
              <a:t>06-Jul-16</a:t>
            </a:fld>
            <a:endParaRPr lang="en-IN"/>
          </a:p>
        </p:txBody>
      </p:sp>
      <p:sp>
        <p:nvSpPr>
          <p:cNvPr id="6" name="Footer Placeholder 5"/>
          <p:cNvSpPr>
            <a:spLocks noGrp="1"/>
          </p:cNvSpPr>
          <p:nvPr>
            <p:ph type="ftr" sz="quarter" idx="11"/>
          </p:nvPr>
        </p:nvSpPr>
        <p:spPr/>
        <p:txBody>
          <a:bodyPr/>
          <a:lstStyle/>
          <a:p>
            <a:r>
              <a:rPr lang="en-IN" smtClean="0"/>
              <a:t>CA PRADEEP JAIN</a:t>
            </a:r>
            <a:endParaRPr lang="en-IN"/>
          </a:p>
        </p:txBody>
      </p:sp>
      <p:sp>
        <p:nvSpPr>
          <p:cNvPr id="7" name="Slide Number Placeholder 6"/>
          <p:cNvSpPr>
            <a:spLocks noGrp="1"/>
          </p:cNvSpPr>
          <p:nvPr>
            <p:ph type="sldNum" sz="quarter" idx="12"/>
          </p:nvPr>
        </p:nvSpPr>
        <p:spPr/>
        <p:txBody>
          <a:bodyPr/>
          <a:lstStyle/>
          <a:p>
            <a:fld id="{80448566-B79B-472A-85E7-12D590B6EC34}" type="slidenum">
              <a:rPr lang="en-IN" smtClean="0"/>
              <a:pPr/>
              <a:t>‹#›</a:t>
            </a:fld>
            <a:endParaRPr lang="en-I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1F5178FB-DAC6-44DE-9365-F6FFE5D20844}" type="datetime1">
              <a:rPr lang="en-US" smtClean="0"/>
              <a:pPr/>
              <a:t>06-Jul-16</a:t>
            </a:fld>
            <a:endParaRPr lang="en-IN"/>
          </a:p>
        </p:txBody>
      </p:sp>
      <p:sp>
        <p:nvSpPr>
          <p:cNvPr id="6" name="Footer Placeholder 5"/>
          <p:cNvSpPr>
            <a:spLocks noGrp="1"/>
          </p:cNvSpPr>
          <p:nvPr>
            <p:ph type="ftr" sz="quarter" idx="11"/>
          </p:nvPr>
        </p:nvSpPr>
        <p:spPr/>
        <p:txBody>
          <a:bodyPr/>
          <a:lstStyle/>
          <a:p>
            <a:r>
              <a:rPr lang="en-IN" smtClean="0"/>
              <a:t>CA PRADEEP JAIN</a:t>
            </a:r>
            <a:endParaRPr lang="en-IN"/>
          </a:p>
        </p:txBody>
      </p:sp>
      <p:sp>
        <p:nvSpPr>
          <p:cNvPr id="7" name="Slide Number Placeholder 6"/>
          <p:cNvSpPr>
            <a:spLocks noGrp="1"/>
          </p:cNvSpPr>
          <p:nvPr>
            <p:ph type="sldNum" sz="quarter" idx="12"/>
          </p:nvPr>
        </p:nvSpPr>
        <p:spPr>
          <a:xfrm>
            <a:off x="8077200" y="6356350"/>
            <a:ext cx="609600" cy="365125"/>
          </a:xfrm>
        </p:spPr>
        <p:txBody>
          <a:bodyPr/>
          <a:lstStyle/>
          <a:p>
            <a:fld id="{80448566-B79B-472A-85E7-12D590B6EC34}" type="slidenum">
              <a:rPr lang="en-IN" smtClean="0"/>
              <a:pPr/>
              <a:t>‹#›</a:t>
            </a:fld>
            <a:endParaRPr lang="en-IN"/>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EEF8FCF-7FD2-4AF2-9C55-7343F8469726}" type="datetime1">
              <a:rPr lang="en-US" smtClean="0"/>
              <a:pPr/>
              <a:t>06-Jul-16</a:t>
            </a:fld>
            <a:endParaRPr lang="en-IN"/>
          </a:p>
        </p:txBody>
      </p:sp>
      <p:sp>
        <p:nvSpPr>
          <p:cNvPr id="5" name="Footer Placeholder 4"/>
          <p:cNvSpPr>
            <a:spLocks noGrp="1"/>
          </p:cNvSpPr>
          <p:nvPr>
            <p:ph type="ftr" sz="quarter" idx="11"/>
          </p:nvPr>
        </p:nvSpPr>
        <p:spPr/>
        <p:txBody>
          <a:bodyPr/>
          <a:lstStyle/>
          <a:p>
            <a:r>
              <a:rPr lang="en-IN" smtClean="0"/>
              <a:t>CA PRADEEP JAIN</a:t>
            </a:r>
            <a:endParaRPr lang="en-IN"/>
          </a:p>
        </p:txBody>
      </p:sp>
      <p:sp>
        <p:nvSpPr>
          <p:cNvPr id="6" name="Slide Number Placeholder 5"/>
          <p:cNvSpPr>
            <a:spLocks noGrp="1"/>
          </p:cNvSpPr>
          <p:nvPr>
            <p:ph type="sldNum" sz="quarter" idx="12"/>
          </p:nvPr>
        </p:nvSpPr>
        <p:spPr/>
        <p:txBody>
          <a:bodyPr/>
          <a:lstStyle/>
          <a:p>
            <a:fld id="{80448566-B79B-472A-85E7-12D590B6EC34}" type="slidenum">
              <a:rPr lang="en-IN" smtClean="0"/>
              <a:pPr/>
              <a:t>‹#›</a:t>
            </a:fld>
            <a:endParaRPr lang="en-I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2B5E012F-1854-44D5-A74C-78AE4711C2B9}" type="datetime1">
              <a:rPr lang="en-US" smtClean="0"/>
              <a:pPr/>
              <a:t>06-Jul-16</a:t>
            </a:fld>
            <a:endParaRPr lang="en-IN"/>
          </a:p>
        </p:txBody>
      </p:sp>
      <p:sp>
        <p:nvSpPr>
          <p:cNvPr id="5" name="Footer Placeholder 4"/>
          <p:cNvSpPr>
            <a:spLocks noGrp="1"/>
          </p:cNvSpPr>
          <p:nvPr>
            <p:ph type="ftr" sz="quarter" idx="11"/>
          </p:nvPr>
        </p:nvSpPr>
        <p:spPr/>
        <p:txBody>
          <a:bodyPr/>
          <a:lstStyle/>
          <a:p>
            <a:r>
              <a:rPr lang="en-IN" smtClean="0"/>
              <a:t>CA PRADEEP JAIN</a:t>
            </a:r>
            <a:endParaRPr lang="en-IN"/>
          </a:p>
        </p:txBody>
      </p:sp>
      <p:sp>
        <p:nvSpPr>
          <p:cNvPr id="6" name="Slide Number Placeholder 5"/>
          <p:cNvSpPr>
            <a:spLocks noGrp="1"/>
          </p:cNvSpPr>
          <p:nvPr>
            <p:ph type="sldNum" sz="quarter" idx="12"/>
          </p:nvPr>
        </p:nvSpPr>
        <p:spPr/>
        <p:txBody>
          <a:bodyPr/>
          <a:lstStyle/>
          <a:p>
            <a:fld id="{80448566-B79B-472A-85E7-12D590B6EC34}" type="slidenum">
              <a:rPr lang="en-IN" smtClean="0"/>
              <a:pPr/>
              <a:t>‹#›</a:t>
            </a:fld>
            <a:endParaRPr lang="en-I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8C274458-39F8-4875-B0DA-FBC58027A6C9}" type="datetime1">
              <a:rPr lang="en-US" smtClean="0"/>
              <a:pPr/>
              <a:t>06-Jul-16</a:t>
            </a:fld>
            <a:endParaRPr lang="en-IN"/>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r>
              <a:rPr lang="en-IN" smtClean="0"/>
              <a:t>CA PRADEEP JAIN</a:t>
            </a:r>
            <a:endParaRPr lang="en-IN"/>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80448566-B79B-472A-85E7-12D590B6EC34}" type="slidenum">
              <a:rPr lang="en-IN" smtClean="0"/>
              <a:pPr/>
              <a:t>‹#›</a:t>
            </a:fld>
            <a:endParaRPr lang="en-IN"/>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dt="0"/>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9.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new.capradeepjain.com/artleview/import-of-goods-by-vessel-budget-2016-made-it-257"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http://new.capradeepjain.com/redirect_gal_436"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hyperlink" Target="http://new.capradeepjain.com/artleview/limitation-for-issuing-scn-under-section-73-enhanced-261"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hyperlink" Target="https://www.taxmann.com/Budget-2016-17/budget/t167/deemed-conclusion-under-section-78a-welcome-provision.aspx"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hyperlink" Target="https://www.taxmann.com/budget-2016-17/budget/t198/different-interest-rates-for-similar-contravention.aspx"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hyperlink" Target="http://new.capradeepjain.com/redirect_gal_437"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hyperlink" Target="http://www.taxindiaonline.com/RC2/inside2.php3?filename=bnews_detail.php3&amp;newsid=26301" TargetMode="Externa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Autofit/>
          </a:bodyPr>
          <a:lstStyle/>
          <a:p>
            <a:pPr algn="ctr"/>
            <a:r>
              <a:rPr lang="en-IN" sz="3200" dirty="0" smtClean="0"/>
              <a:t>FINANCIAL YEAR 2016</a:t>
            </a:r>
            <a:endParaRPr lang="en-IN" sz="3200" dirty="0"/>
          </a:p>
        </p:txBody>
      </p:sp>
      <p:sp>
        <p:nvSpPr>
          <p:cNvPr id="6" name="Text Placeholder 5"/>
          <p:cNvSpPr>
            <a:spLocks noGrp="1"/>
          </p:cNvSpPr>
          <p:nvPr>
            <p:ph type="body" sz="half" idx="2"/>
          </p:nvPr>
        </p:nvSpPr>
        <p:spPr/>
        <p:txBody>
          <a:bodyPr/>
          <a:lstStyle/>
          <a:p>
            <a:pPr algn="ctr"/>
            <a:r>
              <a:rPr lang="en-IN" sz="2000" b="1" dirty="0" smtClean="0"/>
              <a:t>ROAD TOWARDS “ACCHE DIN’” </a:t>
            </a:r>
            <a:endParaRPr lang="en-IN" sz="2000" b="1" dirty="0"/>
          </a:p>
        </p:txBody>
      </p:sp>
      <p:sp>
        <p:nvSpPr>
          <p:cNvPr id="8" name="Footer Placeholder 7"/>
          <p:cNvSpPr>
            <a:spLocks noGrp="1"/>
          </p:cNvSpPr>
          <p:nvPr>
            <p:ph type="ftr" sz="quarter" idx="11"/>
          </p:nvPr>
        </p:nvSpPr>
        <p:spPr/>
        <p:txBody>
          <a:bodyPr/>
          <a:lstStyle/>
          <a:p>
            <a:r>
              <a:rPr lang="en-IN" smtClean="0"/>
              <a:t>CA PRADEEP JAIN</a:t>
            </a:r>
            <a:endParaRPr lang="en-IN"/>
          </a:p>
        </p:txBody>
      </p:sp>
      <p:pic>
        <p:nvPicPr>
          <p:cNvPr id="7" name="Picture Placeholder 6" descr="Budget_2016.jpg"/>
          <p:cNvPicPr>
            <a:picLocks noGrp="1" noChangeAspect="1"/>
          </p:cNvPicPr>
          <p:nvPr>
            <p:ph type="pic" idx="1"/>
          </p:nvPr>
        </p:nvPicPr>
        <p:blipFill>
          <a:blip r:embed="rId2" cstate="print"/>
          <a:srcRect l="17435" r="17435"/>
          <a:stretch>
            <a:fillRect/>
          </a:stretch>
        </p:blip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normAutofit/>
          </a:bodyPr>
          <a:lstStyle/>
          <a:p>
            <a:pPr algn="ctr"/>
            <a:r>
              <a:rPr lang="en-IN" sz="3200" dirty="0" smtClean="0"/>
              <a:t>BUDGET 2016 – RECENT AMENDMENTS</a:t>
            </a:r>
            <a:endParaRPr lang="en-IN" sz="3200" dirty="0"/>
          </a:p>
        </p:txBody>
      </p:sp>
      <p:sp>
        <p:nvSpPr>
          <p:cNvPr id="7" name="Content Placeholder 6"/>
          <p:cNvSpPr>
            <a:spLocks noGrp="1"/>
          </p:cNvSpPr>
          <p:nvPr>
            <p:ph idx="1"/>
          </p:nvPr>
        </p:nvSpPr>
        <p:spPr/>
        <p:txBody>
          <a:bodyPr/>
          <a:lstStyle/>
          <a:p>
            <a:pPr lvl="0"/>
            <a:endParaRPr lang="en-IN" dirty="0" smtClean="0"/>
          </a:p>
          <a:p>
            <a:pPr lvl="0"/>
            <a:endParaRPr lang="en-IN" dirty="0"/>
          </a:p>
          <a:p>
            <a:pPr lvl="0" algn="just"/>
            <a:r>
              <a:rPr lang="en-IN" dirty="0" smtClean="0"/>
              <a:t>Series </a:t>
            </a:r>
            <a:r>
              <a:rPr lang="en-IN" dirty="0"/>
              <a:t>of changes introduced to support make in India</a:t>
            </a:r>
          </a:p>
          <a:p>
            <a:pPr lvl="0" algn="just"/>
            <a:r>
              <a:rPr lang="en-IN" dirty="0"/>
              <a:t>Measures to enable “ease of doing business” and minimize / settle tax litigation</a:t>
            </a:r>
          </a:p>
          <a:p>
            <a:endParaRPr lang="en-IN" dirty="0"/>
          </a:p>
        </p:txBody>
      </p:sp>
      <p:sp>
        <p:nvSpPr>
          <p:cNvPr id="5" name="Footer Placeholder 4"/>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NEGATIVE LIST – Sec 66D</a:t>
            </a:r>
            <a:endParaRPr lang="en-IN" dirty="0"/>
          </a:p>
        </p:txBody>
      </p:sp>
      <p:sp>
        <p:nvSpPr>
          <p:cNvPr id="3" name="Content Placeholder 2"/>
          <p:cNvSpPr>
            <a:spLocks noGrp="1"/>
          </p:cNvSpPr>
          <p:nvPr>
            <p:ph idx="1"/>
          </p:nvPr>
        </p:nvSpPr>
        <p:spPr/>
        <p:txBody>
          <a:bodyPr/>
          <a:lstStyle/>
          <a:p>
            <a:r>
              <a:rPr lang="en-IN" dirty="0" smtClean="0"/>
              <a:t>‘support services’ is substituted as ‘any service’</a:t>
            </a:r>
          </a:p>
          <a:p>
            <a:r>
              <a:rPr lang="en-IN" dirty="0" smtClean="0"/>
              <a:t>Now all services provided by Government or local authority  liable to service tax under RCM except:</a:t>
            </a:r>
          </a:p>
          <a:p>
            <a:pPr marL="514350" indent="-514350">
              <a:buAutoNum type="arabicPeriod"/>
            </a:pPr>
            <a:r>
              <a:rPr lang="en-IN" dirty="0" smtClean="0"/>
              <a:t>services of Posts, </a:t>
            </a:r>
          </a:p>
          <a:p>
            <a:pPr marL="514350" indent="-514350">
              <a:buAutoNum type="arabicPeriod"/>
            </a:pPr>
            <a:r>
              <a:rPr lang="en-IN" dirty="0" smtClean="0"/>
              <a:t>aircraft/vessel, </a:t>
            </a:r>
          </a:p>
          <a:p>
            <a:pPr marL="514350" indent="-514350">
              <a:buAutoNum type="arabicPeriod"/>
            </a:pPr>
            <a:r>
              <a:rPr lang="en-IN" dirty="0" smtClean="0"/>
              <a:t>transportation of goods or passengers by government or local authority </a:t>
            </a:r>
          </a:p>
          <a:p>
            <a:pPr marL="514350" indent="-514350">
              <a:buNone/>
            </a:pPr>
            <a:r>
              <a:rPr lang="en-IN" dirty="0" smtClean="0"/>
              <a:t>	These 3 services will continue to be leviable to service tax under forward charge.</a:t>
            </a:r>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NEGATIVE LIST – Sec 66D</a:t>
            </a:r>
            <a:endParaRPr lang="en-IN" dirty="0"/>
          </a:p>
        </p:txBody>
      </p:sp>
      <p:sp>
        <p:nvSpPr>
          <p:cNvPr id="3" name="Content Placeholder 2"/>
          <p:cNvSpPr>
            <a:spLocks noGrp="1"/>
          </p:cNvSpPr>
          <p:nvPr>
            <p:ph idx="1"/>
          </p:nvPr>
        </p:nvSpPr>
        <p:spPr/>
        <p:txBody>
          <a:bodyPr/>
          <a:lstStyle/>
          <a:p>
            <a:r>
              <a:rPr lang="en-IN" dirty="0" smtClean="0"/>
              <a:t>“Government means the Departments of the Central Government, a State Government and its Departments and a Union territory and its Departments, but shall not include any entity, whether created by a statute or otherwise, the accounts of which are not required to be kept in accordance with article 150 of the Constitution or the rules made thereunder”. </a:t>
            </a:r>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NEGATIVE LIST – Sec 66D</a:t>
            </a:r>
            <a:endParaRPr lang="en-IN" dirty="0"/>
          </a:p>
        </p:txBody>
      </p:sp>
      <p:sp>
        <p:nvSpPr>
          <p:cNvPr id="3" name="Content Placeholder 2"/>
          <p:cNvSpPr>
            <a:spLocks noGrp="1"/>
          </p:cNvSpPr>
          <p:nvPr>
            <p:ph idx="1"/>
          </p:nvPr>
        </p:nvSpPr>
        <p:spPr/>
        <p:txBody>
          <a:bodyPr>
            <a:normAutofit fontScale="85000" lnSpcReduction="10000"/>
          </a:bodyPr>
          <a:lstStyle/>
          <a:p>
            <a:pPr lvl="0"/>
            <a:r>
              <a:rPr lang="en-IN" dirty="0" smtClean="0">
                <a:latin typeface="+mj-lt"/>
              </a:rPr>
              <a:t>The clause (l) pertaining to exemption to services of pre-school education and education </a:t>
            </a:r>
            <a:r>
              <a:rPr lang="en-IN" dirty="0" err="1" smtClean="0">
                <a:latin typeface="+mj-lt"/>
              </a:rPr>
              <a:t>upto</a:t>
            </a:r>
            <a:r>
              <a:rPr lang="en-IN" dirty="0" smtClean="0">
                <a:latin typeface="+mj-lt"/>
              </a:rPr>
              <a:t> higher secondary school, education for obtaining qualification recognised by law and education as a part of approved vocational education course is deleted from negative list and added in Mega Exemption Notification. </a:t>
            </a:r>
          </a:p>
          <a:p>
            <a:r>
              <a:rPr lang="en-IN" dirty="0" smtClean="0">
                <a:latin typeface="+mj-lt"/>
              </a:rPr>
              <a:t>Exemption to service of transportation of passengers by a stage carriage is withdrawn </a:t>
            </a:r>
            <a:r>
              <a:rPr lang="en-IN" dirty="0" err="1" smtClean="0">
                <a:latin typeface="+mj-lt"/>
              </a:rPr>
              <a:t>w.e.f</a:t>
            </a:r>
            <a:r>
              <a:rPr lang="en-IN" dirty="0" smtClean="0">
                <a:latin typeface="+mj-lt"/>
              </a:rPr>
              <a:t>. 01.06.2016. </a:t>
            </a:r>
          </a:p>
          <a:p>
            <a:pPr>
              <a:buNone/>
            </a:pPr>
            <a:r>
              <a:rPr lang="en-IN" dirty="0" smtClean="0">
                <a:latin typeface="+mj-lt"/>
              </a:rPr>
              <a:t>	The transportation service by air conditioned stage carriage is taxed at the same abatement rate of 60% applicable to contract carriage subject to condition of non-availment of cenvat credit. </a:t>
            </a:r>
          </a:p>
          <a:p>
            <a:pPr>
              <a:buNone/>
            </a:pPr>
            <a:r>
              <a:rPr lang="en-IN" dirty="0" smtClean="0">
                <a:latin typeface="+mj-lt"/>
              </a:rPr>
              <a:t>	The non-ac stage carriage is exempted in Mega Exemption Notification.</a:t>
            </a:r>
          </a:p>
          <a:p>
            <a:pPr lvl="0"/>
            <a:endParaRPr lang="en-IN" dirty="0" smtClean="0"/>
          </a:p>
          <a:p>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NEGATIVE LIST – Sec 66D</a:t>
            </a:r>
            <a:endParaRPr lang="en-IN" dirty="0"/>
          </a:p>
        </p:txBody>
      </p:sp>
      <p:sp>
        <p:nvSpPr>
          <p:cNvPr id="3" name="Content Placeholder 2"/>
          <p:cNvSpPr>
            <a:spLocks noGrp="1"/>
          </p:cNvSpPr>
          <p:nvPr>
            <p:ph idx="1"/>
          </p:nvPr>
        </p:nvSpPr>
        <p:spPr>
          <a:xfrm>
            <a:off x="457200" y="1935480"/>
            <a:ext cx="8229600" cy="4541520"/>
          </a:xfrm>
        </p:spPr>
        <p:txBody>
          <a:bodyPr>
            <a:normAutofit fontScale="32500" lnSpcReduction="20000"/>
          </a:bodyPr>
          <a:lstStyle/>
          <a:p>
            <a:r>
              <a:rPr lang="en-IN" sz="4200" dirty="0" smtClean="0"/>
              <a:t>"Stage carriage” means a motor vehicle constructed or adapted to carry more than six passengers for hire or reward at separate fares paid by or for individual passengers for whole journey or for stages of journey .</a:t>
            </a:r>
          </a:p>
          <a:p>
            <a:pPr>
              <a:buNone/>
            </a:pPr>
            <a:endParaRPr lang="en-IN" sz="4200" dirty="0" smtClean="0"/>
          </a:p>
          <a:p>
            <a:r>
              <a:rPr lang="en-IN" sz="4200" dirty="0" smtClean="0"/>
              <a:t>“Contract carriage” means a motor vehicle which carries a passenger or passengers for hire or reward and is engaged under a contract, whether express or implied for the use of such vehicle as a whole for the carriage of passengers mentioned therein and entered into by a person with holder of a permit in relation to such vehicle or any person authorized by him in his behalf, on a fixed or an agreed rate of sum-</a:t>
            </a:r>
          </a:p>
          <a:p>
            <a:endParaRPr lang="en-IN" sz="4200" dirty="0" smtClean="0"/>
          </a:p>
          <a:p>
            <a:pPr>
              <a:buNone/>
            </a:pPr>
            <a:r>
              <a:rPr lang="en-IN" sz="4200" dirty="0" smtClean="0"/>
              <a:t>	(a)on a time basis, whether or not with reference to any route or distance; or</a:t>
            </a:r>
          </a:p>
          <a:p>
            <a:endParaRPr lang="en-IN" sz="4200" dirty="0" smtClean="0"/>
          </a:p>
          <a:p>
            <a:pPr>
              <a:buNone/>
            </a:pPr>
            <a:r>
              <a:rPr lang="en-IN" sz="4200" dirty="0" smtClean="0"/>
              <a:t>	(b)from one point to another, and in either case, without stopping to pick up or set-down passengers not included in the contract any where during the journey, and includes -</a:t>
            </a:r>
          </a:p>
          <a:p>
            <a:endParaRPr lang="en-IN" sz="4200" dirty="0" smtClean="0"/>
          </a:p>
          <a:p>
            <a:pPr>
              <a:buNone/>
            </a:pPr>
            <a:r>
              <a:rPr lang="en-IN" sz="4200" dirty="0" smtClean="0"/>
              <a:t>	</a:t>
            </a:r>
            <a:r>
              <a:rPr lang="en-IN" sz="4200" dirty="0" err="1" smtClean="0"/>
              <a:t>i</a:t>
            </a:r>
            <a:r>
              <a:rPr lang="en-IN" sz="4200" dirty="0" smtClean="0"/>
              <a:t>)a maxi cub, and</a:t>
            </a:r>
          </a:p>
          <a:p>
            <a:endParaRPr lang="en-IN" sz="4200" dirty="0" smtClean="0"/>
          </a:p>
          <a:p>
            <a:pPr>
              <a:buNone/>
            </a:pPr>
            <a:r>
              <a:rPr lang="en-IN" sz="4200" dirty="0" smtClean="0"/>
              <a:t>	ii)a motor cab, notwithstanding that separate fare are charged for its passengers.</a:t>
            </a:r>
          </a:p>
          <a:p>
            <a:endParaRPr lang="en-IN" sz="4200" dirty="0" smtClean="0"/>
          </a:p>
          <a:p>
            <a:pPr>
              <a:buNone/>
            </a:pPr>
            <a:r>
              <a:rPr lang="en-IN" sz="3400" dirty="0" smtClean="0"/>
              <a:t>	</a:t>
            </a:r>
          </a:p>
          <a:p>
            <a:pPr lvl="0"/>
            <a:endParaRPr lang="en-IN" dirty="0" smtClean="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NEGATIVE LIST – Sec 66D</a:t>
            </a:r>
            <a:endParaRPr lang="en-IN" dirty="0"/>
          </a:p>
        </p:txBody>
      </p:sp>
      <p:sp>
        <p:nvSpPr>
          <p:cNvPr id="3" name="Content Placeholder 2"/>
          <p:cNvSpPr>
            <a:spLocks noGrp="1"/>
          </p:cNvSpPr>
          <p:nvPr>
            <p:ph idx="1"/>
          </p:nvPr>
        </p:nvSpPr>
        <p:spPr/>
        <p:txBody>
          <a:bodyPr>
            <a:normAutofit fontScale="92500"/>
          </a:bodyPr>
          <a:lstStyle/>
          <a:p>
            <a:r>
              <a:rPr lang="en-IN" sz="2800" dirty="0" smtClean="0"/>
              <a:t>Exemption to transportation of goods by an aircraft or vessel from a place outside India </a:t>
            </a:r>
            <a:r>
              <a:rPr lang="en-IN" sz="2800" dirty="0" err="1" smtClean="0"/>
              <a:t>upto</a:t>
            </a:r>
            <a:r>
              <a:rPr lang="en-IN" sz="2800" dirty="0" smtClean="0"/>
              <a:t> customs station of clearance is withdrawn </a:t>
            </a:r>
            <a:r>
              <a:rPr lang="en-IN" sz="2800" dirty="0" err="1" smtClean="0"/>
              <a:t>w.e.f</a:t>
            </a:r>
            <a:r>
              <a:rPr lang="en-IN" sz="2800" dirty="0" smtClean="0"/>
              <a:t>. 01.06.2016.</a:t>
            </a:r>
          </a:p>
          <a:p>
            <a:pPr>
              <a:buNone/>
            </a:pPr>
            <a:r>
              <a:rPr lang="en-IN" sz="2800" dirty="0" smtClean="0"/>
              <a:t>	However, such services provided by aircraft continued to be exempted by Mega Exemption Notification. The transportation services availed by foreign shipping lines will be taxable under reverse charge mechanism. For more details, our article may be viewed at </a:t>
            </a:r>
          </a:p>
          <a:p>
            <a:pPr>
              <a:buNone/>
            </a:pPr>
            <a:r>
              <a:rPr lang="en-IN" sz="2800" dirty="0" smtClean="0"/>
              <a:t>	</a:t>
            </a:r>
            <a:r>
              <a:rPr lang="en-IN" sz="2000" u="sng" dirty="0" smtClean="0">
                <a:noFill/>
                <a:hlinkClick r:id="rId2"/>
              </a:rPr>
              <a:t>http://new.capradeepjain.com/artleview/import-of-goods-by-vessel-budget-2016-made-it-257</a:t>
            </a:r>
            <a:endParaRPr lang="en-IN" sz="2000" dirty="0" smtClean="0">
              <a:noFill/>
            </a:endParaRPr>
          </a:p>
          <a:p>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DECLARED SERVICES – SEC 66E</a:t>
            </a:r>
            <a:endParaRPr lang="en-IN" dirty="0"/>
          </a:p>
        </p:txBody>
      </p:sp>
      <p:sp>
        <p:nvSpPr>
          <p:cNvPr id="3" name="Content Placeholder 2"/>
          <p:cNvSpPr>
            <a:spLocks noGrp="1"/>
          </p:cNvSpPr>
          <p:nvPr>
            <p:ph idx="1"/>
          </p:nvPr>
        </p:nvSpPr>
        <p:spPr/>
        <p:txBody>
          <a:bodyPr>
            <a:normAutofit fontScale="92500"/>
          </a:bodyPr>
          <a:lstStyle/>
          <a:p>
            <a:r>
              <a:rPr lang="en-IN" dirty="0" smtClean="0"/>
              <a:t>Assignment by the government of the right to use the radio-frequency spectrum and subsequent transfers thereof is leviable to service tax </a:t>
            </a:r>
            <a:r>
              <a:rPr lang="en-IN" dirty="0" err="1" smtClean="0"/>
              <a:t>w.e.f</a:t>
            </a:r>
            <a:r>
              <a:rPr lang="en-IN" dirty="0" smtClean="0"/>
              <a:t>. 14.05.2016.</a:t>
            </a:r>
          </a:p>
          <a:p>
            <a:pPr>
              <a:buNone/>
            </a:pPr>
            <a:r>
              <a:rPr lang="en-IN" dirty="0" smtClean="0"/>
              <a:t>	Karnataka High Court decision in </a:t>
            </a:r>
            <a:r>
              <a:rPr lang="en-IN" b="1" dirty="0" smtClean="0"/>
              <a:t>BHARTI AIRTEL LTD VS. STATE OF KARNATAKA [2012 (25) STR 514 (KAR)]</a:t>
            </a:r>
          </a:p>
          <a:p>
            <a:pPr>
              <a:buNone/>
            </a:pPr>
            <a:r>
              <a:rPr lang="en-IN" dirty="0" smtClean="0"/>
              <a:t>	Held that energy / waves used by telecom service providers as a carrier for data / information through optical fibre cable broadband lines would not constitute ‘goods’, and that such transactions would accordingly attract Service Tax and not VAT. </a:t>
            </a:r>
            <a:endParaRPr lang="en-IN" b="1" dirty="0" smtClean="0"/>
          </a:p>
          <a:p>
            <a:pPr>
              <a:buNone/>
            </a:pPr>
            <a:r>
              <a:rPr lang="en-IN" b="1" dirty="0" smtClean="0"/>
              <a:t>	</a:t>
            </a:r>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Section 67A Vs. POT Rules</a:t>
            </a:r>
            <a:endParaRPr lang="en-IN" dirty="0"/>
          </a:p>
        </p:txBody>
      </p:sp>
      <p:sp>
        <p:nvSpPr>
          <p:cNvPr id="3" name="Content Placeholder 2"/>
          <p:cNvSpPr>
            <a:spLocks noGrp="1"/>
          </p:cNvSpPr>
          <p:nvPr>
            <p:ph idx="1"/>
          </p:nvPr>
        </p:nvSpPr>
        <p:spPr/>
        <p:txBody>
          <a:bodyPr>
            <a:normAutofit lnSpcReduction="10000"/>
          </a:bodyPr>
          <a:lstStyle/>
          <a:p>
            <a:r>
              <a:rPr lang="en-IN" dirty="0" smtClean="0"/>
              <a:t>The rate of service tax to be applied is determined according to the Point of Taxation Rules, 2011</a:t>
            </a:r>
          </a:p>
          <a:p>
            <a:pPr lvl="0">
              <a:buNone/>
            </a:pPr>
            <a:r>
              <a:rPr lang="en-IN" dirty="0" smtClean="0"/>
              <a:t>	Three parameters for determining the point at which service tax is payable being date of receipt of payment, issue of invoice and provision of service. </a:t>
            </a:r>
          </a:p>
          <a:p>
            <a:pPr>
              <a:buNone/>
            </a:pPr>
            <a:r>
              <a:rPr lang="en-IN" dirty="0" smtClean="0"/>
              <a:t>	Section 67A - provides that the service tax is payable at the rate when the taxable service has been provided. </a:t>
            </a:r>
          </a:p>
          <a:p>
            <a:pPr lvl="0">
              <a:buNone/>
            </a:pPr>
            <a:r>
              <a:rPr lang="en-IN" dirty="0" smtClean="0"/>
              <a:t>	In order to remove the contradiction sub-section (2) has been inserted in section 67A which states that ‘</a:t>
            </a:r>
            <a:r>
              <a:rPr lang="en-IN" i="1" dirty="0" smtClean="0"/>
              <a:t>the time or the point in time with respect to rate of service tax shall be such as may be prescribed.’</a:t>
            </a:r>
            <a:r>
              <a:rPr lang="en-IN" dirty="0" smtClean="0"/>
              <a:t> </a:t>
            </a:r>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Rule 5 of POT Rules</a:t>
            </a:r>
            <a:endParaRPr lang="en-IN" dirty="0"/>
          </a:p>
        </p:txBody>
      </p:sp>
      <p:sp>
        <p:nvSpPr>
          <p:cNvPr id="3" name="Content Placeholder 2"/>
          <p:cNvSpPr>
            <a:spLocks noGrp="1"/>
          </p:cNvSpPr>
          <p:nvPr>
            <p:ph idx="1"/>
          </p:nvPr>
        </p:nvSpPr>
        <p:spPr/>
        <p:txBody>
          <a:bodyPr/>
          <a:lstStyle/>
          <a:p>
            <a:pPr lvl="0"/>
            <a:r>
              <a:rPr lang="en-IN" dirty="0" smtClean="0"/>
              <a:t>Rule 5 specifies point of taxation of ‘new services’ which have been made taxable for the first time from a particular date.</a:t>
            </a:r>
          </a:p>
          <a:p>
            <a:pPr lvl="0"/>
            <a:r>
              <a:rPr lang="en-IN" dirty="0" smtClean="0"/>
              <a:t>Rule 4 specifies point of taxation in case of change in effective rate of service tax.</a:t>
            </a:r>
          </a:p>
          <a:p>
            <a:pPr lvl="0"/>
            <a:r>
              <a:rPr lang="en-IN" dirty="0" err="1" smtClean="0"/>
              <a:t>Swachh</a:t>
            </a:r>
            <a:r>
              <a:rPr lang="en-IN" dirty="0" smtClean="0"/>
              <a:t> Bharat Cess and Krishi Kalyan Cess are levied on the taxable value of services. The provisions of abatement, reverse charge mechanism etc. also apply for these cesses. </a:t>
            </a:r>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Rule 5 of POT Rules</a:t>
            </a:r>
            <a:endParaRPr lang="en-IN" dirty="0"/>
          </a:p>
        </p:txBody>
      </p:sp>
      <p:sp>
        <p:nvSpPr>
          <p:cNvPr id="3" name="Content Placeholder 2"/>
          <p:cNvSpPr>
            <a:spLocks noGrp="1"/>
          </p:cNvSpPr>
          <p:nvPr>
            <p:ph idx="1"/>
          </p:nvPr>
        </p:nvSpPr>
        <p:spPr/>
        <p:txBody>
          <a:bodyPr>
            <a:normAutofit lnSpcReduction="10000"/>
          </a:bodyPr>
          <a:lstStyle/>
          <a:p>
            <a:pPr lvl="0"/>
            <a:r>
              <a:rPr lang="en-IN" dirty="0" smtClean="0"/>
              <a:t>Confusion arose as to which Rule of Point of Taxation is applicable for determining Point of Taxation for </a:t>
            </a:r>
            <a:r>
              <a:rPr lang="en-IN" dirty="0" err="1" smtClean="0"/>
              <a:t>Swachh</a:t>
            </a:r>
            <a:r>
              <a:rPr lang="en-IN" dirty="0" smtClean="0"/>
              <a:t> Bharat Cess and Krishi Kalyan Cess levied for the first time.</a:t>
            </a:r>
          </a:p>
          <a:p>
            <a:pPr lvl="0"/>
            <a:r>
              <a:rPr lang="en-IN" dirty="0" smtClean="0"/>
              <a:t>Explanation no. 1 has been added in Rule 5 of the Point of Taxation Rules, 2011 </a:t>
            </a:r>
            <a:r>
              <a:rPr lang="en-IN" dirty="0" err="1" smtClean="0"/>
              <a:t>w.e.f</a:t>
            </a:r>
            <a:r>
              <a:rPr lang="en-IN" dirty="0" smtClean="0"/>
              <a:t>. 01.03.2016 wherein it is specified that this rule shall apply in case of new levy on services also. </a:t>
            </a:r>
          </a:p>
          <a:p>
            <a:pPr lvl="0"/>
            <a:r>
              <a:rPr lang="en-IN" dirty="0" smtClean="0"/>
              <a:t>Explanation no. 2 has been added to state that new levy or tax shall be payable on all the cases other than specified in Rule 5.</a:t>
            </a:r>
          </a:p>
          <a:p>
            <a:pPr>
              <a:buNone/>
            </a:pPr>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Rule 5 of POT Rules</a:t>
            </a:r>
            <a:endParaRPr lang="en-IN" dirty="0"/>
          </a:p>
        </p:txBody>
      </p:sp>
      <p:sp>
        <p:nvSpPr>
          <p:cNvPr id="3" name="Content Placeholder 2"/>
          <p:cNvSpPr>
            <a:spLocks noGrp="1"/>
          </p:cNvSpPr>
          <p:nvPr>
            <p:ph idx="1"/>
          </p:nvPr>
        </p:nvSpPr>
        <p:spPr/>
        <p:txBody>
          <a:bodyPr>
            <a:normAutofit lnSpcReduction="10000"/>
          </a:bodyPr>
          <a:lstStyle/>
          <a:p>
            <a:r>
              <a:rPr lang="en-IN" dirty="0" smtClean="0"/>
              <a:t>No tax is payable under Rule 5 in following 2 situations:-</a:t>
            </a:r>
          </a:p>
          <a:p>
            <a:pPr>
              <a:buNone/>
            </a:pPr>
            <a:r>
              <a:rPr lang="en-IN" b="1" dirty="0" smtClean="0"/>
              <a:t>	SITUATION NO. 1:</a:t>
            </a:r>
            <a:endParaRPr lang="en-IN" dirty="0" smtClean="0"/>
          </a:p>
          <a:p>
            <a:pPr>
              <a:buNone/>
            </a:pPr>
            <a:r>
              <a:rPr lang="en-IN" dirty="0" smtClean="0"/>
              <a:t>	 If invoice has been issued and payment has been received against such invoice before the new service/new levy became taxable</a:t>
            </a:r>
          </a:p>
          <a:p>
            <a:pPr>
              <a:buNone/>
            </a:pPr>
            <a:r>
              <a:rPr lang="en-IN" b="1" dirty="0" smtClean="0"/>
              <a:t>	SITUATION NO. 2:</a:t>
            </a:r>
            <a:endParaRPr lang="en-IN" dirty="0" smtClean="0"/>
          </a:p>
          <a:p>
            <a:pPr>
              <a:buNone/>
            </a:pPr>
            <a:r>
              <a:rPr lang="en-IN" dirty="0" smtClean="0"/>
              <a:t>	If payment has been received before the new service/new levy becomes taxable and invoice is issued within 14 days of the date when the new service/new levy is taxed for the first time. </a:t>
            </a:r>
          </a:p>
          <a:p>
            <a:pPr>
              <a:buNone/>
            </a:pPr>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Krishi Kalyan Cess</a:t>
            </a:r>
            <a:endParaRPr lang="en-IN" dirty="0"/>
          </a:p>
        </p:txBody>
      </p:sp>
      <p:sp>
        <p:nvSpPr>
          <p:cNvPr id="3" name="Content Placeholder 2"/>
          <p:cNvSpPr>
            <a:spLocks noGrp="1"/>
          </p:cNvSpPr>
          <p:nvPr>
            <p:ph idx="1"/>
          </p:nvPr>
        </p:nvSpPr>
        <p:spPr/>
        <p:txBody>
          <a:bodyPr>
            <a:normAutofit lnSpcReduction="10000"/>
          </a:bodyPr>
          <a:lstStyle/>
          <a:p>
            <a:pPr lvl="0"/>
            <a:r>
              <a:rPr lang="en-IN" dirty="0" smtClean="0"/>
              <a:t>Krishi Kalyan Cess (KKC) at the rate of 0.5% is being imposed on all taxable services with effect from 01.06.2016 on all taxable services. </a:t>
            </a:r>
          </a:p>
          <a:p>
            <a:pPr lvl="0"/>
            <a:r>
              <a:rPr lang="en-IN" dirty="0" smtClean="0"/>
              <a:t>It is not leviable on exempted services or services on which no service tax is payable.</a:t>
            </a:r>
          </a:p>
          <a:p>
            <a:pPr lvl="0"/>
            <a:r>
              <a:rPr lang="en-IN" dirty="0" smtClean="0"/>
              <a:t>Objective of KKC is to promote agricultural activities.</a:t>
            </a:r>
          </a:p>
          <a:p>
            <a:pPr lvl="0"/>
            <a:r>
              <a:rPr lang="en-IN" dirty="0" smtClean="0"/>
              <a:t>Separate accounting code for KKC</a:t>
            </a:r>
          </a:p>
          <a:p>
            <a:pPr lvl="0"/>
            <a:r>
              <a:rPr lang="en-IN" dirty="0" smtClean="0"/>
              <a:t>Only a provider of output service shall be allowed to take cenvat credit of KKC.</a:t>
            </a:r>
          </a:p>
          <a:p>
            <a:pPr lvl="0"/>
            <a:r>
              <a:rPr lang="en-IN" dirty="0" smtClean="0"/>
              <a:t>No other duty can be utilised for payment of KKC.</a:t>
            </a:r>
          </a:p>
          <a:p>
            <a:pPr>
              <a:buNone/>
            </a:pPr>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Krishi Kalyan Cess</a:t>
            </a:r>
            <a:endParaRPr lang="en-IN" dirty="0"/>
          </a:p>
        </p:txBody>
      </p:sp>
      <p:sp>
        <p:nvSpPr>
          <p:cNvPr id="3" name="Content Placeholder 2"/>
          <p:cNvSpPr>
            <a:spLocks noGrp="1"/>
          </p:cNvSpPr>
          <p:nvPr>
            <p:ph idx="1"/>
          </p:nvPr>
        </p:nvSpPr>
        <p:spPr/>
        <p:txBody>
          <a:bodyPr/>
          <a:lstStyle/>
          <a:p>
            <a:pPr lvl="0"/>
            <a:r>
              <a:rPr lang="en-IN" dirty="0" smtClean="0"/>
              <a:t>Credit of KKC can be utilised for payment of KKC only.</a:t>
            </a:r>
          </a:p>
          <a:p>
            <a:pPr lvl="0"/>
            <a:r>
              <a:rPr lang="en-IN" dirty="0" smtClean="0"/>
              <a:t>Ambiguity regarding credit availment of KKC by manufacturer cum service provider.</a:t>
            </a:r>
          </a:p>
          <a:p>
            <a:pPr lvl="0"/>
            <a:r>
              <a:rPr lang="en-IN" dirty="0" smtClean="0"/>
              <a:t>Legitimately earned cenvat credit is available as a ‘common pool’ and there is no one to one co-relation required for utilisation of cenvat credit earned in the capacity of manufacturer towards payment of service tax in the capacity of service provider. This has been held in the following cases:-</a:t>
            </a:r>
          </a:p>
          <a:p>
            <a:pPr>
              <a:buNone/>
            </a:pPr>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Krishi Kalyan Cess</a:t>
            </a:r>
            <a:endParaRPr lang="en-IN" dirty="0"/>
          </a:p>
        </p:txBody>
      </p:sp>
      <p:sp>
        <p:nvSpPr>
          <p:cNvPr id="3" name="Content Placeholder 2"/>
          <p:cNvSpPr>
            <a:spLocks noGrp="1"/>
          </p:cNvSpPr>
          <p:nvPr>
            <p:ph idx="1"/>
          </p:nvPr>
        </p:nvSpPr>
        <p:spPr/>
        <p:txBody>
          <a:bodyPr>
            <a:normAutofit fontScale="85000" lnSpcReduction="10000"/>
          </a:bodyPr>
          <a:lstStyle/>
          <a:p>
            <a:pPr lvl="0"/>
            <a:r>
              <a:rPr lang="en-IN" sz="2200" b="1" i="1" dirty="0" smtClean="0"/>
              <a:t>COMMISSIONER OF C. EX., SALEM VERSUS V. THANGAVEL &amp; SONS (P) LTD. [</a:t>
            </a:r>
            <a:r>
              <a:rPr lang="fr-FR" sz="2200" b="1" i="1" dirty="0" smtClean="0"/>
              <a:t>2015 (37) S.T.R. 144 (TRI. – CHENNAI)] </a:t>
            </a:r>
          </a:p>
          <a:p>
            <a:pPr lvl="0">
              <a:buNone/>
            </a:pPr>
            <a:endParaRPr lang="en-IN" sz="2200" dirty="0" smtClean="0"/>
          </a:p>
          <a:p>
            <a:pPr lvl="0"/>
            <a:r>
              <a:rPr lang="en-US" sz="2200" b="1" i="1" dirty="0" smtClean="0"/>
              <a:t>C.C.E., COIMBATORE VERSUS LAKSHMI TECHNOLOGY &amp; ENGINEERING INDUS. LTD. [2011 (23) S.T.R. 265 (TRI. – CHENNAI)]</a:t>
            </a:r>
          </a:p>
          <a:p>
            <a:pPr lvl="0">
              <a:buNone/>
            </a:pPr>
            <a:endParaRPr lang="en-IN" sz="2200" b="1" dirty="0" smtClean="0"/>
          </a:p>
          <a:p>
            <a:pPr lvl="0"/>
            <a:r>
              <a:rPr lang="en-IN" sz="2200" b="1" i="1" dirty="0" smtClean="0"/>
              <a:t>S.S. ENGINEERS VERSUS COMMISSIONER OF CENTRAL EXCISE, PUNE-I [</a:t>
            </a:r>
            <a:r>
              <a:rPr lang="fr-FR" sz="2200" b="1" i="1" dirty="0" smtClean="0"/>
              <a:t>2015 (38) S.T.R. 614 (TRI. – MUMBAI)]</a:t>
            </a:r>
          </a:p>
          <a:p>
            <a:pPr lvl="0">
              <a:buNone/>
            </a:pPr>
            <a:r>
              <a:rPr lang="fr-FR" sz="2200" b="1" i="1" dirty="0" smtClean="0"/>
              <a:t> </a:t>
            </a:r>
            <a:endParaRPr lang="en-IN" sz="2200" dirty="0" smtClean="0"/>
          </a:p>
          <a:p>
            <a:pPr lvl="0"/>
            <a:r>
              <a:rPr lang="en-US" sz="2200" b="1" i="1" dirty="0" smtClean="0"/>
              <a:t>FORBES MARSHALL PVT. LTD. VERSUS COMMISSIONER OF CENTRAL EXCISE, PUNE [2010 (258) E.L.T. 571 (TRI. – MUMBAI)</a:t>
            </a:r>
          </a:p>
          <a:p>
            <a:pPr lvl="0">
              <a:buNone/>
            </a:pPr>
            <a:endParaRPr lang="en-US" sz="2200" b="1" i="1" dirty="0" smtClean="0"/>
          </a:p>
          <a:p>
            <a:r>
              <a:rPr lang="en-US" sz="2000" dirty="0" smtClean="0"/>
              <a:t>But the ratio of the above decisions is not applicable for KKC because new sub-rule (1a) has been inserted in Rule 3 of the Cenvat Credit Rules, 2004 to expressly state that provider of output service is allowed to take cenvat credit of KKC.</a:t>
            </a:r>
            <a:endParaRPr lang="en-IN" sz="2000" b="1" dirty="0" smtClean="0"/>
          </a:p>
          <a:p>
            <a:pPr lvl="0"/>
            <a:endParaRPr lang="en-IN" sz="2200" b="1" dirty="0" smtClean="0"/>
          </a:p>
          <a:p>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Krishi Kalyan Cess</a:t>
            </a:r>
            <a:endParaRPr lang="en-IN" dirty="0"/>
          </a:p>
        </p:txBody>
      </p:sp>
      <p:sp>
        <p:nvSpPr>
          <p:cNvPr id="3" name="Content Placeholder 2"/>
          <p:cNvSpPr>
            <a:spLocks noGrp="1"/>
          </p:cNvSpPr>
          <p:nvPr>
            <p:ph idx="1"/>
          </p:nvPr>
        </p:nvSpPr>
        <p:spPr/>
        <p:txBody>
          <a:bodyPr>
            <a:normAutofit/>
          </a:bodyPr>
          <a:lstStyle/>
          <a:p>
            <a:pPr lvl="0"/>
            <a:r>
              <a:rPr lang="en-US" dirty="0" smtClean="0"/>
              <a:t>Confusion as regards application of the provisions of Rule 6 of Cenvat Credit Rules, 2004 on common input services availed by manufacturer-cum service provider. </a:t>
            </a:r>
            <a:endParaRPr lang="en-IN" b="1" dirty="0" smtClean="0"/>
          </a:p>
          <a:p>
            <a:pPr lvl="0"/>
            <a:r>
              <a:rPr lang="en-US" dirty="0" smtClean="0"/>
              <a:t>Rebate of KKC under Rule 18 of Central Excise Rules, 2002 is not available but rebate of KKC on export of services is admissible.</a:t>
            </a:r>
            <a:endParaRPr lang="en-IN" b="1" dirty="0" smtClean="0"/>
          </a:p>
          <a:p>
            <a:pPr lvl="0"/>
            <a:r>
              <a:rPr lang="en-US" dirty="0" smtClean="0"/>
              <a:t>Rule 5 of Point of Taxation Rules, 2011 applicable to KKC as it is new levy implemented </a:t>
            </a:r>
            <a:r>
              <a:rPr lang="en-US" dirty="0" err="1" smtClean="0"/>
              <a:t>w.e.f</a:t>
            </a:r>
            <a:r>
              <a:rPr lang="en-US" dirty="0" smtClean="0"/>
              <a:t>. 01.06.2016. </a:t>
            </a:r>
            <a:endParaRPr lang="en-IN" b="1" dirty="0" smtClean="0"/>
          </a:p>
          <a:p>
            <a:r>
              <a:rPr lang="en-IN" dirty="0" smtClean="0"/>
              <a:t>For more details, our article may be viewed at </a:t>
            </a:r>
            <a:r>
              <a:rPr lang="en-IN" u="sng" dirty="0" smtClean="0">
                <a:hlinkClick r:id="rId2"/>
              </a:rPr>
              <a:t>http://new.capradeepjain.com/redirect_gal_436</a:t>
            </a:r>
            <a:endParaRPr lang="en-IN" dirty="0" smtClean="0"/>
          </a:p>
          <a:p>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Krishi Kalyan Cess</a:t>
            </a:r>
            <a:endParaRPr lang="en-IN" dirty="0"/>
          </a:p>
        </p:txBody>
      </p:sp>
      <p:sp>
        <p:nvSpPr>
          <p:cNvPr id="3" name="Content Placeholder 2"/>
          <p:cNvSpPr>
            <a:spLocks noGrp="1"/>
          </p:cNvSpPr>
          <p:nvPr>
            <p:ph idx="1"/>
          </p:nvPr>
        </p:nvSpPr>
        <p:spPr/>
        <p:txBody>
          <a:bodyPr/>
          <a:lstStyle/>
          <a:p>
            <a:r>
              <a:rPr lang="en-IN" dirty="0" smtClean="0"/>
              <a:t>Notification no. 35/2016 dated June 23/2016</a:t>
            </a:r>
          </a:p>
          <a:p>
            <a:r>
              <a:rPr lang="en-IN" b="1" dirty="0" smtClean="0"/>
              <a:t>GOVERNMENT</a:t>
            </a:r>
            <a:r>
              <a:rPr lang="en-IN" dirty="0" smtClean="0"/>
              <a:t> has exempted taxable services from the whole of Krishi Kalyan Cess leviable thereon on satisfying 2 conditions: </a:t>
            </a:r>
          </a:p>
          <a:p>
            <a:pPr>
              <a:buNone/>
            </a:pPr>
            <a:r>
              <a:rPr lang="en-IN" dirty="0" smtClean="0"/>
              <a:t>1. Invoice for the service has been issued on or before the 31st May, 2016</a:t>
            </a:r>
          </a:p>
          <a:p>
            <a:pPr>
              <a:buNone/>
            </a:pPr>
            <a:r>
              <a:rPr lang="en-IN" i="1" dirty="0" smtClean="0"/>
              <a:t>2. </a:t>
            </a:r>
            <a:r>
              <a:rPr lang="en-IN" dirty="0" smtClean="0"/>
              <a:t>The provision of service has been completed on or before the 31st May, 2016.</a:t>
            </a:r>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Section 73</a:t>
            </a:r>
            <a:endParaRPr lang="en-IN" dirty="0"/>
          </a:p>
        </p:txBody>
      </p:sp>
      <p:sp>
        <p:nvSpPr>
          <p:cNvPr id="3" name="Content Placeholder 2"/>
          <p:cNvSpPr>
            <a:spLocks noGrp="1"/>
          </p:cNvSpPr>
          <p:nvPr>
            <p:ph idx="1"/>
          </p:nvPr>
        </p:nvSpPr>
        <p:spPr/>
        <p:txBody>
          <a:bodyPr>
            <a:normAutofit fontScale="92500" lnSpcReduction="20000"/>
          </a:bodyPr>
          <a:lstStyle/>
          <a:p>
            <a:r>
              <a:rPr lang="en-IN" dirty="0" smtClean="0"/>
              <a:t>This section deals with issuance of show cause notice for recovery of service tax short paid or not paid. </a:t>
            </a:r>
          </a:p>
          <a:p>
            <a:pPr lvl="0"/>
            <a:r>
              <a:rPr lang="en-IN" dirty="0" smtClean="0"/>
              <a:t>The time limit to issue show cause notice when the short payment is due to inadvertent error was eighteen months from the relevant date, commonly called as normal period of limitation. The time limit has been increased to thirty months. </a:t>
            </a:r>
          </a:p>
          <a:p>
            <a:r>
              <a:rPr lang="en-IN" dirty="0" smtClean="0"/>
              <a:t>The time limit to issue show cause notice when short payment is due to fraud continues to be 5 years from relevant date. </a:t>
            </a:r>
          </a:p>
          <a:p>
            <a:r>
              <a:rPr lang="en-IN" dirty="0" smtClean="0"/>
              <a:t>For more details, our article may be viewed at </a:t>
            </a:r>
            <a:r>
              <a:rPr lang="en-IN" u="sng" dirty="0" smtClean="0">
                <a:hlinkClick r:id="rId2"/>
              </a:rPr>
              <a:t>http://new.capradeepjain.com/artleview/limitation-for-issuing-scn-under-section-73-enhanced-261</a:t>
            </a:r>
            <a:endParaRPr lang="en-IN" dirty="0" smtClean="0"/>
          </a:p>
          <a:p>
            <a:pPr lvl="0"/>
            <a:endParaRPr lang="en-IN" dirty="0" smtClean="0"/>
          </a:p>
          <a:p>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b="1" dirty="0" smtClean="0"/>
              <a:t>SECTION 78A</a:t>
            </a:r>
            <a:endParaRPr lang="en-IN" dirty="0"/>
          </a:p>
        </p:txBody>
      </p:sp>
      <p:sp>
        <p:nvSpPr>
          <p:cNvPr id="3" name="Content Placeholder 2"/>
          <p:cNvSpPr>
            <a:spLocks noGrp="1"/>
          </p:cNvSpPr>
          <p:nvPr>
            <p:ph idx="1"/>
          </p:nvPr>
        </p:nvSpPr>
        <p:spPr/>
        <p:txBody>
          <a:bodyPr>
            <a:normAutofit fontScale="92500"/>
          </a:bodyPr>
          <a:lstStyle/>
          <a:p>
            <a:r>
              <a:rPr lang="en-IN" dirty="0" smtClean="0"/>
              <a:t>This section provides for a maximum penalty of Rs. 1 Lakh on director, manager, secretary or other officer of company who has contravened the provisions of Service Tax Laws</a:t>
            </a:r>
          </a:p>
          <a:p>
            <a:pPr lvl="0"/>
            <a:r>
              <a:rPr lang="en-IN" dirty="0" smtClean="0"/>
              <a:t>If a defaulter company has availed the option of reduced penalties under section 76/78 and has concluded the proceedings, then the penalties proposed on the officers of such company will also be deemed to have been concluded. </a:t>
            </a:r>
          </a:p>
          <a:p>
            <a:pPr>
              <a:buNone/>
            </a:pPr>
            <a:r>
              <a:rPr lang="en-IN" dirty="0" smtClean="0"/>
              <a:t>	For more details, our article may be viewed at </a:t>
            </a:r>
            <a:r>
              <a:rPr lang="en-IN" u="sng" dirty="0" smtClean="0">
                <a:hlinkClick r:id="rId2"/>
              </a:rPr>
              <a:t>https://www.taxmann.com/Budget-2016-17/budget/t167/deemed-conclusion-under-section-78a-welcome-provision.aspx</a:t>
            </a:r>
            <a:endParaRPr lang="en-IN" dirty="0" smtClean="0"/>
          </a:p>
          <a:p>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IN" sz="3100" b="1" dirty="0" smtClean="0"/>
              <a:t>SECTION 90/91-POWER TO ARREST</a:t>
            </a:r>
            <a:r>
              <a:rPr lang="en-IN" dirty="0" smtClean="0"/>
              <a:t/>
            </a:r>
            <a:br>
              <a:rPr lang="en-IN" dirty="0" smtClean="0"/>
            </a:br>
            <a:endParaRPr lang="en-IN" dirty="0"/>
          </a:p>
        </p:txBody>
      </p:sp>
      <p:sp>
        <p:nvSpPr>
          <p:cNvPr id="3" name="Content Placeholder 2"/>
          <p:cNvSpPr>
            <a:spLocks noGrp="1"/>
          </p:cNvSpPr>
          <p:nvPr>
            <p:ph idx="1"/>
          </p:nvPr>
        </p:nvSpPr>
        <p:spPr/>
        <p:txBody>
          <a:bodyPr/>
          <a:lstStyle/>
          <a:p>
            <a:pPr lvl="0"/>
            <a:r>
              <a:rPr lang="en-IN" dirty="0" smtClean="0"/>
              <a:t>Earlier, the limit for service tax evasion so as to enable arrest was specified as Rs. 50 Lakhs. This is increased to Rs. 2 Crores.</a:t>
            </a:r>
          </a:p>
          <a:p>
            <a:pPr lvl="0"/>
            <a:r>
              <a:rPr lang="en-IN" dirty="0" smtClean="0"/>
              <a:t>The power to arrest in service tax law by Central Excise Officer without arrest warrant is restricted to situation where the tax payer has collected the tax but not deposited it with the exchequer and the amount of such tax collected but not paid is above Rs. 2 </a:t>
            </a:r>
            <a:r>
              <a:rPr lang="en-IN" dirty="0" err="1" smtClean="0"/>
              <a:t>Crores</a:t>
            </a:r>
            <a:r>
              <a:rPr lang="en-IN" dirty="0" smtClean="0"/>
              <a:t> </a:t>
            </a:r>
            <a:r>
              <a:rPr lang="en-IN" dirty="0" err="1" smtClean="0"/>
              <a:t>w.e.f</a:t>
            </a:r>
            <a:r>
              <a:rPr lang="en-IN" dirty="0" smtClean="0"/>
              <a:t>. 14.05.2016</a:t>
            </a:r>
            <a:r>
              <a:rPr lang="en-IN" smtClean="0"/>
              <a:t>.    </a:t>
            </a:r>
            <a:endParaRPr lang="en-IN" dirty="0" smtClean="0"/>
          </a:p>
          <a:p>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IN" sz="3100" b="1" dirty="0" smtClean="0"/>
              <a:t>AMENDMENTS IN INTEREST RATES IN SERVICE TAX</a:t>
            </a:r>
            <a:r>
              <a:rPr lang="en-IN" dirty="0" smtClean="0"/>
              <a:t/>
            </a:r>
            <a:br>
              <a:rPr lang="en-IN" dirty="0" smtClean="0"/>
            </a:br>
            <a:endParaRPr lang="en-IN" dirty="0"/>
          </a:p>
        </p:txBody>
      </p:sp>
      <p:sp>
        <p:nvSpPr>
          <p:cNvPr id="3" name="Content Placeholder 2"/>
          <p:cNvSpPr>
            <a:spLocks noGrp="1"/>
          </p:cNvSpPr>
          <p:nvPr>
            <p:ph idx="1"/>
          </p:nvPr>
        </p:nvSpPr>
        <p:spPr/>
        <p:txBody>
          <a:bodyPr/>
          <a:lstStyle/>
          <a:p>
            <a:r>
              <a:rPr lang="en-IN" b="1" dirty="0" smtClean="0"/>
              <a:t>INTEREST UNDER SECTION 75 FOR DELAYED PAYMENT OF SERVICE TAX </a:t>
            </a:r>
          </a:p>
          <a:p>
            <a:pPr>
              <a:buFont typeface="Wingdings" pitchFamily="2" charset="2"/>
              <a:buChar char="Ø"/>
            </a:pPr>
            <a:r>
              <a:rPr lang="en-IN" dirty="0" smtClean="0"/>
              <a:t>If amount collected but not paid to the government by due date- interest rate to be 24%</a:t>
            </a:r>
          </a:p>
          <a:p>
            <a:pPr>
              <a:buFont typeface="Wingdings" pitchFamily="2" charset="2"/>
              <a:buChar char="Ø"/>
            </a:pPr>
            <a:r>
              <a:rPr lang="en-IN" dirty="0" smtClean="0"/>
              <a:t>In any other case- interest rate to be 15%</a:t>
            </a:r>
          </a:p>
          <a:p>
            <a:r>
              <a:rPr lang="en-IN" b="1" dirty="0" smtClean="0"/>
              <a:t>INTEREST UNDER SECTION 73B ON AMOUNT COLLECTED AS EXCESS SERVICE TAX</a:t>
            </a:r>
          </a:p>
          <a:p>
            <a:pPr>
              <a:buFont typeface="Wingdings" pitchFamily="2" charset="2"/>
              <a:buChar char="Ø"/>
            </a:pPr>
            <a:r>
              <a:rPr lang="en-IN" dirty="0" smtClean="0"/>
              <a:t>Rate of interest has been reduced from 18% to 15% </a:t>
            </a:r>
            <a:r>
              <a:rPr lang="en-IN" dirty="0" err="1" smtClean="0"/>
              <a:t>w.e.f</a:t>
            </a:r>
            <a:r>
              <a:rPr lang="en-IN" dirty="0" smtClean="0"/>
              <a:t>. 14.05.2016</a:t>
            </a:r>
          </a:p>
          <a:p>
            <a:pPr>
              <a:buNone/>
            </a:pPr>
            <a:endParaRPr lang="en-IN" dirty="0" smtClean="0"/>
          </a:p>
          <a:p>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IN" sz="3100" b="1" dirty="0" smtClean="0">
                <a:solidFill>
                  <a:srgbClr val="04617B"/>
                </a:solidFill>
              </a:rPr>
              <a:t>AMENDMENTS IN INTEREST RATES IN SERVICE TAX</a:t>
            </a:r>
            <a:endParaRPr lang="en-IN" dirty="0"/>
          </a:p>
        </p:txBody>
      </p:sp>
      <p:sp>
        <p:nvSpPr>
          <p:cNvPr id="3" name="Content Placeholder 2"/>
          <p:cNvSpPr>
            <a:spLocks noGrp="1"/>
          </p:cNvSpPr>
          <p:nvPr>
            <p:ph idx="1"/>
          </p:nvPr>
        </p:nvSpPr>
        <p:spPr/>
        <p:txBody>
          <a:bodyPr>
            <a:normAutofit lnSpcReduction="10000"/>
          </a:bodyPr>
          <a:lstStyle/>
          <a:p>
            <a:pPr lvl="0"/>
            <a:r>
              <a:rPr lang="en-IN" dirty="0" smtClean="0"/>
              <a:t>In case of service provider, whose taxable value of services provided in a financial year does not exceed sixty </a:t>
            </a:r>
            <a:r>
              <a:rPr lang="en-IN" dirty="0" err="1" smtClean="0"/>
              <a:t>lakhs</a:t>
            </a:r>
            <a:r>
              <a:rPr lang="en-IN" dirty="0" smtClean="0"/>
              <a:t> rupees during any of the financial years, interest rate will be reduced by 3%.</a:t>
            </a:r>
          </a:p>
          <a:p>
            <a:pPr lvl="0"/>
            <a:r>
              <a:rPr lang="en-IN" dirty="0" smtClean="0"/>
              <a:t>Discriminatory rates in case of service tax collected under section 75 and 73B is not understandable and will invite litigation.</a:t>
            </a:r>
          </a:p>
          <a:p>
            <a:r>
              <a:rPr lang="en-IN" dirty="0" smtClean="0"/>
              <a:t>For more details, our article may be visited at </a:t>
            </a:r>
            <a:r>
              <a:rPr lang="en-IN" u="sng" dirty="0" smtClean="0">
                <a:hlinkClick r:id="rId2"/>
              </a:rPr>
              <a:t>https://www.taxmann.com/budget-2016-17/budget/t198/different-interest-rates-for-similar-contravention.aspx</a:t>
            </a:r>
            <a:endParaRPr lang="en-IN" dirty="0" smtClean="0"/>
          </a:p>
          <a:p>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IN" sz="3600" b="1" dirty="0" smtClean="0"/>
              <a:t>SERVICE TAX REFUND TO EXPORTERS</a:t>
            </a:r>
            <a:endParaRPr lang="en-IN" sz="3600" dirty="0"/>
          </a:p>
        </p:txBody>
      </p:sp>
      <p:sp>
        <p:nvSpPr>
          <p:cNvPr id="3" name="Content Placeholder 2"/>
          <p:cNvSpPr>
            <a:spLocks noGrp="1"/>
          </p:cNvSpPr>
          <p:nvPr>
            <p:ph idx="1"/>
          </p:nvPr>
        </p:nvSpPr>
        <p:spPr/>
        <p:txBody>
          <a:bodyPr/>
          <a:lstStyle/>
          <a:p>
            <a:r>
              <a:rPr lang="en-IN" dirty="0" smtClean="0"/>
              <a:t>Notification No. 01/2016-ST dated 03.03.2016 wherein the meaning of specified services in the notification no. 41/2012-ST dated 29.06.2012 was substituted as</a:t>
            </a:r>
            <a:r>
              <a:rPr lang="en-IN" i="1" dirty="0" smtClean="0"/>
              <a:t> taxable services that have been used </a:t>
            </a:r>
            <a:r>
              <a:rPr lang="en-IN" b="1" i="1" dirty="0" smtClean="0"/>
              <a:t>beyond factory or any other place or premises of production or manufacture of the said goods</a:t>
            </a:r>
            <a:r>
              <a:rPr lang="en-IN" i="1" dirty="0" smtClean="0"/>
              <a:t>, for their export.</a:t>
            </a:r>
          </a:p>
          <a:p>
            <a:pPr lvl="0"/>
            <a:r>
              <a:rPr lang="en-US" dirty="0" smtClean="0"/>
              <a:t>However, since the notification no. 01/2016-ST was implemented </a:t>
            </a:r>
            <a:r>
              <a:rPr lang="en-US" dirty="0" err="1" smtClean="0"/>
              <a:t>w.e.f</a:t>
            </a:r>
            <a:r>
              <a:rPr lang="en-US" dirty="0" smtClean="0"/>
              <a:t>. 03.03.2016, refund claims were being denied for the period from 01.07.2012 to 02.03.2016.</a:t>
            </a:r>
            <a:endParaRPr lang="en-IN" dirty="0" smtClean="0"/>
          </a:p>
          <a:p>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IN" sz="4000" b="1" dirty="0" smtClean="0"/>
              <a:t>SERVICE TAX REFUND TO EXPORTERS</a:t>
            </a:r>
            <a:endParaRPr lang="en-IN" sz="4000" dirty="0"/>
          </a:p>
        </p:txBody>
      </p:sp>
      <p:sp>
        <p:nvSpPr>
          <p:cNvPr id="3" name="Content Placeholder 2"/>
          <p:cNvSpPr>
            <a:spLocks noGrp="1"/>
          </p:cNvSpPr>
          <p:nvPr>
            <p:ph idx="1"/>
          </p:nvPr>
        </p:nvSpPr>
        <p:spPr/>
        <p:txBody>
          <a:bodyPr>
            <a:normAutofit lnSpcReduction="10000"/>
          </a:bodyPr>
          <a:lstStyle/>
          <a:p>
            <a:pPr lvl="0"/>
            <a:r>
              <a:rPr lang="en-IN" dirty="0" smtClean="0"/>
              <a:t>Consequently, retrospective amendment has been made stating that the amendment made in the notification no. 41/2012-ST dated 29.06.2016 which substitutes the explanation A(</a:t>
            </a:r>
            <a:r>
              <a:rPr lang="en-IN" dirty="0" err="1" smtClean="0"/>
              <a:t>i</a:t>
            </a:r>
            <a:r>
              <a:rPr lang="en-IN" dirty="0" smtClean="0"/>
              <a:t>) </a:t>
            </a:r>
            <a:r>
              <a:rPr lang="en-US" dirty="0" smtClean="0"/>
              <a:t>shall be deemed to have been implemented from 1</a:t>
            </a:r>
            <a:r>
              <a:rPr lang="en-US" baseline="30000" dirty="0" smtClean="0"/>
              <a:t>st</a:t>
            </a:r>
            <a:r>
              <a:rPr lang="en-US" dirty="0" smtClean="0"/>
              <a:t> July, 2012 to 2</a:t>
            </a:r>
            <a:r>
              <a:rPr lang="en-US" baseline="30000" dirty="0" smtClean="0"/>
              <a:t>nd</a:t>
            </a:r>
            <a:r>
              <a:rPr lang="en-US" dirty="0" smtClean="0"/>
              <a:t> February, 2016 (both days inclusive).</a:t>
            </a:r>
            <a:endParaRPr lang="en-IN" dirty="0" smtClean="0"/>
          </a:p>
          <a:p>
            <a:pPr lvl="0"/>
            <a:r>
              <a:rPr lang="en-IN" dirty="0" smtClean="0"/>
              <a:t>Time period of one month from the date of enactment of Finance Act, 2016 has been allowed to exporters to file request letter in this regard. </a:t>
            </a:r>
          </a:p>
          <a:p>
            <a:r>
              <a:rPr lang="en-IN" dirty="0" smtClean="0"/>
              <a:t>For more details, our article may be viewed at </a:t>
            </a:r>
            <a:r>
              <a:rPr lang="en-IN" u="sng" dirty="0" smtClean="0">
                <a:hlinkClick r:id="rId2"/>
              </a:rPr>
              <a:t>http://new.capradeepjain.com/redirect_gal_437</a:t>
            </a:r>
            <a:endParaRPr lang="en-IN" dirty="0" smtClean="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IN" b="1" dirty="0" smtClean="0"/>
              <a:t>MEGA EXEMPTION NOTIFICATION</a:t>
            </a:r>
            <a:endParaRPr lang="en-IN" dirty="0"/>
          </a:p>
        </p:txBody>
      </p:sp>
      <p:graphicFrame>
        <p:nvGraphicFramePr>
          <p:cNvPr id="5" name="Content Placeholder 4"/>
          <p:cNvGraphicFramePr>
            <a:graphicFrameLocks noGrp="1"/>
          </p:cNvGraphicFramePr>
          <p:nvPr>
            <p:ph idx="1"/>
          </p:nvPr>
        </p:nvGraphicFramePr>
        <p:xfrm>
          <a:off x="457200" y="2286000"/>
          <a:ext cx="8229600" cy="3189732"/>
        </p:xfrm>
        <a:graphic>
          <a:graphicData uri="http://schemas.openxmlformats.org/drawingml/2006/table">
            <a:tbl>
              <a:tblPr firstRow="1" bandRow="1">
                <a:tableStyleId>{5C22544A-7EE6-4342-B048-85BDC9FD1C3A}</a:tableStyleId>
              </a:tblPr>
              <a:tblGrid>
                <a:gridCol w="4114800"/>
                <a:gridCol w="1219200"/>
                <a:gridCol w="1524000"/>
                <a:gridCol w="1371600"/>
              </a:tblGrid>
              <a:tr h="370840">
                <a:tc>
                  <a:txBody>
                    <a:bodyPr/>
                    <a:lstStyle/>
                    <a:p>
                      <a:pPr algn="just">
                        <a:lnSpc>
                          <a:spcPct val="115000"/>
                        </a:lnSpc>
                        <a:spcAft>
                          <a:spcPts val="1000"/>
                        </a:spcAft>
                        <a:tabLst>
                          <a:tab pos="450215" algn="l"/>
                        </a:tabLst>
                      </a:pPr>
                      <a:r>
                        <a:rPr lang="en-IN" sz="1400" b="1" dirty="0">
                          <a:latin typeface="Calibri"/>
                          <a:ea typeface="Calibri"/>
                          <a:cs typeface="Times New Roman"/>
                        </a:rPr>
                        <a:t>PARTICULARS</a:t>
                      </a:r>
                      <a:endParaRPr lang="en-IN" sz="1100" dirty="0">
                        <a:latin typeface="Calibri"/>
                        <a:ea typeface="Calibri"/>
                        <a:cs typeface="Times New Roman"/>
                      </a:endParaRPr>
                    </a:p>
                  </a:txBody>
                  <a:tcPr marL="68580" marR="68580" marT="0" marB="0"/>
                </a:tc>
                <a:tc>
                  <a:txBody>
                    <a:bodyPr/>
                    <a:lstStyle/>
                    <a:p>
                      <a:pPr algn="just">
                        <a:lnSpc>
                          <a:spcPct val="115000"/>
                        </a:lnSpc>
                        <a:spcAft>
                          <a:spcPts val="1000"/>
                        </a:spcAft>
                        <a:tabLst>
                          <a:tab pos="450215" algn="l"/>
                        </a:tabLst>
                      </a:pPr>
                      <a:r>
                        <a:rPr lang="en-IN" sz="1400" b="1">
                          <a:latin typeface="Calibri"/>
                          <a:ea typeface="Calibri"/>
                          <a:cs typeface="Times New Roman"/>
                        </a:rPr>
                        <a:t>UPTO 31.03.2016</a:t>
                      </a:r>
                      <a:endParaRPr lang="en-IN" sz="1100">
                        <a:latin typeface="Calibri"/>
                        <a:ea typeface="Calibri"/>
                        <a:cs typeface="Times New Roman"/>
                      </a:endParaRPr>
                    </a:p>
                  </a:txBody>
                  <a:tcPr marL="68580" marR="68580" marT="0" marB="0"/>
                </a:tc>
                <a:tc>
                  <a:txBody>
                    <a:bodyPr/>
                    <a:lstStyle/>
                    <a:p>
                      <a:pPr algn="just">
                        <a:lnSpc>
                          <a:spcPct val="115000"/>
                        </a:lnSpc>
                        <a:spcAft>
                          <a:spcPts val="1000"/>
                        </a:spcAft>
                        <a:tabLst>
                          <a:tab pos="450215" algn="l"/>
                        </a:tabLst>
                      </a:pPr>
                      <a:r>
                        <a:rPr lang="en-IN" sz="1400" b="1">
                          <a:latin typeface="Calibri"/>
                          <a:ea typeface="Calibri"/>
                          <a:cs typeface="Times New Roman"/>
                        </a:rPr>
                        <a:t>01.04.2016 TO 05.06.2016</a:t>
                      </a:r>
                      <a:endParaRPr lang="en-IN" sz="1100">
                        <a:latin typeface="Calibri"/>
                        <a:ea typeface="Calibri"/>
                        <a:cs typeface="Times New Roman"/>
                      </a:endParaRPr>
                    </a:p>
                  </a:txBody>
                  <a:tcPr marL="68580" marR="68580" marT="0" marB="0"/>
                </a:tc>
                <a:tc>
                  <a:txBody>
                    <a:bodyPr/>
                    <a:lstStyle/>
                    <a:p>
                      <a:pPr algn="just">
                        <a:lnSpc>
                          <a:spcPct val="115000"/>
                        </a:lnSpc>
                        <a:spcAft>
                          <a:spcPts val="1000"/>
                        </a:spcAft>
                        <a:tabLst>
                          <a:tab pos="450215" algn="l"/>
                        </a:tabLst>
                      </a:pPr>
                      <a:r>
                        <a:rPr lang="en-IN" sz="1400" b="1" dirty="0">
                          <a:latin typeface="Calibri"/>
                          <a:ea typeface="Calibri"/>
                          <a:cs typeface="Times New Roman"/>
                        </a:rPr>
                        <a:t>06.06.2016 ONWARDS</a:t>
                      </a:r>
                      <a:endParaRPr lang="en-IN" sz="1100" dirty="0">
                        <a:latin typeface="Calibri"/>
                        <a:ea typeface="Calibri"/>
                        <a:cs typeface="Times New Roman"/>
                      </a:endParaRPr>
                    </a:p>
                  </a:txBody>
                  <a:tcPr marL="68580" marR="68580" marT="0" marB="0"/>
                </a:tc>
              </a:tr>
              <a:tr h="370840">
                <a:tc>
                  <a:txBody>
                    <a:bodyPr/>
                    <a:lstStyle/>
                    <a:p>
                      <a:pPr algn="just">
                        <a:lnSpc>
                          <a:spcPct val="115000"/>
                        </a:lnSpc>
                        <a:spcAft>
                          <a:spcPts val="1000"/>
                        </a:spcAft>
                        <a:tabLst>
                          <a:tab pos="450215" algn="l"/>
                        </a:tabLst>
                      </a:pPr>
                      <a:r>
                        <a:rPr lang="en-IN" sz="1400">
                          <a:latin typeface="Calibri"/>
                          <a:ea typeface="Calibri"/>
                          <a:cs typeface="Times New Roman"/>
                        </a:rPr>
                        <a:t>Senior advocate providing legal services to person other than business entity</a:t>
                      </a:r>
                      <a:endParaRPr lang="en-IN" sz="1100">
                        <a:latin typeface="Calibri"/>
                        <a:ea typeface="Calibri"/>
                        <a:cs typeface="Times New Roman"/>
                      </a:endParaRPr>
                    </a:p>
                  </a:txBody>
                  <a:tcPr marL="68580" marR="68580" marT="0" marB="0"/>
                </a:tc>
                <a:tc>
                  <a:txBody>
                    <a:bodyPr/>
                    <a:lstStyle/>
                    <a:p>
                      <a:pPr algn="just">
                        <a:lnSpc>
                          <a:spcPct val="115000"/>
                        </a:lnSpc>
                        <a:spcAft>
                          <a:spcPts val="1000"/>
                        </a:spcAft>
                        <a:tabLst>
                          <a:tab pos="450215" algn="l"/>
                        </a:tabLst>
                      </a:pPr>
                      <a:r>
                        <a:rPr lang="en-IN" sz="1400">
                          <a:latin typeface="Calibri"/>
                          <a:ea typeface="Calibri"/>
                          <a:cs typeface="Times New Roman"/>
                        </a:rPr>
                        <a:t>Exempt</a:t>
                      </a:r>
                      <a:endParaRPr lang="en-IN" sz="1100">
                        <a:latin typeface="Calibri"/>
                        <a:ea typeface="Calibri"/>
                        <a:cs typeface="Times New Roman"/>
                      </a:endParaRPr>
                    </a:p>
                  </a:txBody>
                  <a:tcPr marL="68580" marR="68580" marT="0" marB="0"/>
                </a:tc>
                <a:tc>
                  <a:txBody>
                    <a:bodyPr/>
                    <a:lstStyle/>
                    <a:p>
                      <a:pPr algn="just">
                        <a:lnSpc>
                          <a:spcPct val="115000"/>
                        </a:lnSpc>
                        <a:spcAft>
                          <a:spcPts val="1000"/>
                        </a:spcAft>
                        <a:tabLst>
                          <a:tab pos="450215" algn="l"/>
                        </a:tabLst>
                      </a:pPr>
                      <a:r>
                        <a:rPr lang="en-IN" sz="1400">
                          <a:latin typeface="Calibri"/>
                          <a:ea typeface="Calibri"/>
                          <a:cs typeface="Times New Roman"/>
                        </a:rPr>
                        <a:t>Exempt</a:t>
                      </a:r>
                      <a:endParaRPr lang="en-IN" sz="1100">
                        <a:latin typeface="Calibri"/>
                        <a:ea typeface="Calibri"/>
                        <a:cs typeface="Times New Roman"/>
                      </a:endParaRPr>
                    </a:p>
                  </a:txBody>
                  <a:tcPr marL="68580" marR="68580" marT="0" marB="0"/>
                </a:tc>
                <a:tc>
                  <a:txBody>
                    <a:bodyPr/>
                    <a:lstStyle/>
                    <a:p>
                      <a:pPr algn="just">
                        <a:lnSpc>
                          <a:spcPct val="115000"/>
                        </a:lnSpc>
                        <a:spcAft>
                          <a:spcPts val="1000"/>
                        </a:spcAft>
                        <a:tabLst>
                          <a:tab pos="450215" algn="l"/>
                        </a:tabLst>
                      </a:pPr>
                      <a:r>
                        <a:rPr lang="en-IN" sz="1400" dirty="0">
                          <a:latin typeface="Calibri"/>
                          <a:ea typeface="Calibri"/>
                          <a:cs typeface="Times New Roman"/>
                        </a:rPr>
                        <a:t>Exempt</a:t>
                      </a:r>
                      <a:endParaRPr lang="en-IN" sz="1100" dirty="0">
                        <a:latin typeface="Calibri"/>
                        <a:ea typeface="Calibri"/>
                        <a:cs typeface="Times New Roman"/>
                      </a:endParaRPr>
                    </a:p>
                  </a:txBody>
                  <a:tcPr marL="68580" marR="68580" marT="0" marB="0"/>
                </a:tc>
              </a:tr>
              <a:tr h="370840">
                <a:tc>
                  <a:txBody>
                    <a:bodyPr/>
                    <a:lstStyle/>
                    <a:p>
                      <a:pPr algn="just">
                        <a:lnSpc>
                          <a:spcPct val="115000"/>
                        </a:lnSpc>
                        <a:spcAft>
                          <a:spcPts val="1000"/>
                        </a:spcAft>
                        <a:tabLst>
                          <a:tab pos="450215" algn="l"/>
                        </a:tabLst>
                      </a:pPr>
                      <a:r>
                        <a:rPr lang="en-IN" sz="1400">
                          <a:latin typeface="Calibri"/>
                          <a:ea typeface="Calibri"/>
                          <a:cs typeface="Times New Roman"/>
                        </a:rPr>
                        <a:t>Senior Advocate providing legal services to business entity with turnover upto 10 lakhs previous financial year</a:t>
                      </a:r>
                      <a:endParaRPr lang="en-IN" sz="1100">
                        <a:latin typeface="Calibri"/>
                        <a:ea typeface="Calibri"/>
                        <a:cs typeface="Times New Roman"/>
                      </a:endParaRPr>
                    </a:p>
                  </a:txBody>
                  <a:tcPr marL="68580" marR="68580" marT="0" marB="0"/>
                </a:tc>
                <a:tc>
                  <a:txBody>
                    <a:bodyPr/>
                    <a:lstStyle/>
                    <a:p>
                      <a:pPr algn="just">
                        <a:lnSpc>
                          <a:spcPct val="115000"/>
                        </a:lnSpc>
                        <a:spcAft>
                          <a:spcPts val="1000"/>
                        </a:spcAft>
                        <a:tabLst>
                          <a:tab pos="450215" algn="l"/>
                        </a:tabLst>
                      </a:pPr>
                      <a:r>
                        <a:rPr lang="en-IN" sz="1400">
                          <a:latin typeface="Calibri"/>
                          <a:ea typeface="Calibri"/>
                          <a:cs typeface="Times New Roman"/>
                        </a:rPr>
                        <a:t>Exempt</a:t>
                      </a:r>
                      <a:endParaRPr lang="en-IN" sz="1100">
                        <a:latin typeface="Calibri"/>
                        <a:ea typeface="Calibri"/>
                        <a:cs typeface="Times New Roman"/>
                      </a:endParaRPr>
                    </a:p>
                  </a:txBody>
                  <a:tcPr marL="68580" marR="68580" marT="0" marB="0"/>
                </a:tc>
                <a:tc>
                  <a:txBody>
                    <a:bodyPr/>
                    <a:lstStyle/>
                    <a:p>
                      <a:pPr algn="just">
                        <a:lnSpc>
                          <a:spcPct val="115000"/>
                        </a:lnSpc>
                        <a:spcAft>
                          <a:spcPts val="1000"/>
                        </a:spcAft>
                        <a:tabLst>
                          <a:tab pos="450215" algn="l"/>
                        </a:tabLst>
                      </a:pPr>
                      <a:r>
                        <a:rPr lang="en-IN" sz="1400">
                          <a:latin typeface="Calibri"/>
                          <a:ea typeface="Calibri"/>
                          <a:cs typeface="Times New Roman"/>
                        </a:rPr>
                        <a:t>Taxable under forward charge</a:t>
                      </a:r>
                      <a:endParaRPr lang="en-IN" sz="1100">
                        <a:latin typeface="Calibri"/>
                        <a:ea typeface="Calibri"/>
                        <a:cs typeface="Times New Roman"/>
                      </a:endParaRPr>
                    </a:p>
                  </a:txBody>
                  <a:tcPr marL="68580" marR="68580" marT="0" marB="0"/>
                </a:tc>
                <a:tc>
                  <a:txBody>
                    <a:bodyPr/>
                    <a:lstStyle/>
                    <a:p>
                      <a:pPr algn="just">
                        <a:lnSpc>
                          <a:spcPct val="115000"/>
                        </a:lnSpc>
                        <a:spcAft>
                          <a:spcPts val="1000"/>
                        </a:spcAft>
                        <a:tabLst>
                          <a:tab pos="450215" algn="l"/>
                        </a:tabLst>
                      </a:pPr>
                      <a:r>
                        <a:rPr lang="en-IN" sz="1400" dirty="0">
                          <a:latin typeface="Calibri"/>
                          <a:ea typeface="Calibri"/>
                          <a:cs typeface="Times New Roman"/>
                        </a:rPr>
                        <a:t>Exempt</a:t>
                      </a:r>
                      <a:endParaRPr lang="en-IN" sz="1100" dirty="0">
                        <a:latin typeface="Calibri"/>
                        <a:ea typeface="Calibri"/>
                        <a:cs typeface="Times New Roman"/>
                      </a:endParaRPr>
                    </a:p>
                  </a:txBody>
                  <a:tcPr marL="68580" marR="68580" marT="0" marB="0"/>
                </a:tc>
              </a:tr>
              <a:tr h="370840">
                <a:tc>
                  <a:txBody>
                    <a:bodyPr/>
                    <a:lstStyle/>
                    <a:p>
                      <a:pPr algn="just">
                        <a:lnSpc>
                          <a:spcPct val="115000"/>
                        </a:lnSpc>
                        <a:spcAft>
                          <a:spcPts val="1000"/>
                        </a:spcAft>
                        <a:tabLst>
                          <a:tab pos="450215" algn="l"/>
                        </a:tabLst>
                      </a:pPr>
                      <a:r>
                        <a:rPr lang="en-IN" sz="1400">
                          <a:latin typeface="Calibri"/>
                          <a:ea typeface="Calibri"/>
                          <a:cs typeface="Times New Roman"/>
                        </a:rPr>
                        <a:t>Senior Advocate providing legal services to business entity with turnover exceeding 10 lakhs previous financial year</a:t>
                      </a:r>
                      <a:endParaRPr lang="en-IN" sz="1100">
                        <a:latin typeface="Calibri"/>
                        <a:ea typeface="Calibri"/>
                        <a:cs typeface="Times New Roman"/>
                      </a:endParaRPr>
                    </a:p>
                  </a:txBody>
                  <a:tcPr marL="68580" marR="68580" marT="0" marB="0"/>
                </a:tc>
                <a:tc>
                  <a:txBody>
                    <a:bodyPr/>
                    <a:lstStyle/>
                    <a:p>
                      <a:pPr algn="just">
                        <a:lnSpc>
                          <a:spcPct val="115000"/>
                        </a:lnSpc>
                        <a:spcAft>
                          <a:spcPts val="1000"/>
                        </a:spcAft>
                        <a:tabLst>
                          <a:tab pos="450215" algn="l"/>
                        </a:tabLst>
                      </a:pPr>
                      <a:r>
                        <a:rPr lang="en-IN" sz="1400">
                          <a:latin typeface="Calibri"/>
                          <a:ea typeface="Calibri"/>
                          <a:cs typeface="Times New Roman"/>
                        </a:rPr>
                        <a:t>Taxable under reverse charge mechanism</a:t>
                      </a:r>
                      <a:endParaRPr lang="en-IN" sz="1100">
                        <a:latin typeface="Calibri"/>
                        <a:ea typeface="Calibri"/>
                        <a:cs typeface="Times New Roman"/>
                      </a:endParaRPr>
                    </a:p>
                  </a:txBody>
                  <a:tcPr marL="68580" marR="68580" marT="0" marB="0"/>
                </a:tc>
                <a:tc>
                  <a:txBody>
                    <a:bodyPr/>
                    <a:lstStyle/>
                    <a:p>
                      <a:pPr algn="just">
                        <a:lnSpc>
                          <a:spcPct val="115000"/>
                        </a:lnSpc>
                        <a:spcAft>
                          <a:spcPts val="1000"/>
                        </a:spcAft>
                        <a:tabLst>
                          <a:tab pos="450215" algn="l"/>
                        </a:tabLst>
                      </a:pPr>
                      <a:r>
                        <a:rPr lang="en-IN" sz="1400">
                          <a:latin typeface="Calibri"/>
                          <a:ea typeface="Calibri"/>
                          <a:cs typeface="Times New Roman"/>
                        </a:rPr>
                        <a:t>Taxable under forward charge</a:t>
                      </a:r>
                      <a:endParaRPr lang="en-IN" sz="1100">
                        <a:latin typeface="Calibri"/>
                        <a:ea typeface="Calibri"/>
                        <a:cs typeface="Times New Roman"/>
                      </a:endParaRPr>
                    </a:p>
                  </a:txBody>
                  <a:tcPr marL="68580" marR="68580" marT="0" marB="0"/>
                </a:tc>
                <a:tc>
                  <a:txBody>
                    <a:bodyPr/>
                    <a:lstStyle/>
                    <a:p>
                      <a:pPr algn="just">
                        <a:lnSpc>
                          <a:spcPct val="115000"/>
                        </a:lnSpc>
                        <a:spcAft>
                          <a:spcPts val="1000"/>
                        </a:spcAft>
                        <a:tabLst>
                          <a:tab pos="450215" algn="l"/>
                        </a:tabLst>
                      </a:pPr>
                      <a:r>
                        <a:rPr lang="en-IN" sz="1400" dirty="0">
                          <a:latin typeface="Calibri"/>
                          <a:ea typeface="Calibri"/>
                          <a:cs typeface="Times New Roman"/>
                        </a:rPr>
                        <a:t>Taxable under reverse charge mechanism</a:t>
                      </a:r>
                      <a:endParaRPr lang="en-IN" sz="1100" dirty="0">
                        <a:latin typeface="Calibri"/>
                        <a:ea typeface="Calibri"/>
                        <a:cs typeface="Times New Roman"/>
                      </a:endParaRPr>
                    </a:p>
                  </a:txBody>
                  <a:tcPr marL="68580" marR="68580" marT="0" marB="0"/>
                </a:tc>
              </a:tr>
              <a:tr h="370840">
                <a:tc>
                  <a:txBody>
                    <a:bodyPr/>
                    <a:lstStyle/>
                    <a:p>
                      <a:pPr algn="just">
                        <a:lnSpc>
                          <a:spcPct val="115000"/>
                        </a:lnSpc>
                        <a:spcAft>
                          <a:spcPts val="1000"/>
                        </a:spcAft>
                        <a:tabLst>
                          <a:tab pos="450215" algn="l"/>
                        </a:tabLst>
                      </a:pPr>
                      <a:r>
                        <a:rPr lang="en-IN" sz="1400" dirty="0">
                          <a:latin typeface="Calibri"/>
                          <a:ea typeface="Calibri"/>
                          <a:cs typeface="Times New Roman"/>
                        </a:rPr>
                        <a:t>To other advocates or partnership firm of advocates</a:t>
                      </a:r>
                      <a:endParaRPr lang="en-IN" sz="1100" dirty="0">
                        <a:latin typeface="Calibri"/>
                        <a:ea typeface="Calibri"/>
                        <a:cs typeface="Times New Roman"/>
                      </a:endParaRPr>
                    </a:p>
                  </a:txBody>
                  <a:tcPr marL="68580" marR="68580" marT="0" marB="0"/>
                </a:tc>
                <a:tc>
                  <a:txBody>
                    <a:bodyPr/>
                    <a:lstStyle/>
                    <a:p>
                      <a:pPr algn="just">
                        <a:lnSpc>
                          <a:spcPct val="115000"/>
                        </a:lnSpc>
                        <a:spcAft>
                          <a:spcPts val="1000"/>
                        </a:spcAft>
                        <a:tabLst>
                          <a:tab pos="450215" algn="l"/>
                        </a:tabLst>
                      </a:pPr>
                      <a:r>
                        <a:rPr lang="en-IN" sz="1400">
                          <a:latin typeface="Calibri"/>
                          <a:ea typeface="Calibri"/>
                          <a:cs typeface="Times New Roman"/>
                        </a:rPr>
                        <a:t>Exempt</a:t>
                      </a:r>
                      <a:endParaRPr lang="en-IN" sz="1100">
                        <a:latin typeface="Calibri"/>
                        <a:ea typeface="Calibri"/>
                        <a:cs typeface="Times New Roman"/>
                      </a:endParaRPr>
                    </a:p>
                  </a:txBody>
                  <a:tcPr marL="68580" marR="68580" marT="0" marB="0"/>
                </a:tc>
                <a:tc>
                  <a:txBody>
                    <a:bodyPr/>
                    <a:lstStyle/>
                    <a:p>
                      <a:pPr algn="just">
                        <a:lnSpc>
                          <a:spcPct val="115000"/>
                        </a:lnSpc>
                        <a:spcAft>
                          <a:spcPts val="1000"/>
                        </a:spcAft>
                        <a:tabLst>
                          <a:tab pos="450215" algn="l"/>
                        </a:tabLst>
                      </a:pPr>
                      <a:r>
                        <a:rPr lang="en-IN" sz="1400">
                          <a:latin typeface="Calibri"/>
                          <a:ea typeface="Calibri"/>
                          <a:cs typeface="Times New Roman"/>
                        </a:rPr>
                        <a:t>Taxable under forward charge</a:t>
                      </a:r>
                      <a:endParaRPr lang="en-IN" sz="1100">
                        <a:latin typeface="Calibri"/>
                        <a:ea typeface="Calibri"/>
                        <a:cs typeface="Times New Roman"/>
                      </a:endParaRPr>
                    </a:p>
                  </a:txBody>
                  <a:tcPr marL="68580" marR="68580" marT="0" marB="0"/>
                </a:tc>
                <a:tc>
                  <a:txBody>
                    <a:bodyPr/>
                    <a:lstStyle/>
                    <a:p>
                      <a:pPr algn="just">
                        <a:lnSpc>
                          <a:spcPct val="115000"/>
                        </a:lnSpc>
                        <a:spcAft>
                          <a:spcPts val="1000"/>
                        </a:spcAft>
                        <a:tabLst>
                          <a:tab pos="450215" algn="l"/>
                        </a:tabLst>
                      </a:pPr>
                      <a:r>
                        <a:rPr lang="en-IN" sz="1400" dirty="0">
                          <a:latin typeface="Calibri"/>
                          <a:ea typeface="Calibri"/>
                          <a:cs typeface="Times New Roman"/>
                        </a:rPr>
                        <a:t>Taxable under reverse charge mechanism                                                                                                                                                       </a:t>
                      </a:r>
                      <a:endParaRPr lang="en-IN" sz="1100" dirty="0">
                        <a:latin typeface="Calibri"/>
                        <a:ea typeface="Calibri"/>
                        <a:cs typeface="Times New Roman"/>
                      </a:endParaRPr>
                    </a:p>
                  </a:txBody>
                  <a:tcPr marL="68580" marR="68580" marT="0" marB="0"/>
                </a:tc>
              </a:tr>
            </a:tbl>
          </a:graphicData>
        </a:graphic>
      </p:graphicFrame>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IN" b="1" dirty="0" smtClean="0"/>
              <a:t>MEGA EXEMPTION NOTIFICATION</a:t>
            </a:r>
            <a:endParaRPr lang="en-IN" dirty="0"/>
          </a:p>
        </p:txBody>
      </p:sp>
      <p:sp>
        <p:nvSpPr>
          <p:cNvPr id="3" name="Content Placeholder 2"/>
          <p:cNvSpPr>
            <a:spLocks noGrp="1"/>
          </p:cNvSpPr>
          <p:nvPr>
            <p:ph idx="1"/>
          </p:nvPr>
        </p:nvSpPr>
        <p:spPr/>
        <p:txBody>
          <a:bodyPr/>
          <a:lstStyle/>
          <a:p>
            <a:r>
              <a:rPr lang="en-IN" dirty="0" smtClean="0"/>
              <a:t>The legal services that are now exempt are as follows:-</a:t>
            </a:r>
          </a:p>
          <a:p>
            <a:pPr>
              <a:buFont typeface="Wingdings" pitchFamily="2" charset="2"/>
              <a:buChar char="Ø"/>
            </a:pPr>
            <a:r>
              <a:rPr lang="en-IN" dirty="0" smtClean="0"/>
              <a:t>Advocate or firm of advocates other than senior advocate</a:t>
            </a:r>
          </a:p>
          <a:p>
            <a:pPr marL="514350" indent="-514350">
              <a:buAutoNum type="arabicPeriod"/>
            </a:pPr>
            <a:r>
              <a:rPr lang="en-IN" dirty="0" smtClean="0"/>
              <a:t>An advocate or partnership firm of advocates providing legal services</a:t>
            </a:r>
          </a:p>
          <a:p>
            <a:pPr marL="514350" indent="-514350">
              <a:buFont typeface="Wingdings 2"/>
              <a:buAutoNum type="arabicPeriod"/>
            </a:pPr>
            <a:r>
              <a:rPr lang="en-IN" dirty="0" smtClean="0"/>
              <a:t>Any person other than a business entity</a:t>
            </a:r>
          </a:p>
          <a:p>
            <a:pPr marL="514350" indent="-514350">
              <a:buFont typeface="Wingdings 2"/>
              <a:buAutoNum type="arabicPeriod"/>
            </a:pPr>
            <a:r>
              <a:rPr lang="en-IN" dirty="0" smtClean="0"/>
              <a:t>A business entity with a turnover </a:t>
            </a:r>
            <a:r>
              <a:rPr lang="en-IN" dirty="0" err="1" smtClean="0"/>
              <a:t>upto</a:t>
            </a:r>
            <a:r>
              <a:rPr lang="en-IN" dirty="0" smtClean="0"/>
              <a:t> Rs. 10 </a:t>
            </a:r>
            <a:r>
              <a:rPr lang="en-IN" dirty="0" err="1" smtClean="0"/>
              <a:t>Lakhs</a:t>
            </a:r>
            <a:r>
              <a:rPr lang="en-IN" dirty="0" smtClean="0"/>
              <a:t> in the preceding financial year</a:t>
            </a:r>
          </a:p>
          <a:p>
            <a:pPr marL="514350" indent="-514350">
              <a:buNone/>
            </a:pPr>
            <a:endParaRPr lang="en-IN" dirty="0" smtClean="0"/>
          </a:p>
          <a:p>
            <a:pPr>
              <a:buNone/>
            </a:pPr>
            <a:endParaRPr lang="en-IN" dirty="0" smtClean="0"/>
          </a:p>
          <a:p>
            <a:pPr>
              <a:buNone/>
            </a:pPr>
            <a:endParaRPr lang="en-IN" dirty="0" smtClean="0"/>
          </a:p>
          <a:p>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IN" b="1" dirty="0" smtClean="0"/>
              <a:t>MEGA EXEMPTION NOTIFICATION</a:t>
            </a:r>
            <a:endParaRPr lang="en-IN" dirty="0"/>
          </a:p>
        </p:txBody>
      </p:sp>
      <p:sp>
        <p:nvSpPr>
          <p:cNvPr id="3" name="Content Placeholder 2"/>
          <p:cNvSpPr>
            <a:spLocks noGrp="1"/>
          </p:cNvSpPr>
          <p:nvPr>
            <p:ph idx="1"/>
          </p:nvPr>
        </p:nvSpPr>
        <p:spPr/>
        <p:txBody>
          <a:bodyPr/>
          <a:lstStyle/>
          <a:p>
            <a:pPr>
              <a:buFont typeface="Wingdings" pitchFamily="2" charset="2"/>
              <a:buChar char="Ø"/>
            </a:pPr>
            <a:r>
              <a:rPr lang="en-IN" dirty="0" smtClean="0"/>
              <a:t>Legal Services provided by senior advocate</a:t>
            </a:r>
          </a:p>
          <a:p>
            <a:pPr>
              <a:buNone/>
            </a:pPr>
            <a:r>
              <a:rPr lang="en-IN" dirty="0" smtClean="0"/>
              <a:t>1. Any person other than a business entity</a:t>
            </a:r>
          </a:p>
          <a:p>
            <a:pPr>
              <a:buNone/>
            </a:pPr>
            <a:r>
              <a:rPr lang="en-IN" dirty="0" smtClean="0"/>
              <a:t>2. A business entity with a turnover </a:t>
            </a:r>
            <a:r>
              <a:rPr lang="en-IN" dirty="0" err="1" smtClean="0"/>
              <a:t>upto</a:t>
            </a:r>
            <a:r>
              <a:rPr lang="en-IN" dirty="0" smtClean="0"/>
              <a:t> Rs. 10 </a:t>
            </a:r>
            <a:r>
              <a:rPr lang="en-IN" dirty="0" err="1" smtClean="0"/>
              <a:t>Lakhs</a:t>
            </a:r>
            <a:r>
              <a:rPr lang="en-IN" dirty="0" smtClean="0"/>
              <a:t> in the preceding financial year</a:t>
            </a:r>
          </a:p>
          <a:p>
            <a:r>
              <a:rPr lang="en-IN" dirty="0" smtClean="0"/>
              <a:t>The services provided by an individual advocate or a firm of advocates by way of legal services other than representational services by senior advocates have been specified as services on which reverse charge mechanism would apply.</a:t>
            </a:r>
          </a:p>
          <a:p>
            <a:pPr>
              <a:buNone/>
            </a:pPr>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IN" b="1" dirty="0" smtClean="0"/>
              <a:t>MEGA EXEMPTION NOTIFICATION</a:t>
            </a:r>
            <a:endParaRPr lang="en-IN" dirty="0"/>
          </a:p>
        </p:txBody>
      </p:sp>
      <p:sp>
        <p:nvSpPr>
          <p:cNvPr id="3" name="Content Placeholder 2"/>
          <p:cNvSpPr>
            <a:spLocks noGrp="1"/>
          </p:cNvSpPr>
          <p:nvPr>
            <p:ph idx="1"/>
          </p:nvPr>
        </p:nvSpPr>
        <p:spPr/>
        <p:txBody>
          <a:bodyPr>
            <a:normAutofit fontScale="92500" lnSpcReduction="10000"/>
          </a:bodyPr>
          <a:lstStyle/>
          <a:p>
            <a:pPr lvl="0"/>
            <a:r>
              <a:rPr lang="en-IN" dirty="0" smtClean="0"/>
              <a:t>100% service tax is liable to be paid by person other than service provider in respect of services provided or agreed to be provided by an individual advocate or firm of advocates by way of legal services, directly or indirectly.</a:t>
            </a:r>
          </a:p>
          <a:p>
            <a:pPr lvl="0"/>
            <a:r>
              <a:rPr lang="en-IN" dirty="0" smtClean="0"/>
              <a:t>Explanation to the notification states that the business entity located in the taxable territory who is litigant, applicant or petitioner, as the case may be, shall be treated as the person who receives the legal services for the purpose of this notification.</a:t>
            </a:r>
          </a:p>
          <a:p>
            <a:r>
              <a:rPr lang="en-IN" dirty="0" smtClean="0"/>
              <a:t>For more details, our article may be viewed at </a:t>
            </a:r>
            <a:r>
              <a:rPr lang="en-IN" u="sng" dirty="0" smtClean="0">
                <a:hlinkClick r:id="rId2"/>
              </a:rPr>
              <a:t>http://www.taxindiaonline.com/RC2/inside2.php3?filename=bnews_detail.php3&amp;newsid=26301</a:t>
            </a:r>
            <a:endParaRPr lang="en-IN" dirty="0" smtClean="0"/>
          </a:p>
          <a:p>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IN" b="1" dirty="0" smtClean="0"/>
              <a:t>MEGA EXEMPTION NOTIFICATION</a:t>
            </a:r>
            <a:endParaRPr lang="en-IN" dirty="0"/>
          </a:p>
        </p:txBody>
      </p:sp>
      <p:sp>
        <p:nvSpPr>
          <p:cNvPr id="3" name="Content Placeholder 2"/>
          <p:cNvSpPr>
            <a:spLocks noGrp="1"/>
          </p:cNvSpPr>
          <p:nvPr>
            <p:ph idx="1"/>
          </p:nvPr>
        </p:nvSpPr>
        <p:spPr/>
        <p:txBody>
          <a:bodyPr>
            <a:normAutofit fontScale="77500" lnSpcReduction="20000"/>
          </a:bodyPr>
          <a:lstStyle/>
          <a:p>
            <a:r>
              <a:rPr lang="en-IN" b="1" dirty="0" smtClean="0"/>
              <a:t>RETROSPECTIVE EXEMPTION TO CONSTRUCTION SERVICES IN RESPECT OF CANALS, DAMS TO GOVERNMENTAL AUTHORITY:-</a:t>
            </a:r>
          </a:p>
          <a:p>
            <a:endParaRPr lang="en-IN" dirty="0" smtClean="0"/>
          </a:p>
          <a:p>
            <a:pPr lvl="0"/>
            <a:r>
              <a:rPr lang="en-IN" dirty="0" smtClean="0"/>
              <a:t>New definition of governmental authority </a:t>
            </a:r>
            <a:r>
              <a:rPr lang="en-IN" dirty="0" err="1" smtClean="0"/>
              <a:t>w.e.f</a:t>
            </a:r>
            <a:r>
              <a:rPr lang="en-IN" dirty="0" smtClean="0"/>
              <a:t>. 30.01.2014 means a body established with 90% or more equity control by government </a:t>
            </a:r>
            <a:r>
              <a:rPr lang="en-IN" b="1" u="sng" dirty="0" smtClean="0"/>
              <a:t>‘OR’ </a:t>
            </a:r>
            <a:r>
              <a:rPr lang="en-IN" dirty="0" smtClean="0"/>
              <a:t>set up by an Act of Parliament or State Legislature. </a:t>
            </a:r>
          </a:p>
          <a:p>
            <a:pPr lvl="0"/>
            <a:r>
              <a:rPr lang="en-IN" dirty="0" smtClean="0"/>
              <a:t>Consequently, the services of construction, repair, maintenance services of dams, canals etc. provided to governmental authority not being set up by Act of Parliament were being treated as taxable services. </a:t>
            </a:r>
          </a:p>
          <a:p>
            <a:pPr lvl="0"/>
            <a:r>
              <a:rPr lang="en-IN" dirty="0" smtClean="0"/>
              <a:t>Hence, government provided retrospective exemption to such services provided to governmental authority from 01.07.2012 to 29.01.2014. </a:t>
            </a:r>
          </a:p>
          <a:p>
            <a:pPr lvl="0">
              <a:buNone/>
            </a:pPr>
            <a:endParaRPr lang="en-IN" dirty="0" smtClean="0"/>
          </a:p>
          <a:p>
            <a:pPr lvl="0"/>
            <a:r>
              <a:rPr lang="en-IN" dirty="0" smtClean="0"/>
              <a:t>Provision of refund of service tax, if paid on such services also incorporated. </a:t>
            </a:r>
          </a:p>
          <a:p>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IN" b="1" dirty="0" smtClean="0"/>
              <a:t>MEGA EXEMPTION NOTIFICATION</a:t>
            </a:r>
            <a:endParaRPr lang="en-IN" dirty="0"/>
          </a:p>
        </p:txBody>
      </p:sp>
      <p:sp>
        <p:nvSpPr>
          <p:cNvPr id="3" name="Content Placeholder 2"/>
          <p:cNvSpPr>
            <a:spLocks noGrp="1"/>
          </p:cNvSpPr>
          <p:nvPr>
            <p:ph idx="1"/>
          </p:nvPr>
        </p:nvSpPr>
        <p:spPr/>
        <p:txBody>
          <a:bodyPr>
            <a:normAutofit fontScale="85000" lnSpcReduction="20000"/>
          </a:bodyPr>
          <a:lstStyle/>
          <a:p>
            <a:r>
              <a:rPr lang="en-IN" b="1" dirty="0" smtClean="0"/>
              <a:t>RESTORATION OF EXEMPTION TO ON-GOING PROJECTS FOR WHICH EXEMPTION WITHDRAWN:-</a:t>
            </a:r>
            <a:endParaRPr lang="en-IN" dirty="0" smtClean="0"/>
          </a:p>
          <a:p>
            <a:r>
              <a:rPr lang="en-IN" dirty="0" smtClean="0"/>
              <a:t>Clauses (a), (c) and (f) of Entry no. 12 were omitted with effect from 01.04.2015. </a:t>
            </a:r>
          </a:p>
          <a:p>
            <a:endParaRPr lang="en-IN" dirty="0" smtClean="0"/>
          </a:p>
          <a:p>
            <a:r>
              <a:rPr lang="en-IN" dirty="0" smtClean="0"/>
              <a:t>The said clauses were for services provided to the government, a local authority or a governmental authority by way of construction, erection, commissioning, installation, completion, fitting out, repair, maintenance, renovation or alteration</a:t>
            </a:r>
          </a:p>
          <a:p>
            <a:pPr>
              <a:buNone/>
            </a:pPr>
            <a:r>
              <a:rPr lang="en-IN" dirty="0" smtClean="0"/>
              <a:t> </a:t>
            </a:r>
          </a:p>
          <a:p>
            <a:r>
              <a:rPr lang="en-IN" dirty="0" smtClean="0"/>
              <a:t>The said exemption is being restored for the services provided under a contract which had been entered into prior to 01.03.2015 and on which appropriate stamp duty, where applicable, had been paid prior to that date. </a:t>
            </a:r>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IN" b="1" dirty="0" smtClean="0"/>
              <a:t>MEGA EXEMPTION NOTIFICATION</a:t>
            </a:r>
            <a:endParaRPr lang="en-IN" dirty="0"/>
          </a:p>
        </p:txBody>
      </p:sp>
      <p:sp>
        <p:nvSpPr>
          <p:cNvPr id="3" name="Content Placeholder 2"/>
          <p:cNvSpPr>
            <a:spLocks noGrp="1"/>
          </p:cNvSpPr>
          <p:nvPr>
            <p:ph idx="1"/>
          </p:nvPr>
        </p:nvSpPr>
        <p:spPr/>
        <p:txBody>
          <a:bodyPr>
            <a:normAutofit fontScale="92500" lnSpcReduction="10000"/>
          </a:bodyPr>
          <a:lstStyle/>
          <a:p>
            <a:r>
              <a:rPr lang="en-IN" dirty="0" smtClean="0"/>
              <a:t>The exemption is being restored till 31.03.2020. The services provided during the period from 01.04.2015 to 29.02.2016 under such contracts are also exempted from the service tax.</a:t>
            </a:r>
          </a:p>
          <a:p>
            <a:endParaRPr lang="en-IN" dirty="0" smtClean="0"/>
          </a:p>
          <a:p>
            <a:r>
              <a:rPr lang="en-IN" dirty="0" smtClean="0"/>
              <a:t>Similarly, exemption on the services by way of construction, erection etc. of original works pertaining to an airport, port in entry no. 14 of Mega Exemption Notification withdrawn </a:t>
            </a:r>
            <a:r>
              <a:rPr lang="en-IN" dirty="0" err="1" smtClean="0"/>
              <a:t>w.e.f</a:t>
            </a:r>
            <a:r>
              <a:rPr lang="en-IN" dirty="0" smtClean="0"/>
              <a:t>. 01.01.2015 is being restored for services provided under a contract which had been entered into prior to 01.03.2015 and on which appropriate stamp duty, had been paid </a:t>
            </a:r>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IN" b="1" dirty="0" smtClean="0"/>
              <a:t>MEGA EXEMPTION NOTIFICATION</a:t>
            </a:r>
            <a:endParaRPr lang="en-IN" dirty="0"/>
          </a:p>
        </p:txBody>
      </p:sp>
      <p:sp>
        <p:nvSpPr>
          <p:cNvPr id="3" name="Content Placeholder 2"/>
          <p:cNvSpPr>
            <a:spLocks noGrp="1"/>
          </p:cNvSpPr>
          <p:nvPr>
            <p:ph idx="1"/>
          </p:nvPr>
        </p:nvSpPr>
        <p:spPr/>
        <p:txBody>
          <a:bodyPr>
            <a:normAutofit fontScale="92500" lnSpcReduction="10000"/>
          </a:bodyPr>
          <a:lstStyle/>
          <a:p>
            <a:r>
              <a:rPr lang="en-IN" b="1" dirty="0" smtClean="0"/>
              <a:t>EXEMPTIONS WITHDRAWN FROM MEGA EXEMPTION NOTIFICATION:-</a:t>
            </a:r>
          </a:p>
          <a:p>
            <a:endParaRPr lang="en-IN" dirty="0" smtClean="0"/>
          </a:p>
          <a:p>
            <a:pPr lvl="0"/>
            <a:r>
              <a:rPr lang="en-IN" dirty="0" smtClean="0"/>
              <a:t>Exemption provided on transport of passengers, with or without accompanied belongings, by ropeway, cable car or aerial tramway is being withdrawn from 01.04.2016.</a:t>
            </a:r>
          </a:p>
          <a:p>
            <a:pPr lvl="0">
              <a:buNone/>
            </a:pPr>
            <a:endParaRPr lang="en-IN" dirty="0" smtClean="0"/>
          </a:p>
          <a:p>
            <a:pPr lvl="0"/>
            <a:r>
              <a:rPr lang="en-IN" dirty="0" smtClean="0"/>
              <a:t>Exemption to construction, erection, commissioning or installation of original works pertaining to monorail or metro is being withdrawn in respect of contracts entered into on or after 01.03.2016. </a:t>
            </a:r>
          </a:p>
          <a:p>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IN" b="1" dirty="0" smtClean="0"/>
              <a:t>MEGA EXEMPTION NOTIFICATION</a:t>
            </a:r>
            <a:endParaRPr lang="en-IN" dirty="0"/>
          </a:p>
        </p:txBody>
      </p:sp>
      <p:sp>
        <p:nvSpPr>
          <p:cNvPr id="3" name="Content Placeholder 2"/>
          <p:cNvSpPr>
            <a:spLocks noGrp="1"/>
          </p:cNvSpPr>
          <p:nvPr>
            <p:ph idx="1"/>
          </p:nvPr>
        </p:nvSpPr>
        <p:spPr/>
        <p:txBody>
          <a:bodyPr>
            <a:normAutofit fontScale="77500" lnSpcReduction="20000"/>
          </a:bodyPr>
          <a:lstStyle/>
          <a:p>
            <a:pPr>
              <a:buNone/>
            </a:pPr>
            <a:r>
              <a:rPr lang="en-IN" b="1" dirty="0" smtClean="0"/>
              <a:t>	NEW EXEMPTIONS TO MEGA EXEMPTION NOTIFICATION:-</a:t>
            </a:r>
          </a:p>
          <a:p>
            <a:endParaRPr lang="en-IN" dirty="0" smtClean="0"/>
          </a:p>
          <a:p>
            <a:pPr lvl="0"/>
            <a:r>
              <a:rPr lang="en-IN" dirty="0" smtClean="0"/>
              <a:t>The services of life insurance business provided by way of annuity under the National Pension System regulated by Pension Fund Regulatory and Development Authority of India is being exempt from service tax. (</a:t>
            </a:r>
            <a:r>
              <a:rPr lang="en-IN" dirty="0" err="1" smtClean="0"/>
              <a:t>w.e.f</a:t>
            </a:r>
            <a:r>
              <a:rPr lang="en-IN" dirty="0" smtClean="0"/>
              <a:t>. 01.04.2016)</a:t>
            </a:r>
          </a:p>
          <a:p>
            <a:pPr lvl="0"/>
            <a:endParaRPr lang="en-IN" dirty="0" smtClean="0"/>
          </a:p>
          <a:p>
            <a:pPr lvl="0"/>
            <a:r>
              <a:rPr lang="en-IN" dirty="0" smtClean="0"/>
              <a:t>Services provided by SEBI by way of protecting the interests of the investors in securities and to promote the development of, and to regulate, the securities market are being exempt from service tax. (</a:t>
            </a:r>
            <a:r>
              <a:rPr lang="en-IN" dirty="0" err="1" smtClean="0"/>
              <a:t>w.e.f</a:t>
            </a:r>
            <a:r>
              <a:rPr lang="en-IN" dirty="0" smtClean="0"/>
              <a:t>. 01.04.2016)</a:t>
            </a:r>
          </a:p>
          <a:p>
            <a:pPr lvl="0">
              <a:buNone/>
            </a:pPr>
            <a:endParaRPr lang="en-IN" dirty="0" smtClean="0"/>
          </a:p>
          <a:p>
            <a:r>
              <a:rPr lang="en-IN" dirty="0" smtClean="0"/>
              <a:t>Services provided by Employee’s Provident Fund Organisation to employees are being exempted from service tax. (</a:t>
            </a:r>
            <a:r>
              <a:rPr lang="en-IN" dirty="0" err="1" smtClean="0"/>
              <a:t>w.e.f</a:t>
            </a:r>
            <a:r>
              <a:rPr lang="en-IN" dirty="0" smtClean="0"/>
              <a:t>. 01.04.2016)</a:t>
            </a:r>
          </a:p>
          <a:p>
            <a:pPr lvl="0"/>
            <a:endParaRPr lang="en-IN" dirty="0" smtClean="0"/>
          </a:p>
          <a:p>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IN" b="1" dirty="0" smtClean="0"/>
              <a:t>MEGA EXEMPTION NOTIFICATION</a:t>
            </a:r>
            <a:endParaRPr lang="en-IN" dirty="0"/>
          </a:p>
        </p:txBody>
      </p:sp>
      <p:sp>
        <p:nvSpPr>
          <p:cNvPr id="3" name="Content Placeholder 2"/>
          <p:cNvSpPr>
            <a:spLocks noGrp="1"/>
          </p:cNvSpPr>
          <p:nvPr>
            <p:ph idx="1"/>
          </p:nvPr>
        </p:nvSpPr>
        <p:spPr/>
        <p:txBody>
          <a:bodyPr>
            <a:normAutofit fontScale="92500" lnSpcReduction="20000"/>
          </a:bodyPr>
          <a:lstStyle/>
          <a:p>
            <a:pPr lvl="0"/>
            <a:r>
              <a:rPr lang="en-IN" dirty="0" smtClean="0"/>
              <a:t>Services provided by National Centre for Cold Chain Development under Department of Agriculture, GOI by way of knowledge dissemination is being exempted. (</a:t>
            </a:r>
            <a:r>
              <a:rPr lang="en-IN" dirty="0" err="1" smtClean="0"/>
              <a:t>w.e.f</a:t>
            </a:r>
            <a:r>
              <a:rPr lang="en-IN" dirty="0" smtClean="0"/>
              <a:t>. 01.04.2016)</a:t>
            </a:r>
          </a:p>
          <a:p>
            <a:pPr lvl="0"/>
            <a:endParaRPr lang="en-IN" dirty="0" smtClean="0"/>
          </a:p>
          <a:p>
            <a:pPr lvl="0"/>
            <a:r>
              <a:rPr lang="en-IN" dirty="0" smtClean="0"/>
              <a:t>Services provided by IRDA of India are being exempt. (</a:t>
            </a:r>
            <a:r>
              <a:rPr lang="en-IN" dirty="0" err="1" smtClean="0"/>
              <a:t>w.e.f</a:t>
            </a:r>
            <a:r>
              <a:rPr lang="en-IN" dirty="0" smtClean="0"/>
              <a:t>. 01.04.2016)</a:t>
            </a:r>
          </a:p>
          <a:p>
            <a:pPr lvl="0"/>
            <a:endParaRPr lang="en-IN" dirty="0" smtClean="0"/>
          </a:p>
          <a:p>
            <a:pPr lvl="0"/>
            <a:r>
              <a:rPr lang="en-IN" dirty="0" smtClean="0"/>
              <a:t>The threshold exemption limit of consideration charged for services provided by a performing artist in folk or classical art forms of music, dance or theatre is being increased from Rs. 1 Lakh to 1.5 Lakh per performance. (</a:t>
            </a:r>
            <a:r>
              <a:rPr lang="en-IN" dirty="0" err="1" smtClean="0"/>
              <a:t>w.e.f</a:t>
            </a:r>
            <a:r>
              <a:rPr lang="en-IN" dirty="0" smtClean="0"/>
              <a:t>. 01.04.2016)</a:t>
            </a:r>
          </a:p>
          <a:p>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IN" b="1" dirty="0" smtClean="0"/>
              <a:t>MEGA EXEMPTION NOTIFICATION</a:t>
            </a:r>
            <a:endParaRPr lang="en-IN" dirty="0"/>
          </a:p>
        </p:txBody>
      </p:sp>
      <p:sp>
        <p:nvSpPr>
          <p:cNvPr id="3" name="Content Placeholder 2"/>
          <p:cNvSpPr>
            <a:spLocks noGrp="1"/>
          </p:cNvSpPr>
          <p:nvPr>
            <p:ph idx="1"/>
          </p:nvPr>
        </p:nvSpPr>
        <p:spPr/>
        <p:txBody>
          <a:bodyPr>
            <a:normAutofit fontScale="92500" lnSpcReduction="20000"/>
          </a:bodyPr>
          <a:lstStyle/>
          <a:p>
            <a:pPr lvl="0"/>
            <a:r>
              <a:rPr lang="en-IN" dirty="0" smtClean="0"/>
              <a:t>Services provided by way of construction, erection etc. of original works pertaining to low cost houses </a:t>
            </a:r>
            <a:r>
              <a:rPr lang="en-IN" dirty="0" err="1" smtClean="0"/>
              <a:t>upto</a:t>
            </a:r>
            <a:r>
              <a:rPr lang="en-IN" dirty="0" smtClean="0"/>
              <a:t> a carpet area of 60 sq. </a:t>
            </a:r>
            <a:r>
              <a:rPr lang="en-IN" dirty="0" err="1" smtClean="0"/>
              <a:t>mtr</a:t>
            </a:r>
            <a:r>
              <a:rPr lang="en-IN" dirty="0" smtClean="0"/>
              <a:t> per house in a housing project approved by the competent authority under the ‘Affordable Housing in Partnership’ component of PMAY or any housing scheme of a State Government are being exempted. (</a:t>
            </a:r>
            <a:r>
              <a:rPr lang="en-IN" dirty="0" err="1" smtClean="0"/>
              <a:t>w.e.f</a:t>
            </a:r>
            <a:r>
              <a:rPr lang="en-IN" dirty="0" smtClean="0"/>
              <a:t>. 01.04.2016)</a:t>
            </a:r>
          </a:p>
          <a:p>
            <a:pPr lvl="0">
              <a:buNone/>
            </a:pPr>
            <a:endParaRPr lang="en-IN" dirty="0" smtClean="0"/>
          </a:p>
          <a:p>
            <a:pPr lvl="0"/>
            <a:r>
              <a:rPr lang="en-IN" dirty="0" smtClean="0"/>
              <a:t>Services provided by the IIM by way of 2 year full time PGPM wherein admissions are made through CAT conducted by IIMs, 5 year Integrated Programme in Management and Fellowship programme in Management are being exempt. (</a:t>
            </a:r>
            <a:r>
              <a:rPr lang="en-IN" dirty="0" err="1" smtClean="0"/>
              <a:t>w.e.f</a:t>
            </a:r>
            <a:r>
              <a:rPr lang="en-IN" dirty="0" smtClean="0"/>
              <a:t>. 01.04.2016)</a:t>
            </a:r>
          </a:p>
          <a:p>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IN" b="1" dirty="0" smtClean="0"/>
              <a:t>MEGA EXEMPTION NOTIFICATION</a:t>
            </a:r>
            <a:endParaRPr lang="en-US" dirty="0"/>
          </a:p>
        </p:txBody>
      </p:sp>
      <p:sp>
        <p:nvSpPr>
          <p:cNvPr id="3" name="Content Placeholder 2"/>
          <p:cNvSpPr>
            <a:spLocks noGrp="1"/>
          </p:cNvSpPr>
          <p:nvPr>
            <p:ph idx="1"/>
          </p:nvPr>
        </p:nvSpPr>
        <p:spPr/>
        <p:txBody>
          <a:bodyPr/>
          <a:lstStyle/>
          <a:p>
            <a:r>
              <a:rPr lang="en-US" dirty="0" smtClean="0"/>
              <a:t>Government services : As all the services provided by government or a local authority has been covered under service tax except some exemptions, it is important to understand which all services will be taxable or exempted. A </a:t>
            </a:r>
            <a:r>
              <a:rPr lang="en-US" dirty="0" err="1" smtClean="0"/>
              <a:t>summarised</a:t>
            </a:r>
            <a:r>
              <a:rPr lang="en-US" dirty="0" smtClean="0"/>
              <a:t> list consisting of all amendments in this regards is produced here below:</a:t>
            </a:r>
            <a:endParaRPr lang="en-US"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IN" b="1" dirty="0" smtClean="0"/>
              <a:t>MEGA EXEMPTION NOTIFICATION</a:t>
            </a:r>
            <a:endParaRPr lang="en-US" dirty="0"/>
          </a:p>
        </p:txBody>
      </p:sp>
      <p:graphicFrame>
        <p:nvGraphicFramePr>
          <p:cNvPr id="5" name="Content Placeholder 4"/>
          <p:cNvGraphicFramePr>
            <a:graphicFrameLocks noGrp="1"/>
          </p:cNvGraphicFramePr>
          <p:nvPr>
            <p:ph idx="1"/>
          </p:nvPr>
        </p:nvGraphicFramePr>
        <p:xfrm>
          <a:off x="457200" y="1935163"/>
          <a:ext cx="8229600" cy="4171188"/>
        </p:xfrm>
        <a:graphic>
          <a:graphicData uri="http://schemas.openxmlformats.org/drawingml/2006/table">
            <a:tbl>
              <a:tblPr firstRow="1" bandRow="1">
                <a:tableStyleId>{5C22544A-7EE6-4342-B048-85BDC9FD1C3A}</a:tableStyleId>
              </a:tblPr>
              <a:tblGrid>
                <a:gridCol w="2209800"/>
                <a:gridCol w="1066800"/>
                <a:gridCol w="1661160"/>
                <a:gridCol w="853440"/>
                <a:gridCol w="2438400"/>
              </a:tblGrid>
              <a:tr h="370840">
                <a:tc>
                  <a:txBody>
                    <a:bodyPr/>
                    <a:lstStyle/>
                    <a:p>
                      <a:pPr marL="0" marR="0">
                        <a:lnSpc>
                          <a:spcPct val="115000"/>
                        </a:lnSpc>
                        <a:spcBef>
                          <a:spcPts val="0"/>
                        </a:spcBef>
                        <a:spcAft>
                          <a:spcPts val="0"/>
                        </a:spcAft>
                      </a:pPr>
                      <a:r>
                        <a:rPr lang="en-US" sz="1400" b="1" dirty="0">
                          <a:latin typeface="Calibri"/>
                          <a:ea typeface="Calibri"/>
                          <a:cs typeface="Times New Roman"/>
                        </a:rPr>
                        <a:t>NATURE OF SERVICE</a:t>
                      </a:r>
                      <a:endParaRPr lang="en-US" sz="1100" dirty="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b="1" dirty="0">
                          <a:latin typeface="Calibri"/>
                          <a:ea typeface="Calibri"/>
                          <a:cs typeface="Times New Roman"/>
                        </a:rPr>
                        <a:t>TAXABILITY</a:t>
                      </a:r>
                      <a:endParaRPr lang="en-US" sz="1100" dirty="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b="1" dirty="0">
                          <a:latin typeface="Calibri"/>
                          <a:ea typeface="Calibri"/>
                          <a:cs typeface="Times New Roman"/>
                        </a:rPr>
                        <a:t>LEGAL PROVISION</a:t>
                      </a:r>
                      <a:endParaRPr lang="en-US" sz="1100" dirty="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b="1" dirty="0">
                          <a:latin typeface="Calibri"/>
                          <a:ea typeface="Calibri"/>
                          <a:cs typeface="Times New Roman"/>
                        </a:rPr>
                        <a:t>RELEVANT DATE</a:t>
                      </a:r>
                      <a:endParaRPr lang="en-US" sz="1100" dirty="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b="1" dirty="0">
                          <a:latin typeface="Calibri"/>
                          <a:ea typeface="Calibri"/>
                          <a:cs typeface="Times New Roman"/>
                        </a:rPr>
                        <a:t>LEGAL IMPLICATION</a:t>
                      </a:r>
                      <a:endParaRPr lang="en-US" sz="1100" dirty="0">
                        <a:latin typeface="Calibri"/>
                        <a:ea typeface="Calibri"/>
                        <a:cs typeface="Times New Roman"/>
                      </a:endParaRPr>
                    </a:p>
                  </a:txBody>
                  <a:tcPr marL="68580" marR="68580" marT="0" marB="0"/>
                </a:tc>
              </a:tr>
              <a:tr h="370840">
                <a:tc>
                  <a:txBody>
                    <a:bodyPr/>
                    <a:lstStyle/>
                    <a:p>
                      <a:pPr marL="0" marR="0">
                        <a:lnSpc>
                          <a:spcPct val="115000"/>
                        </a:lnSpc>
                        <a:spcBef>
                          <a:spcPts val="0"/>
                        </a:spcBef>
                        <a:spcAft>
                          <a:spcPts val="0"/>
                        </a:spcAft>
                      </a:pPr>
                      <a:r>
                        <a:rPr lang="en-US" sz="1400">
                          <a:latin typeface="Calibri"/>
                          <a:ea typeface="Calibri"/>
                          <a:cs typeface="Times New Roman"/>
                        </a:rPr>
                        <a:t>Collection o taxes, duties &amp; cesses</a:t>
                      </a:r>
                      <a:endParaRPr lang="en-US" sz="11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a:latin typeface="Calibri"/>
                          <a:ea typeface="Calibri"/>
                          <a:cs typeface="Times New Roman"/>
                        </a:rPr>
                        <a:t>Non taxable</a:t>
                      </a:r>
                      <a:endParaRPr lang="en-US" sz="11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a:latin typeface="Calibri"/>
                          <a:ea typeface="Calibri"/>
                          <a:cs typeface="Times New Roman"/>
                        </a:rPr>
                        <a:t>Being statutory function not related to any particular service.</a:t>
                      </a:r>
                      <a:endParaRPr lang="en-US" sz="11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dirty="0">
                          <a:latin typeface="Calibri"/>
                          <a:ea typeface="Calibri"/>
                          <a:cs typeface="Times New Roman"/>
                        </a:rPr>
                        <a:t>Na</a:t>
                      </a:r>
                      <a:endParaRPr lang="en-US" sz="1100" dirty="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a:latin typeface="Calibri"/>
                          <a:ea typeface="Calibri"/>
                          <a:cs typeface="Times New Roman"/>
                        </a:rPr>
                        <a:t>Na</a:t>
                      </a:r>
                      <a:endParaRPr lang="en-US" sz="1100">
                        <a:latin typeface="Calibri"/>
                        <a:ea typeface="Calibri"/>
                        <a:cs typeface="Times New Roman"/>
                      </a:endParaRPr>
                    </a:p>
                  </a:txBody>
                  <a:tcPr marL="68580" marR="68580" marT="0" marB="0"/>
                </a:tc>
              </a:tr>
              <a:tr h="370840">
                <a:tc>
                  <a:txBody>
                    <a:bodyPr/>
                    <a:lstStyle/>
                    <a:p>
                      <a:pPr marL="0" marR="0">
                        <a:lnSpc>
                          <a:spcPct val="115000"/>
                        </a:lnSpc>
                        <a:spcBef>
                          <a:spcPts val="0"/>
                        </a:spcBef>
                        <a:spcAft>
                          <a:spcPts val="0"/>
                        </a:spcAft>
                      </a:pPr>
                      <a:r>
                        <a:rPr lang="en-US" sz="1400">
                          <a:latin typeface="Calibri"/>
                          <a:ea typeface="Calibri"/>
                          <a:cs typeface="Times New Roman"/>
                        </a:rPr>
                        <a:t>Fines and penalties for violation of any statute</a:t>
                      </a:r>
                      <a:endParaRPr lang="en-US" sz="11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a:latin typeface="Calibri"/>
                          <a:ea typeface="Calibri"/>
                          <a:cs typeface="Times New Roman"/>
                        </a:rPr>
                        <a:t>Exempt</a:t>
                      </a:r>
                      <a:endParaRPr lang="en-US" sz="11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a:latin typeface="Calibri"/>
                          <a:ea typeface="Calibri"/>
                          <a:cs typeface="Times New Roman"/>
                        </a:rPr>
                        <a:t>Entry no 57(men)</a:t>
                      </a:r>
                      <a:endParaRPr lang="en-US" sz="11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a:latin typeface="Calibri"/>
                          <a:ea typeface="Calibri"/>
                          <a:cs typeface="Times New Roman"/>
                        </a:rPr>
                        <a:t>1.4.16</a:t>
                      </a:r>
                      <a:endParaRPr lang="en-US" sz="11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dirty="0">
                          <a:latin typeface="Calibri"/>
                          <a:ea typeface="Calibri"/>
                          <a:cs typeface="Times New Roman"/>
                        </a:rPr>
                        <a:t>Meaning </a:t>
                      </a:r>
                      <a:r>
                        <a:rPr lang="en-US" sz="1400" dirty="0" err="1">
                          <a:latin typeface="Calibri"/>
                          <a:ea typeface="Calibri"/>
                          <a:cs typeface="Times New Roman"/>
                        </a:rPr>
                        <a:t>therby</a:t>
                      </a:r>
                      <a:r>
                        <a:rPr lang="en-US" sz="1400" dirty="0">
                          <a:latin typeface="Calibri"/>
                          <a:ea typeface="Calibri"/>
                          <a:cs typeface="Times New Roman"/>
                        </a:rPr>
                        <a:t>, such charges were never taxable , and are still exempt </a:t>
                      </a:r>
                      <a:r>
                        <a:rPr lang="en-US" sz="1400" dirty="0" err="1">
                          <a:latin typeface="Calibri"/>
                          <a:ea typeface="Calibri"/>
                          <a:cs typeface="Times New Roman"/>
                        </a:rPr>
                        <a:t>w.e.f</a:t>
                      </a:r>
                      <a:r>
                        <a:rPr lang="en-US" sz="1400" dirty="0">
                          <a:latin typeface="Calibri"/>
                          <a:ea typeface="Calibri"/>
                          <a:cs typeface="Times New Roman"/>
                        </a:rPr>
                        <a:t> 1.4.16</a:t>
                      </a:r>
                      <a:endParaRPr lang="en-US" sz="1100" dirty="0">
                        <a:latin typeface="Calibri"/>
                        <a:ea typeface="Calibri"/>
                        <a:cs typeface="Times New Roman"/>
                      </a:endParaRPr>
                    </a:p>
                  </a:txBody>
                  <a:tcPr marL="68580" marR="68580" marT="0" marB="0"/>
                </a:tc>
              </a:tr>
              <a:tr h="370840">
                <a:tc>
                  <a:txBody>
                    <a:bodyPr/>
                    <a:lstStyle/>
                    <a:p>
                      <a:pPr marL="0" marR="0">
                        <a:lnSpc>
                          <a:spcPct val="115000"/>
                        </a:lnSpc>
                        <a:spcBef>
                          <a:spcPts val="0"/>
                        </a:spcBef>
                        <a:spcAft>
                          <a:spcPts val="0"/>
                        </a:spcAft>
                      </a:pPr>
                      <a:r>
                        <a:rPr lang="en-US" sz="1400">
                          <a:latin typeface="Calibri"/>
                          <a:ea typeface="Calibri"/>
                          <a:cs typeface="Times New Roman"/>
                        </a:rPr>
                        <a:t>Fee/ liquidated damages payable on account of non performance of  any contract awarded by g/la.</a:t>
                      </a:r>
                      <a:endParaRPr lang="en-US" sz="11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a:latin typeface="Calibri"/>
                          <a:ea typeface="Calibri"/>
                          <a:cs typeface="Times New Roman"/>
                        </a:rPr>
                        <a:t>Exempt</a:t>
                      </a:r>
                      <a:endParaRPr lang="en-US" sz="11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a:latin typeface="Calibri"/>
                          <a:ea typeface="Calibri"/>
                          <a:cs typeface="Times New Roman"/>
                        </a:rPr>
                        <a:t>Entry no 57(men)</a:t>
                      </a:r>
                      <a:endParaRPr lang="en-US" sz="11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a:latin typeface="Calibri"/>
                          <a:ea typeface="Calibri"/>
                          <a:cs typeface="Times New Roman"/>
                        </a:rPr>
                        <a:t>1.4.16</a:t>
                      </a:r>
                      <a:endParaRPr lang="en-US" sz="11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a:latin typeface="Calibri"/>
                          <a:ea typeface="Calibri"/>
                          <a:cs typeface="Times New Roman"/>
                        </a:rPr>
                        <a:t>-do-</a:t>
                      </a:r>
                      <a:endParaRPr lang="en-US" sz="1100">
                        <a:latin typeface="Calibri"/>
                        <a:ea typeface="Calibri"/>
                        <a:cs typeface="Times New Roman"/>
                      </a:endParaRPr>
                    </a:p>
                  </a:txBody>
                  <a:tcPr marL="68580" marR="68580" marT="0" marB="0"/>
                </a:tc>
              </a:tr>
              <a:tr h="370840">
                <a:tc>
                  <a:txBody>
                    <a:bodyPr/>
                    <a:lstStyle/>
                    <a:p>
                      <a:pPr marL="0" marR="0">
                        <a:lnSpc>
                          <a:spcPct val="115000"/>
                        </a:lnSpc>
                        <a:spcBef>
                          <a:spcPts val="0"/>
                        </a:spcBef>
                        <a:spcAft>
                          <a:spcPts val="0"/>
                        </a:spcAft>
                      </a:pPr>
                      <a:r>
                        <a:rPr lang="en-US" sz="1400">
                          <a:latin typeface="Calibri"/>
                          <a:ea typeface="Calibri"/>
                          <a:cs typeface="Times New Roman"/>
                        </a:rPr>
                        <a:t>Charges for granting passport , visa driving licence , birth certificate , death certificates.</a:t>
                      </a:r>
                      <a:endParaRPr lang="en-US" sz="11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a:latin typeface="Calibri"/>
                          <a:ea typeface="Calibri"/>
                          <a:cs typeface="Times New Roman"/>
                        </a:rPr>
                        <a:t>Exempt</a:t>
                      </a:r>
                      <a:endParaRPr lang="en-US" sz="11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a:latin typeface="Calibri"/>
                          <a:ea typeface="Calibri"/>
                          <a:cs typeface="Times New Roman"/>
                        </a:rPr>
                        <a:t>Entry no 55(men)</a:t>
                      </a:r>
                      <a:endParaRPr lang="en-US" sz="11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a:latin typeface="Calibri"/>
                          <a:ea typeface="Calibri"/>
                          <a:cs typeface="Times New Roman"/>
                        </a:rPr>
                        <a:t>1.4.16</a:t>
                      </a:r>
                      <a:endParaRPr lang="en-US" sz="11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dirty="0">
                          <a:latin typeface="Calibri"/>
                          <a:ea typeface="Calibri"/>
                          <a:cs typeface="Times New Roman"/>
                        </a:rPr>
                        <a:t>-do-</a:t>
                      </a:r>
                      <a:endParaRPr lang="en-US" sz="1100" dirty="0">
                        <a:latin typeface="Calibri"/>
                        <a:ea typeface="Calibri"/>
                        <a:cs typeface="Times New Roman"/>
                      </a:endParaRPr>
                    </a:p>
                  </a:txBody>
                  <a:tcPr marL="68580" marR="68580" marT="0" marB="0"/>
                </a:tc>
              </a:tr>
            </a:tbl>
          </a:graphicData>
        </a:graphic>
      </p:graphicFrame>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IN" b="1" dirty="0" smtClean="0"/>
              <a:t>MEGA EXEMPTION NOTIFICATION</a:t>
            </a:r>
            <a:endParaRPr lang="en-US" dirty="0"/>
          </a:p>
        </p:txBody>
      </p:sp>
      <p:graphicFrame>
        <p:nvGraphicFramePr>
          <p:cNvPr id="5" name="Content Placeholder 4"/>
          <p:cNvGraphicFramePr>
            <a:graphicFrameLocks noGrp="1"/>
          </p:cNvGraphicFramePr>
          <p:nvPr>
            <p:ph idx="1"/>
          </p:nvPr>
        </p:nvGraphicFramePr>
        <p:xfrm>
          <a:off x="457200" y="1935163"/>
          <a:ext cx="8229600" cy="4171188"/>
        </p:xfrm>
        <a:graphic>
          <a:graphicData uri="http://schemas.openxmlformats.org/drawingml/2006/table">
            <a:tbl>
              <a:tblPr firstRow="1" bandRow="1">
                <a:tableStyleId>{5C22544A-7EE6-4342-B048-85BDC9FD1C3A}</a:tableStyleId>
              </a:tblPr>
              <a:tblGrid>
                <a:gridCol w="2286000"/>
                <a:gridCol w="1005840"/>
                <a:gridCol w="1645920"/>
                <a:gridCol w="1005840"/>
                <a:gridCol w="2286000"/>
              </a:tblGrid>
              <a:tr h="370840">
                <a:tc>
                  <a:txBody>
                    <a:bodyPr/>
                    <a:lstStyle/>
                    <a:p>
                      <a:pPr marL="0" marR="0">
                        <a:lnSpc>
                          <a:spcPct val="115000"/>
                        </a:lnSpc>
                        <a:spcBef>
                          <a:spcPts val="0"/>
                        </a:spcBef>
                        <a:spcAft>
                          <a:spcPts val="0"/>
                        </a:spcAft>
                      </a:pPr>
                      <a:r>
                        <a:rPr lang="en-US" sz="1400" b="1" dirty="0">
                          <a:latin typeface="Calibri"/>
                          <a:ea typeface="Calibri"/>
                          <a:cs typeface="Times New Roman"/>
                        </a:rPr>
                        <a:t>NATURE OF SERVICE</a:t>
                      </a:r>
                      <a:endParaRPr lang="en-US" sz="1100" dirty="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b="1" dirty="0">
                          <a:latin typeface="Calibri"/>
                          <a:ea typeface="Calibri"/>
                          <a:cs typeface="Times New Roman"/>
                        </a:rPr>
                        <a:t>TAXABILITY</a:t>
                      </a:r>
                      <a:endParaRPr lang="en-US" sz="1100" dirty="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b="1" dirty="0">
                          <a:latin typeface="Calibri"/>
                          <a:ea typeface="Calibri"/>
                          <a:cs typeface="Times New Roman"/>
                        </a:rPr>
                        <a:t>LEGAL PROVISION</a:t>
                      </a:r>
                      <a:endParaRPr lang="en-US" sz="1100" dirty="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b="1" dirty="0">
                          <a:latin typeface="Calibri"/>
                          <a:ea typeface="Calibri"/>
                          <a:cs typeface="Times New Roman"/>
                        </a:rPr>
                        <a:t>RELEVANT DATE</a:t>
                      </a:r>
                      <a:endParaRPr lang="en-US" sz="1100" dirty="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b="1" dirty="0">
                          <a:latin typeface="Calibri"/>
                          <a:ea typeface="Calibri"/>
                          <a:cs typeface="Times New Roman"/>
                        </a:rPr>
                        <a:t>LEGAL IMPLICATION</a:t>
                      </a:r>
                      <a:endParaRPr lang="en-US" sz="1100" dirty="0">
                        <a:latin typeface="Calibri"/>
                        <a:ea typeface="Calibri"/>
                        <a:cs typeface="Times New Roman"/>
                      </a:endParaRPr>
                    </a:p>
                  </a:txBody>
                  <a:tcPr marL="68580" marR="68580" marT="0" marB="0"/>
                </a:tc>
              </a:tr>
              <a:tr h="370840">
                <a:tc>
                  <a:txBody>
                    <a:bodyPr/>
                    <a:lstStyle/>
                    <a:p>
                      <a:pPr marL="0" marR="0">
                        <a:lnSpc>
                          <a:spcPct val="115000"/>
                        </a:lnSpc>
                        <a:spcBef>
                          <a:spcPts val="0"/>
                        </a:spcBef>
                        <a:spcAft>
                          <a:spcPts val="0"/>
                        </a:spcAft>
                      </a:pPr>
                      <a:r>
                        <a:rPr lang="en-US" sz="1400">
                          <a:latin typeface="Calibri"/>
                          <a:ea typeface="Calibri"/>
                          <a:cs typeface="Times New Roman"/>
                        </a:rPr>
                        <a:t>Services by g/la to another g/la (other than items 7 to 11 below)</a:t>
                      </a:r>
                      <a:endParaRPr lang="en-US" sz="11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a:latin typeface="Calibri"/>
                          <a:ea typeface="Calibri"/>
                          <a:cs typeface="Times New Roman"/>
                        </a:rPr>
                        <a:t>Exempt</a:t>
                      </a:r>
                      <a:endParaRPr lang="en-US" sz="11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a:latin typeface="Calibri"/>
                          <a:ea typeface="Calibri"/>
                          <a:cs typeface="Times New Roman"/>
                        </a:rPr>
                        <a:t>Entry no 54(men)</a:t>
                      </a:r>
                      <a:endParaRPr lang="en-US" sz="11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a:latin typeface="Calibri"/>
                          <a:ea typeface="Calibri"/>
                          <a:cs typeface="Times New Roman"/>
                        </a:rPr>
                        <a:t>1.4.16</a:t>
                      </a:r>
                      <a:endParaRPr lang="en-US" sz="11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a:latin typeface="Calibri"/>
                          <a:ea typeface="Calibri"/>
                          <a:cs typeface="Times New Roman"/>
                        </a:rPr>
                        <a:t>-do-</a:t>
                      </a:r>
                      <a:endParaRPr lang="en-US" sz="1100">
                        <a:latin typeface="Calibri"/>
                        <a:ea typeface="Calibri"/>
                        <a:cs typeface="Times New Roman"/>
                      </a:endParaRPr>
                    </a:p>
                  </a:txBody>
                  <a:tcPr marL="68580" marR="68580" marT="0" marB="0"/>
                </a:tc>
              </a:tr>
              <a:tr h="370840">
                <a:tc>
                  <a:txBody>
                    <a:bodyPr/>
                    <a:lstStyle/>
                    <a:p>
                      <a:pPr marL="0" marR="0">
                        <a:lnSpc>
                          <a:spcPct val="115000"/>
                        </a:lnSpc>
                        <a:spcBef>
                          <a:spcPts val="0"/>
                        </a:spcBef>
                        <a:spcAft>
                          <a:spcPts val="0"/>
                        </a:spcAft>
                      </a:pPr>
                      <a:r>
                        <a:rPr lang="en-US" sz="1400">
                          <a:latin typeface="Calibri"/>
                          <a:ea typeface="Calibri"/>
                          <a:cs typeface="Times New Roman"/>
                        </a:rPr>
                        <a:t>Any service by g/la to anybody where gross amount charged doesn’t exceed inr 5000</a:t>
                      </a:r>
                      <a:endParaRPr lang="en-US" sz="11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a:latin typeface="Calibri"/>
                          <a:ea typeface="Calibri"/>
                          <a:cs typeface="Times New Roman"/>
                        </a:rPr>
                        <a:t>Exempt</a:t>
                      </a:r>
                      <a:endParaRPr lang="en-US" sz="11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a:latin typeface="Calibri"/>
                          <a:ea typeface="Calibri"/>
                          <a:cs typeface="Times New Roman"/>
                        </a:rPr>
                        <a:t>Entry no 56(men)</a:t>
                      </a:r>
                      <a:endParaRPr lang="en-US" sz="11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a:latin typeface="Calibri"/>
                          <a:ea typeface="Calibri"/>
                          <a:cs typeface="Times New Roman"/>
                        </a:rPr>
                        <a:t>1.4.16</a:t>
                      </a:r>
                      <a:endParaRPr lang="en-US" sz="11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a:latin typeface="Calibri"/>
                          <a:ea typeface="Calibri"/>
                          <a:cs typeface="Times New Roman"/>
                        </a:rPr>
                        <a:t>However in case of css this exemption is available only if total amount for a financial year doesn’t exceed inr 5000.</a:t>
                      </a:r>
                      <a:endParaRPr lang="en-US" sz="1100">
                        <a:latin typeface="Calibri"/>
                        <a:ea typeface="Calibri"/>
                        <a:cs typeface="Times New Roman"/>
                      </a:endParaRPr>
                    </a:p>
                  </a:txBody>
                  <a:tcPr marL="68580" marR="68580" marT="0" marB="0"/>
                </a:tc>
              </a:tr>
              <a:tr h="370840">
                <a:tc>
                  <a:txBody>
                    <a:bodyPr/>
                    <a:lstStyle/>
                    <a:p>
                      <a:pPr marL="0" marR="0">
                        <a:lnSpc>
                          <a:spcPct val="115000"/>
                        </a:lnSpc>
                        <a:spcBef>
                          <a:spcPts val="0"/>
                        </a:spcBef>
                        <a:spcAft>
                          <a:spcPts val="0"/>
                        </a:spcAft>
                      </a:pPr>
                      <a:r>
                        <a:rPr lang="en-US" sz="1400">
                          <a:latin typeface="Calibri"/>
                          <a:ea typeface="Calibri"/>
                          <a:cs typeface="Times New Roman"/>
                        </a:rPr>
                        <a:t>Poastal services by g/la to any person (including another g/la)</a:t>
                      </a:r>
                      <a:endParaRPr lang="en-US" sz="11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a:latin typeface="Calibri"/>
                          <a:ea typeface="Calibri"/>
                          <a:cs typeface="Times New Roman"/>
                        </a:rPr>
                        <a:t>Taxable</a:t>
                      </a:r>
                      <a:endParaRPr lang="en-US" sz="11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a:latin typeface="Calibri"/>
                          <a:ea typeface="Calibri"/>
                          <a:cs typeface="Times New Roman"/>
                        </a:rPr>
                        <a:t>Exclusion to section 66D(a)</a:t>
                      </a:r>
                      <a:endParaRPr lang="en-US" sz="11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a:latin typeface="Calibri"/>
                          <a:ea typeface="Calibri"/>
                          <a:cs typeface="Times New Roman"/>
                        </a:rPr>
                        <a:t>1-7-2012</a:t>
                      </a:r>
                      <a:endParaRPr lang="en-US" sz="11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dirty="0">
                          <a:latin typeface="Calibri"/>
                          <a:ea typeface="Calibri"/>
                          <a:cs typeface="Times New Roman"/>
                        </a:rPr>
                        <a:t>Taxable since 1.7.12 . monetary limit of inr 5000 ( item 6 &amp; above) doesn’t apply.</a:t>
                      </a:r>
                      <a:endParaRPr lang="en-US" sz="1100" dirty="0">
                        <a:latin typeface="Calibri"/>
                        <a:ea typeface="Calibri"/>
                        <a:cs typeface="Times New Roman"/>
                      </a:endParaRPr>
                    </a:p>
                  </a:txBody>
                  <a:tcPr marL="68580" marR="68580" marT="0" marB="0"/>
                </a:tc>
              </a:tr>
              <a:tr h="370840">
                <a:tc>
                  <a:txBody>
                    <a:bodyPr/>
                    <a:lstStyle/>
                    <a:p>
                      <a:pPr marL="0" marR="0">
                        <a:lnSpc>
                          <a:spcPct val="115000"/>
                        </a:lnSpc>
                        <a:spcBef>
                          <a:spcPts val="0"/>
                        </a:spcBef>
                        <a:spcAft>
                          <a:spcPts val="0"/>
                        </a:spcAft>
                      </a:pPr>
                      <a:r>
                        <a:rPr lang="en-US" sz="1400">
                          <a:latin typeface="Calibri"/>
                          <a:ea typeface="Calibri"/>
                          <a:cs typeface="Times New Roman"/>
                        </a:rPr>
                        <a:t>Life insurance services by g/la to any person (including another g/la)</a:t>
                      </a:r>
                      <a:endParaRPr lang="en-US" sz="11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a:latin typeface="Calibri"/>
                          <a:ea typeface="Calibri"/>
                          <a:cs typeface="Times New Roman"/>
                        </a:rPr>
                        <a:t>Taxable</a:t>
                      </a:r>
                      <a:endParaRPr lang="en-US" sz="11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a:latin typeface="Calibri"/>
                          <a:ea typeface="Calibri"/>
                          <a:cs typeface="Times New Roman"/>
                        </a:rPr>
                        <a:t>Exclusion to section 66D(a)</a:t>
                      </a:r>
                      <a:endParaRPr lang="en-US" sz="11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a:latin typeface="Calibri"/>
                          <a:ea typeface="Calibri"/>
                          <a:cs typeface="Times New Roman"/>
                        </a:rPr>
                        <a:t>1-7-2012</a:t>
                      </a:r>
                      <a:endParaRPr lang="en-US" sz="11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dirty="0">
                          <a:latin typeface="Calibri"/>
                          <a:ea typeface="Calibri"/>
                          <a:cs typeface="Times New Roman"/>
                        </a:rPr>
                        <a:t>Taxable since 1.7.12 . monetary limit of inr 5000 ( item 6 &amp; above) doesn’t apply.</a:t>
                      </a:r>
                      <a:endParaRPr lang="en-US" sz="1100" dirty="0">
                        <a:latin typeface="Calibri"/>
                        <a:ea typeface="Calibri"/>
                        <a:cs typeface="Times New Roman"/>
                      </a:endParaRPr>
                    </a:p>
                  </a:txBody>
                  <a:tcPr marL="68580" marR="68580" marT="0" marB="0"/>
                </a:tc>
              </a:tr>
            </a:tbl>
          </a:graphicData>
        </a:graphic>
      </p:graphicFrame>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IN" b="1" dirty="0" smtClean="0"/>
              <a:t>MEGA EXEMPTION NOTIFICATION</a:t>
            </a:r>
            <a:endParaRPr lang="en-US" dirty="0"/>
          </a:p>
        </p:txBody>
      </p:sp>
      <p:graphicFrame>
        <p:nvGraphicFramePr>
          <p:cNvPr id="5" name="Content Placeholder 4"/>
          <p:cNvGraphicFramePr>
            <a:graphicFrameLocks noGrp="1"/>
          </p:cNvGraphicFramePr>
          <p:nvPr>
            <p:ph idx="1"/>
          </p:nvPr>
        </p:nvGraphicFramePr>
        <p:xfrm>
          <a:off x="457200" y="1935163"/>
          <a:ext cx="8229600" cy="3680460"/>
        </p:xfrm>
        <a:graphic>
          <a:graphicData uri="http://schemas.openxmlformats.org/drawingml/2006/table">
            <a:tbl>
              <a:tblPr firstRow="1" bandRow="1">
                <a:tableStyleId>{5C22544A-7EE6-4342-B048-85BDC9FD1C3A}</a:tableStyleId>
              </a:tblPr>
              <a:tblGrid>
                <a:gridCol w="2209800"/>
                <a:gridCol w="1082040"/>
                <a:gridCol w="1645920"/>
                <a:gridCol w="1310640"/>
                <a:gridCol w="1981200"/>
              </a:tblGrid>
              <a:tr h="370840">
                <a:tc>
                  <a:txBody>
                    <a:bodyPr/>
                    <a:lstStyle/>
                    <a:p>
                      <a:pPr marL="0" marR="0">
                        <a:lnSpc>
                          <a:spcPct val="115000"/>
                        </a:lnSpc>
                        <a:spcBef>
                          <a:spcPts val="0"/>
                        </a:spcBef>
                        <a:spcAft>
                          <a:spcPts val="0"/>
                        </a:spcAft>
                      </a:pPr>
                      <a:r>
                        <a:rPr lang="en-US" sz="1400" b="1" dirty="0">
                          <a:latin typeface="Calibri"/>
                          <a:ea typeface="Calibri"/>
                          <a:cs typeface="Times New Roman"/>
                        </a:rPr>
                        <a:t>NATURE OF SERVICE</a:t>
                      </a:r>
                      <a:endParaRPr lang="en-US" sz="1100" dirty="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b="1" dirty="0">
                          <a:latin typeface="Calibri"/>
                          <a:ea typeface="Calibri"/>
                          <a:cs typeface="Times New Roman"/>
                        </a:rPr>
                        <a:t>TAXABILITY</a:t>
                      </a:r>
                      <a:endParaRPr lang="en-US" sz="1100" dirty="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b="1" dirty="0">
                          <a:latin typeface="Calibri"/>
                          <a:ea typeface="Calibri"/>
                          <a:cs typeface="Times New Roman"/>
                        </a:rPr>
                        <a:t>LEGAL PROVISION</a:t>
                      </a:r>
                      <a:endParaRPr lang="en-US" sz="1100" dirty="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b="1" dirty="0">
                          <a:latin typeface="Calibri"/>
                          <a:ea typeface="Calibri"/>
                          <a:cs typeface="Times New Roman"/>
                        </a:rPr>
                        <a:t>RELEVANT DATE</a:t>
                      </a:r>
                      <a:endParaRPr lang="en-US" sz="1100" dirty="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b="1" dirty="0">
                          <a:latin typeface="Calibri"/>
                          <a:ea typeface="Calibri"/>
                          <a:cs typeface="Times New Roman"/>
                        </a:rPr>
                        <a:t>LEGAL IMPLICATION</a:t>
                      </a:r>
                      <a:endParaRPr lang="en-US" sz="1100" dirty="0">
                        <a:latin typeface="Calibri"/>
                        <a:ea typeface="Calibri"/>
                        <a:cs typeface="Times New Roman"/>
                      </a:endParaRPr>
                    </a:p>
                  </a:txBody>
                  <a:tcPr marL="68580" marR="68580" marT="0" marB="0"/>
                </a:tc>
              </a:tr>
              <a:tr h="370840">
                <a:tc>
                  <a:txBody>
                    <a:bodyPr/>
                    <a:lstStyle/>
                    <a:p>
                      <a:pPr marL="0" marR="0">
                        <a:lnSpc>
                          <a:spcPct val="115000"/>
                        </a:lnSpc>
                        <a:spcBef>
                          <a:spcPts val="0"/>
                        </a:spcBef>
                        <a:spcAft>
                          <a:spcPts val="0"/>
                        </a:spcAft>
                      </a:pPr>
                      <a:r>
                        <a:rPr lang="en-US" sz="1400">
                          <a:latin typeface="Calibri"/>
                          <a:ea typeface="Calibri"/>
                          <a:cs typeface="Times New Roman"/>
                        </a:rPr>
                        <a:t>Agency services by g/la to any person (including another g/la)</a:t>
                      </a:r>
                      <a:endParaRPr lang="en-US" sz="11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a:latin typeface="Calibri"/>
                          <a:ea typeface="Calibri"/>
                          <a:cs typeface="Times New Roman"/>
                        </a:rPr>
                        <a:t>Taxable</a:t>
                      </a:r>
                      <a:endParaRPr lang="en-US" sz="11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a:latin typeface="Calibri"/>
                          <a:ea typeface="Calibri"/>
                          <a:cs typeface="Times New Roman"/>
                        </a:rPr>
                        <a:t>Exclusion to section 66D(a)</a:t>
                      </a:r>
                      <a:endParaRPr lang="en-US" sz="11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a:latin typeface="Calibri"/>
                          <a:ea typeface="Calibri"/>
                          <a:cs typeface="Times New Roman"/>
                        </a:rPr>
                        <a:t>1-7-2012</a:t>
                      </a:r>
                      <a:endParaRPr lang="en-US" sz="11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a:latin typeface="Calibri"/>
                          <a:ea typeface="Calibri"/>
                          <a:cs typeface="Times New Roman"/>
                        </a:rPr>
                        <a:t>Taxable since 1.7.12 . monetary limit of inr 5000 ( item 6 &amp; above) doesn’t apply.</a:t>
                      </a:r>
                      <a:endParaRPr lang="en-US" sz="1100">
                        <a:latin typeface="Calibri"/>
                        <a:ea typeface="Calibri"/>
                        <a:cs typeface="Times New Roman"/>
                      </a:endParaRPr>
                    </a:p>
                  </a:txBody>
                  <a:tcPr marL="68580" marR="68580" marT="0" marB="0"/>
                </a:tc>
              </a:tr>
              <a:tr h="370840">
                <a:tc>
                  <a:txBody>
                    <a:bodyPr/>
                    <a:lstStyle/>
                    <a:p>
                      <a:pPr marL="0" marR="0">
                        <a:lnSpc>
                          <a:spcPct val="115000"/>
                        </a:lnSpc>
                        <a:spcBef>
                          <a:spcPts val="0"/>
                        </a:spcBef>
                        <a:spcAft>
                          <a:spcPts val="0"/>
                        </a:spcAft>
                      </a:pPr>
                      <a:r>
                        <a:rPr lang="en-US" sz="1400">
                          <a:latin typeface="Calibri"/>
                          <a:ea typeface="Calibri"/>
                          <a:cs typeface="Times New Roman"/>
                        </a:rPr>
                        <a:t>Service by g/la in relation to aircraft or vessel (inside or outside the port/airport)</a:t>
                      </a:r>
                      <a:endParaRPr lang="en-US" sz="1100">
                        <a:latin typeface="Calibri"/>
                        <a:ea typeface="Calibri"/>
                        <a:cs typeface="Times New Roman"/>
                      </a:endParaRPr>
                    </a:p>
                    <a:p>
                      <a:pPr marL="0" marR="0">
                        <a:lnSpc>
                          <a:spcPct val="115000"/>
                        </a:lnSpc>
                        <a:spcBef>
                          <a:spcPts val="0"/>
                        </a:spcBef>
                        <a:spcAft>
                          <a:spcPts val="0"/>
                        </a:spcAft>
                      </a:pPr>
                      <a:r>
                        <a:rPr lang="en-US" sz="1400">
                          <a:latin typeface="Calibri"/>
                          <a:ea typeface="Calibri"/>
                          <a:cs typeface="Times New Roman"/>
                        </a:rPr>
                        <a:t> to any person (including another g/la)</a:t>
                      </a:r>
                      <a:endParaRPr lang="en-US" sz="11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a:latin typeface="Calibri"/>
                          <a:ea typeface="Calibri"/>
                          <a:cs typeface="Times New Roman"/>
                        </a:rPr>
                        <a:t>Taxable</a:t>
                      </a:r>
                      <a:endParaRPr lang="en-US" sz="11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a:latin typeface="Calibri"/>
                          <a:ea typeface="Calibri"/>
                          <a:cs typeface="Times New Roman"/>
                        </a:rPr>
                        <a:t>Exclusion to section 66D(a)</a:t>
                      </a:r>
                      <a:endParaRPr lang="en-US" sz="11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a:latin typeface="Calibri"/>
                          <a:ea typeface="Calibri"/>
                          <a:cs typeface="Times New Roman"/>
                        </a:rPr>
                        <a:t>1-7-2012</a:t>
                      </a:r>
                      <a:endParaRPr lang="en-US" sz="11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a:latin typeface="Calibri"/>
                          <a:ea typeface="Calibri"/>
                          <a:cs typeface="Times New Roman"/>
                        </a:rPr>
                        <a:t>Taxable since 1.7.12 . monetary limit of inr 5000 ( item 6 &amp; above) doesn’t apply.</a:t>
                      </a:r>
                      <a:endParaRPr lang="en-US" sz="1100">
                        <a:latin typeface="Calibri"/>
                        <a:ea typeface="Calibri"/>
                        <a:cs typeface="Times New Roman"/>
                      </a:endParaRPr>
                    </a:p>
                  </a:txBody>
                  <a:tcPr marL="68580" marR="68580" marT="0" marB="0"/>
                </a:tc>
              </a:tr>
              <a:tr h="370840">
                <a:tc>
                  <a:txBody>
                    <a:bodyPr/>
                    <a:lstStyle/>
                    <a:p>
                      <a:pPr marL="0" marR="0">
                        <a:lnSpc>
                          <a:spcPct val="115000"/>
                        </a:lnSpc>
                        <a:spcBef>
                          <a:spcPts val="0"/>
                        </a:spcBef>
                        <a:spcAft>
                          <a:spcPts val="0"/>
                        </a:spcAft>
                      </a:pPr>
                      <a:r>
                        <a:rPr lang="en-US" sz="1400">
                          <a:latin typeface="Calibri"/>
                          <a:ea typeface="Calibri"/>
                          <a:cs typeface="Times New Roman"/>
                        </a:rPr>
                        <a:t>Service by g/la in relation to transport of goods or passengerto  any person (including another g/la)</a:t>
                      </a:r>
                      <a:endParaRPr lang="en-US" sz="11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a:latin typeface="Calibri"/>
                          <a:ea typeface="Calibri"/>
                          <a:cs typeface="Times New Roman"/>
                        </a:rPr>
                        <a:t>Taxable</a:t>
                      </a:r>
                      <a:endParaRPr lang="en-US" sz="11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a:latin typeface="Calibri"/>
                          <a:ea typeface="Calibri"/>
                          <a:cs typeface="Times New Roman"/>
                        </a:rPr>
                        <a:t>Exclusion to section 66D(a)</a:t>
                      </a:r>
                      <a:endParaRPr lang="en-US" sz="11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a:latin typeface="Calibri"/>
                          <a:ea typeface="Calibri"/>
                          <a:cs typeface="Times New Roman"/>
                        </a:rPr>
                        <a:t>1-7-2012</a:t>
                      </a:r>
                      <a:endParaRPr lang="en-US" sz="11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dirty="0">
                          <a:latin typeface="Calibri"/>
                          <a:ea typeface="Calibri"/>
                          <a:cs typeface="Times New Roman"/>
                        </a:rPr>
                        <a:t>Taxable since 1.7.12 . monetary limit of inr 5000 ( item 6 &amp; above) doesn’t apply.</a:t>
                      </a:r>
                      <a:endParaRPr lang="en-US" sz="1100" dirty="0">
                        <a:latin typeface="Calibri"/>
                        <a:ea typeface="Calibri"/>
                        <a:cs typeface="Times New Roman"/>
                      </a:endParaRPr>
                    </a:p>
                  </a:txBody>
                  <a:tcPr marL="68580" marR="68580" marT="0" marB="0"/>
                </a:tc>
              </a:tr>
            </a:tbl>
          </a:graphicData>
        </a:graphic>
      </p:graphicFrame>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IN" b="1" dirty="0" smtClean="0"/>
              <a:t>MEGA EXEMPTION NOTIFICATION</a:t>
            </a:r>
            <a:endParaRPr lang="en-US" dirty="0"/>
          </a:p>
        </p:txBody>
      </p:sp>
      <p:graphicFrame>
        <p:nvGraphicFramePr>
          <p:cNvPr id="5" name="Content Placeholder 4"/>
          <p:cNvGraphicFramePr>
            <a:graphicFrameLocks noGrp="1"/>
          </p:cNvGraphicFramePr>
          <p:nvPr>
            <p:ph idx="1"/>
          </p:nvPr>
        </p:nvGraphicFramePr>
        <p:xfrm>
          <a:off x="457200" y="1935163"/>
          <a:ext cx="8229600" cy="4051300"/>
        </p:xfrm>
        <a:graphic>
          <a:graphicData uri="http://schemas.openxmlformats.org/drawingml/2006/table">
            <a:tbl>
              <a:tblPr firstRow="1" bandRow="1">
                <a:tableStyleId>{5C22544A-7EE6-4342-B048-85BDC9FD1C3A}</a:tableStyleId>
              </a:tblPr>
              <a:tblGrid>
                <a:gridCol w="2286000"/>
                <a:gridCol w="1005840"/>
                <a:gridCol w="1645920"/>
                <a:gridCol w="1386840"/>
                <a:gridCol w="1905000"/>
              </a:tblGrid>
              <a:tr h="370840">
                <a:tc>
                  <a:txBody>
                    <a:bodyPr/>
                    <a:lstStyle/>
                    <a:p>
                      <a:pPr marL="0" marR="0">
                        <a:lnSpc>
                          <a:spcPct val="115000"/>
                        </a:lnSpc>
                        <a:spcBef>
                          <a:spcPts val="0"/>
                        </a:spcBef>
                        <a:spcAft>
                          <a:spcPts val="0"/>
                        </a:spcAft>
                      </a:pPr>
                      <a:r>
                        <a:rPr lang="en-US" sz="1400" b="1" dirty="0">
                          <a:latin typeface="Calibri"/>
                          <a:ea typeface="Calibri"/>
                          <a:cs typeface="Times New Roman"/>
                        </a:rPr>
                        <a:t>NATURE OF SERVICE</a:t>
                      </a:r>
                      <a:endParaRPr lang="en-US" sz="1100" dirty="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b="1" dirty="0">
                          <a:latin typeface="Calibri"/>
                          <a:ea typeface="Calibri"/>
                          <a:cs typeface="Times New Roman"/>
                        </a:rPr>
                        <a:t>TAXABILITY</a:t>
                      </a:r>
                      <a:endParaRPr lang="en-US" sz="1100" dirty="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b="1" dirty="0">
                          <a:latin typeface="Calibri"/>
                          <a:ea typeface="Calibri"/>
                          <a:cs typeface="Times New Roman"/>
                        </a:rPr>
                        <a:t>LEGAL PROVISION</a:t>
                      </a:r>
                      <a:endParaRPr lang="en-US" sz="1100" dirty="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b="1" dirty="0">
                          <a:latin typeface="Calibri"/>
                          <a:ea typeface="Calibri"/>
                          <a:cs typeface="Times New Roman"/>
                        </a:rPr>
                        <a:t>RELEVANT DATE</a:t>
                      </a:r>
                      <a:endParaRPr lang="en-US" sz="1100" dirty="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b="1" dirty="0">
                          <a:latin typeface="Calibri"/>
                          <a:ea typeface="Calibri"/>
                          <a:cs typeface="Times New Roman"/>
                        </a:rPr>
                        <a:t>LEGAL IMPLICATION</a:t>
                      </a:r>
                      <a:endParaRPr lang="en-US" sz="1100" dirty="0">
                        <a:latin typeface="Calibri"/>
                        <a:ea typeface="Calibri"/>
                        <a:cs typeface="Times New Roman"/>
                      </a:endParaRPr>
                    </a:p>
                  </a:txBody>
                  <a:tcPr marL="68580" marR="68580" marT="0" marB="0"/>
                </a:tc>
              </a:tr>
              <a:tr h="370840">
                <a:tc>
                  <a:txBody>
                    <a:bodyPr/>
                    <a:lstStyle/>
                    <a:p>
                      <a:pPr marL="0" marR="0">
                        <a:lnSpc>
                          <a:spcPct val="115000"/>
                        </a:lnSpc>
                        <a:spcBef>
                          <a:spcPts val="0"/>
                        </a:spcBef>
                        <a:spcAft>
                          <a:spcPts val="0"/>
                        </a:spcAft>
                      </a:pPr>
                      <a:r>
                        <a:rPr lang="en-US" sz="1400">
                          <a:latin typeface="Calibri"/>
                          <a:ea typeface="Calibri"/>
                          <a:cs typeface="Times New Roman"/>
                        </a:rPr>
                        <a:t>Fee for granting registration required under law.</a:t>
                      </a:r>
                      <a:endParaRPr lang="en-US" sz="11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a:latin typeface="Calibri"/>
                          <a:ea typeface="Calibri"/>
                          <a:cs typeface="Times New Roman"/>
                        </a:rPr>
                        <a:t>Exempt</a:t>
                      </a:r>
                      <a:endParaRPr lang="en-US" sz="11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a:latin typeface="Calibri"/>
                          <a:ea typeface="Calibri"/>
                          <a:cs typeface="Times New Roman"/>
                        </a:rPr>
                        <a:t>Entry no 58 (men)</a:t>
                      </a:r>
                      <a:endParaRPr lang="en-US" sz="11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a:latin typeface="Calibri"/>
                          <a:ea typeface="Calibri"/>
                          <a:cs typeface="Times New Roman"/>
                        </a:rPr>
                        <a:t>1.4.16</a:t>
                      </a:r>
                      <a:endParaRPr lang="en-US" sz="11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a:latin typeface="Calibri"/>
                          <a:ea typeface="Calibri"/>
                          <a:cs typeface="Times New Roman"/>
                        </a:rPr>
                        <a:t>Meaning thereby , such charges were never taxable and are still exempt w.e.f 1.4.16</a:t>
                      </a:r>
                      <a:endParaRPr lang="en-US" sz="1100">
                        <a:latin typeface="Calibri"/>
                        <a:ea typeface="Calibri"/>
                        <a:cs typeface="Times New Roman"/>
                      </a:endParaRPr>
                    </a:p>
                  </a:txBody>
                  <a:tcPr marL="68580" marR="68580" marT="0" marB="0"/>
                </a:tc>
              </a:tr>
              <a:tr h="370840">
                <a:tc>
                  <a:txBody>
                    <a:bodyPr/>
                    <a:lstStyle/>
                    <a:p>
                      <a:pPr marL="0" marR="0">
                        <a:lnSpc>
                          <a:spcPct val="115000"/>
                        </a:lnSpc>
                        <a:spcBef>
                          <a:spcPts val="0"/>
                        </a:spcBef>
                        <a:spcAft>
                          <a:spcPts val="0"/>
                        </a:spcAft>
                      </a:pPr>
                      <a:r>
                        <a:rPr lang="en-US" sz="1400">
                          <a:latin typeface="Calibri"/>
                          <a:ea typeface="Calibri"/>
                          <a:cs typeface="Times New Roman"/>
                        </a:rPr>
                        <a:t>Services by g/la by way of testing , calibration, safety checks or certification relating to protection / safety of workers / consumers / public at large , required by law.</a:t>
                      </a:r>
                      <a:endParaRPr lang="en-US" sz="11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a:latin typeface="Calibri"/>
                          <a:ea typeface="Calibri"/>
                          <a:cs typeface="Times New Roman"/>
                        </a:rPr>
                        <a:t>Exempt</a:t>
                      </a:r>
                      <a:endParaRPr lang="en-US" sz="11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a:latin typeface="Calibri"/>
                          <a:ea typeface="Calibri"/>
                          <a:cs typeface="Times New Roman"/>
                        </a:rPr>
                        <a:t>Entry no 58 (men)</a:t>
                      </a:r>
                      <a:endParaRPr lang="en-US" sz="11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a:latin typeface="Calibri"/>
                          <a:ea typeface="Calibri"/>
                          <a:cs typeface="Times New Roman"/>
                        </a:rPr>
                        <a:t>1.4.16</a:t>
                      </a:r>
                      <a:endParaRPr lang="en-US" sz="11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dirty="0">
                          <a:latin typeface="Calibri"/>
                          <a:ea typeface="Calibri"/>
                          <a:cs typeface="Times New Roman"/>
                        </a:rPr>
                        <a:t>Meaning thereby , such charges were never taxable and are still exempt </a:t>
                      </a:r>
                      <a:r>
                        <a:rPr lang="en-US" sz="1400" dirty="0" err="1">
                          <a:latin typeface="Calibri"/>
                          <a:ea typeface="Calibri"/>
                          <a:cs typeface="Times New Roman"/>
                        </a:rPr>
                        <a:t>w.e.f</a:t>
                      </a:r>
                      <a:r>
                        <a:rPr lang="en-US" sz="1400" dirty="0">
                          <a:latin typeface="Calibri"/>
                          <a:ea typeface="Calibri"/>
                          <a:cs typeface="Times New Roman"/>
                        </a:rPr>
                        <a:t> 1.4.16</a:t>
                      </a:r>
                      <a:endParaRPr lang="en-US" sz="1100" dirty="0">
                        <a:latin typeface="Calibri"/>
                        <a:ea typeface="Calibri"/>
                        <a:cs typeface="Times New Roman"/>
                      </a:endParaRPr>
                    </a:p>
                  </a:txBody>
                  <a:tcPr marL="68580" marR="68580" marT="0" marB="0"/>
                </a:tc>
              </a:tr>
              <a:tr h="370840">
                <a:tc>
                  <a:txBody>
                    <a:bodyPr/>
                    <a:lstStyle/>
                    <a:p>
                      <a:pPr marL="0" marR="0">
                        <a:lnSpc>
                          <a:spcPct val="115000"/>
                        </a:lnSpc>
                        <a:spcBef>
                          <a:spcPts val="0"/>
                        </a:spcBef>
                        <a:spcAft>
                          <a:spcPts val="0"/>
                        </a:spcAft>
                      </a:pPr>
                      <a:r>
                        <a:rPr lang="en-US" sz="1400">
                          <a:latin typeface="Calibri"/>
                          <a:ea typeface="Calibri"/>
                          <a:cs typeface="Times New Roman"/>
                        </a:rPr>
                        <a:t>Allocation of natural resources to individual farmers.</a:t>
                      </a:r>
                      <a:endParaRPr lang="en-US" sz="11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a:latin typeface="Calibri"/>
                          <a:ea typeface="Calibri"/>
                          <a:cs typeface="Times New Roman"/>
                        </a:rPr>
                        <a:t>Exempt</a:t>
                      </a:r>
                      <a:endParaRPr lang="en-US" sz="11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a:latin typeface="Calibri"/>
                          <a:ea typeface="Calibri"/>
                          <a:cs typeface="Times New Roman"/>
                        </a:rPr>
                        <a:t>Entry no 58 (men)</a:t>
                      </a:r>
                      <a:endParaRPr lang="en-US" sz="11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a:latin typeface="Calibri"/>
                          <a:ea typeface="Calibri"/>
                          <a:cs typeface="Times New Roman"/>
                        </a:rPr>
                        <a:t>1.4.16</a:t>
                      </a:r>
                      <a:endParaRPr lang="en-US" sz="11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dirty="0">
                          <a:latin typeface="Calibri"/>
                          <a:ea typeface="Calibri"/>
                          <a:cs typeface="Times New Roman"/>
                        </a:rPr>
                        <a:t>Meaning thereby , such charges were never taxable and are still exempt </a:t>
                      </a:r>
                      <a:r>
                        <a:rPr lang="en-US" sz="1400" dirty="0" err="1">
                          <a:latin typeface="Calibri"/>
                          <a:ea typeface="Calibri"/>
                          <a:cs typeface="Times New Roman"/>
                        </a:rPr>
                        <a:t>w.e.f</a:t>
                      </a:r>
                      <a:r>
                        <a:rPr lang="en-US" sz="1400" dirty="0">
                          <a:latin typeface="Calibri"/>
                          <a:ea typeface="Calibri"/>
                          <a:cs typeface="Times New Roman"/>
                        </a:rPr>
                        <a:t> 1.4.16</a:t>
                      </a:r>
                      <a:endParaRPr lang="en-US" sz="1100" dirty="0">
                        <a:latin typeface="Calibri"/>
                        <a:ea typeface="Calibri"/>
                        <a:cs typeface="Times New Roman"/>
                      </a:endParaRPr>
                    </a:p>
                  </a:txBody>
                  <a:tcPr marL="68580" marR="68580" marT="0" marB="0"/>
                </a:tc>
              </a:tr>
            </a:tbl>
          </a:graphicData>
        </a:graphic>
      </p:graphicFrame>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IN" b="1" dirty="0" smtClean="0"/>
              <a:t>MEGA EXEMPTION NOTIFICATION</a:t>
            </a:r>
            <a:endParaRPr lang="en-US" dirty="0"/>
          </a:p>
        </p:txBody>
      </p:sp>
      <p:graphicFrame>
        <p:nvGraphicFramePr>
          <p:cNvPr id="5" name="Content Placeholder 4"/>
          <p:cNvGraphicFramePr>
            <a:graphicFrameLocks noGrp="1"/>
          </p:cNvGraphicFramePr>
          <p:nvPr>
            <p:ph idx="1"/>
          </p:nvPr>
        </p:nvGraphicFramePr>
        <p:xfrm>
          <a:off x="457200" y="1935163"/>
          <a:ext cx="8229600" cy="3911410"/>
        </p:xfrm>
        <a:graphic>
          <a:graphicData uri="http://schemas.openxmlformats.org/drawingml/2006/table">
            <a:tbl>
              <a:tblPr firstRow="1" bandRow="1">
                <a:tableStyleId>{5C22544A-7EE6-4342-B048-85BDC9FD1C3A}</a:tableStyleId>
              </a:tblPr>
              <a:tblGrid>
                <a:gridCol w="1645920"/>
                <a:gridCol w="1021080"/>
                <a:gridCol w="2270760"/>
                <a:gridCol w="1005840"/>
                <a:gridCol w="2286000"/>
              </a:tblGrid>
              <a:tr h="370840">
                <a:tc>
                  <a:txBody>
                    <a:bodyPr/>
                    <a:lstStyle/>
                    <a:p>
                      <a:pPr marL="0" marR="0">
                        <a:lnSpc>
                          <a:spcPct val="115000"/>
                        </a:lnSpc>
                        <a:spcBef>
                          <a:spcPts val="0"/>
                        </a:spcBef>
                        <a:spcAft>
                          <a:spcPts val="0"/>
                        </a:spcAft>
                      </a:pPr>
                      <a:r>
                        <a:rPr lang="en-US" sz="1400" b="1" dirty="0">
                          <a:latin typeface="Calibri"/>
                          <a:ea typeface="Calibri"/>
                          <a:cs typeface="Times New Roman"/>
                        </a:rPr>
                        <a:t>NATURE OF SERVICE</a:t>
                      </a:r>
                      <a:endParaRPr lang="en-US" sz="1100" dirty="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b="1" dirty="0">
                          <a:latin typeface="Calibri"/>
                          <a:ea typeface="Calibri"/>
                          <a:cs typeface="Times New Roman"/>
                        </a:rPr>
                        <a:t>TAXABILITY</a:t>
                      </a:r>
                      <a:endParaRPr lang="en-US" sz="1100" dirty="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b="1" dirty="0">
                          <a:latin typeface="Calibri"/>
                          <a:ea typeface="Calibri"/>
                          <a:cs typeface="Times New Roman"/>
                        </a:rPr>
                        <a:t>LEGAL PROVISION</a:t>
                      </a:r>
                      <a:endParaRPr lang="en-US" sz="1100" dirty="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b="1" dirty="0">
                          <a:latin typeface="Calibri"/>
                          <a:ea typeface="Calibri"/>
                          <a:cs typeface="Times New Roman"/>
                        </a:rPr>
                        <a:t>RELEVANT DATE</a:t>
                      </a:r>
                      <a:endParaRPr lang="en-US" sz="1100" dirty="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b="1" dirty="0">
                          <a:latin typeface="Calibri"/>
                          <a:ea typeface="Calibri"/>
                          <a:cs typeface="Times New Roman"/>
                        </a:rPr>
                        <a:t>LEGAL IMPLICATION</a:t>
                      </a:r>
                      <a:endParaRPr lang="en-US" sz="1100" dirty="0">
                        <a:latin typeface="Calibri"/>
                        <a:ea typeface="Calibri"/>
                        <a:cs typeface="Times New Roman"/>
                      </a:endParaRPr>
                    </a:p>
                  </a:txBody>
                  <a:tcPr marL="68580" marR="68580" marT="0" marB="0"/>
                </a:tc>
              </a:tr>
              <a:tr h="370840">
                <a:tc>
                  <a:txBody>
                    <a:bodyPr/>
                    <a:lstStyle/>
                    <a:p>
                      <a:pPr marL="0" marR="0">
                        <a:lnSpc>
                          <a:spcPct val="115000"/>
                        </a:lnSpc>
                        <a:spcBef>
                          <a:spcPts val="0"/>
                        </a:spcBef>
                        <a:spcAft>
                          <a:spcPts val="0"/>
                        </a:spcAft>
                      </a:pPr>
                      <a:r>
                        <a:rPr lang="en-US" sz="1400">
                          <a:latin typeface="Calibri"/>
                          <a:ea typeface="Calibri"/>
                          <a:cs typeface="Times New Roman"/>
                        </a:rPr>
                        <a:t>Services by g/la.la by way of any activity entrusted to a municipality / panchayat by virtue of article 243w/243g.</a:t>
                      </a:r>
                      <a:endParaRPr lang="en-US" sz="11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a:latin typeface="Calibri"/>
                          <a:ea typeface="Calibri"/>
                          <a:cs typeface="Times New Roman"/>
                        </a:rPr>
                        <a:t>Exempt</a:t>
                      </a:r>
                      <a:endParaRPr lang="en-US" sz="11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a:latin typeface="Calibri"/>
                          <a:ea typeface="Calibri"/>
                          <a:cs typeface="Times New Roman"/>
                        </a:rPr>
                        <a:t>Entry no 39(men) – being amendedentry no 60 (men) – new</a:t>
                      </a:r>
                      <a:endParaRPr lang="en-US" sz="11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a:latin typeface="Calibri"/>
                          <a:ea typeface="Calibri"/>
                          <a:cs typeface="Times New Roman"/>
                        </a:rPr>
                        <a:t>1.4.16</a:t>
                      </a:r>
                      <a:endParaRPr lang="en-US" sz="11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dirty="0">
                          <a:latin typeface="Calibri"/>
                          <a:ea typeface="Calibri"/>
                          <a:cs typeface="Times New Roman"/>
                        </a:rPr>
                        <a:t>The effect of this amendment is that any activity (whether for a charge or otherwise) such as :</a:t>
                      </a:r>
                      <a:endParaRPr lang="en-US" sz="1100" dirty="0">
                        <a:latin typeface="Calibri"/>
                        <a:ea typeface="Calibri"/>
                        <a:cs typeface="Times New Roman"/>
                      </a:endParaRPr>
                    </a:p>
                    <a:p>
                      <a:pPr marL="342900" marR="0" lvl="0" indent="-342900">
                        <a:lnSpc>
                          <a:spcPct val="115000"/>
                        </a:lnSpc>
                        <a:spcBef>
                          <a:spcPts val="0"/>
                        </a:spcBef>
                        <a:spcAft>
                          <a:spcPts val="0"/>
                        </a:spcAft>
                        <a:buFont typeface="+mj-lt"/>
                        <a:buAutoNum type="romanLcParenR"/>
                      </a:pPr>
                      <a:r>
                        <a:rPr lang="en-US" sz="1400" dirty="0">
                          <a:latin typeface="Calibri"/>
                          <a:ea typeface="Calibri"/>
                          <a:cs typeface="Times New Roman"/>
                        </a:rPr>
                        <a:t>urban planning</a:t>
                      </a:r>
                      <a:endParaRPr lang="en-US" sz="1100" dirty="0">
                        <a:latin typeface="Calibri"/>
                        <a:ea typeface="Calibri"/>
                        <a:cs typeface="Times New Roman"/>
                      </a:endParaRPr>
                    </a:p>
                    <a:p>
                      <a:pPr marL="342900" marR="0" lvl="0" indent="-342900">
                        <a:lnSpc>
                          <a:spcPct val="115000"/>
                        </a:lnSpc>
                        <a:spcBef>
                          <a:spcPts val="0"/>
                        </a:spcBef>
                        <a:spcAft>
                          <a:spcPts val="0"/>
                        </a:spcAft>
                        <a:buFont typeface="+mj-lt"/>
                        <a:buAutoNum type="romanLcParenR"/>
                      </a:pPr>
                      <a:r>
                        <a:rPr lang="en-US" sz="1400" dirty="0">
                          <a:latin typeface="Calibri"/>
                          <a:ea typeface="Calibri"/>
                          <a:cs typeface="Times New Roman"/>
                        </a:rPr>
                        <a:t>regulation of land use</a:t>
                      </a:r>
                      <a:endParaRPr lang="en-US" sz="1100" dirty="0">
                        <a:latin typeface="Calibri"/>
                        <a:ea typeface="Calibri"/>
                        <a:cs typeface="Times New Roman"/>
                      </a:endParaRPr>
                    </a:p>
                    <a:p>
                      <a:pPr marL="342900" marR="0" lvl="0" indent="-342900">
                        <a:lnSpc>
                          <a:spcPct val="115000"/>
                        </a:lnSpc>
                        <a:spcBef>
                          <a:spcPts val="0"/>
                        </a:spcBef>
                        <a:spcAft>
                          <a:spcPts val="0"/>
                        </a:spcAft>
                        <a:buFont typeface="+mj-lt"/>
                        <a:buAutoNum type="romanLcParenR"/>
                      </a:pPr>
                      <a:r>
                        <a:rPr lang="en-US" sz="1400" dirty="0">
                          <a:latin typeface="Calibri"/>
                          <a:ea typeface="Calibri"/>
                          <a:cs typeface="Times New Roman"/>
                        </a:rPr>
                        <a:t>construction of building</a:t>
                      </a:r>
                      <a:endParaRPr lang="en-US" sz="1100" dirty="0">
                        <a:latin typeface="Calibri"/>
                        <a:ea typeface="Calibri"/>
                        <a:cs typeface="Times New Roman"/>
                      </a:endParaRPr>
                    </a:p>
                    <a:p>
                      <a:pPr marL="342900" marR="0" lvl="0" indent="-342900">
                        <a:lnSpc>
                          <a:spcPct val="115000"/>
                        </a:lnSpc>
                        <a:spcBef>
                          <a:spcPts val="0"/>
                        </a:spcBef>
                        <a:spcAft>
                          <a:spcPts val="0"/>
                        </a:spcAft>
                        <a:buFont typeface="+mj-lt"/>
                        <a:buAutoNum type="romanLcParenR"/>
                      </a:pPr>
                      <a:r>
                        <a:rPr lang="en-US" sz="1400" dirty="0">
                          <a:latin typeface="Calibri"/>
                          <a:ea typeface="Calibri"/>
                          <a:cs typeface="Times New Roman"/>
                        </a:rPr>
                        <a:t>water supply ( for domestic , industrial or commercial purpose )</a:t>
                      </a:r>
                      <a:endParaRPr lang="en-US" sz="1100" dirty="0">
                        <a:latin typeface="Calibri"/>
                        <a:ea typeface="Calibri"/>
                        <a:cs typeface="Times New Roman"/>
                      </a:endParaRPr>
                    </a:p>
                    <a:p>
                      <a:pPr marL="342900" marR="0" lvl="0" indent="-342900">
                        <a:lnSpc>
                          <a:spcPct val="115000"/>
                        </a:lnSpc>
                        <a:spcBef>
                          <a:spcPts val="0"/>
                        </a:spcBef>
                        <a:spcAft>
                          <a:spcPts val="0"/>
                        </a:spcAft>
                        <a:buFont typeface="+mj-lt"/>
                        <a:buAutoNum type="romanLcParenR"/>
                      </a:pPr>
                      <a:r>
                        <a:rPr lang="en-US" sz="1400" dirty="0">
                          <a:latin typeface="Calibri"/>
                          <a:ea typeface="Calibri"/>
                          <a:cs typeface="Times New Roman"/>
                        </a:rPr>
                        <a:t>public health, sanitation conservancy and solid waste management </a:t>
                      </a:r>
                      <a:endParaRPr lang="en-US" sz="1100" dirty="0">
                        <a:latin typeface="Calibri"/>
                        <a:ea typeface="Calibri"/>
                        <a:cs typeface="Times New Roman"/>
                      </a:endParaRPr>
                    </a:p>
                    <a:p>
                      <a:pPr marL="342900" marR="0" lvl="0" indent="-342900">
                        <a:lnSpc>
                          <a:spcPct val="115000"/>
                        </a:lnSpc>
                        <a:spcBef>
                          <a:spcPts val="0"/>
                        </a:spcBef>
                        <a:spcAft>
                          <a:spcPts val="0"/>
                        </a:spcAft>
                        <a:buFont typeface="+mj-lt"/>
                        <a:buAutoNum type="romanLcParenR"/>
                      </a:pPr>
                      <a:r>
                        <a:rPr lang="en-US" sz="1400" dirty="0">
                          <a:latin typeface="Calibri"/>
                          <a:ea typeface="Calibri"/>
                          <a:cs typeface="Times New Roman"/>
                        </a:rPr>
                        <a:t>fire </a:t>
                      </a:r>
                      <a:r>
                        <a:rPr lang="en-US" sz="1400" dirty="0" smtClean="0">
                          <a:latin typeface="Calibri"/>
                          <a:ea typeface="Calibri"/>
                          <a:cs typeface="Times New Roman"/>
                        </a:rPr>
                        <a:t>services</a:t>
                      </a:r>
                      <a:endParaRPr lang="en-US" sz="1100" dirty="0">
                        <a:latin typeface="Calibri"/>
                        <a:ea typeface="Calibri"/>
                        <a:cs typeface="Times New Roman"/>
                      </a:endParaRPr>
                    </a:p>
                  </a:txBody>
                  <a:tcPr marL="68580" marR="68580" marT="0" marB="0"/>
                </a:tc>
              </a:tr>
            </a:tbl>
          </a:graphicData>
        </a:graphic>
      </p:graphicFrame>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IN" b="1" dirty="0" smtClean="0"/>
              <a:t>MEGA EXEMPTION NOTIFICATION</a:t>
            </a:r>
            <a:endParaRPr lang="en-US" dirty="0"/>
          </a:p>
        </p:txBody>
      </p:sp>
      <p:graphicFrame>
        <p:nvGraphicFramePr>
          <p:cNvPr id="5" name="Content Placeholder 4"/>
          <p:cNvGraphicFramePr>
            <a:graphicFrameLocks noGrp="1"/>
          </p:cNvGraphicFramePr>
          <p:nvPr>
            <p:ph idx="1"/>
          </p:nvPr>
        </p:nvGraphicFramePr>
        <p:xfrm>
          <a:off x="457200" y="1935163"/>
          <a:ext cx="8229600" cy="3701796"/>
        </p:xfrm>
        <a:graphic>
          <a:graphicData uri="http://schemas.openxmlformats.org/drawingml/2006/table">
            <a:tbl>
              <a:tblPr firstRow="1" bandRow="1">
                <a:tableStyleId>{5C22544A-7EE6-4342-B048-85BDC9FD1C3A}</a:tableStyleId>
              </a:tblPr>
              <a:tblGrid>
                <a:gridCol w="1066800"/>
                <a:gridCol w="1143000"/>
                <a:gridCol w="1143000"/>
                <a:gridCol w="1143000"/>
                <a:gridCol w="3733800"/>
              </a:tblGrid>
              <a:tr h="370840">
                <a:tc>
                  <a:txBody>
                    <a:bodyPr/>
                    <a:lstStyle/>
                    <a:p>
                      <a:pPr marL="0" marR="0">
                        <a:lnSpc>
                          <a:spcPct val="115000"/>
                        </a:lnSpc>
                        <a:spcBef>
                          <a:spcPts val="0"/>
                        </a:spcBef>
                        <a:spcAft>
                          <a:spcPts val="0"/>
                        </a:spcAft>
                      </a:pPr>
                      <a:r>
                        <a:rPr lang="en-US" sz="1400" b="1" dirty="0">
                          <a:latin typeface="Calibri"/>
                          <a:ea typeface="Calibri"/>
                          <a:cs typeface="Times New Roman"/>
                        </a:rPr>
                        <a:t>NATURE OF SERVICE</a:t>
                      </a:r>
                      <a:endParaRPr lang="en-US" sz="1100" dirty="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b="1" dirty="0">
                          <a:latin typeface="Calibri"/>
                          <a:ea typeface="Calibri"/>
                          <a:cs typeface="Times New Roman"/>
                        </a:rPr>
                        <a:t>TAXABILITY</a:t>
                      </a:r>
                      <a:endParaRPr lang="en-US" sz="1100" dirty="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b="1" dirty="0">
                          <a:latin typeface="Calibri"/>
                          <a:ea typeface="Calibri"/>
                          <a:cs typeface="Times New Roman"/>
                        </a:rPr>
                        <a:t>LEGAL PROVISION</a:t>
                      </a:r>
                      <a:endParaRPr lang="en-US" sz="1100" dirty="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b="1" dirty="0">
                          <a:latin typeface="Calibri"/>
                          <a:ea typeface="Calibri"/>
                          <a:cs typeface="Times New Roman"/>
                        </a:rPr>
                        <a:t>RELEVANT DATE</a:t>
                      </a:r>
                      <a:endParaRPr lang="en-US" sz="1100" dirty="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b="1" dirty="0">
                          <a:latin typeface="Calibri"/>
                          <a:ea typeface="Calibri"/>
                          <a:cs typeface="Times New Roman"/>
                        </a:rPr>
                        <a:t>LEGAL IMPLICATION</a:t>
                      </a:r>
                      <a:endParaRPr lang="en-US" sz="1100" dirty="0">
                        <a:latin typeface="Calibri"/>
                        <a:ea typeface="Calibri"/>
                        <a:cs typeface="Times New Roman"/>
                      </a:endParaRPr>
                    </a:p>
                  </a:txBody>
                  <a:tcPr marL="68580" marR="68580" marT="0" marB="0"/>
                </a:tc>
              </a:tr>
              <a:tr h="1519745">
                <a:tc>
                  <a:txBody>
                    <a:bodyPr/>
                    <a:lstStyle/>
                    <a:p>
                      <a:pPr marL="0" marR="0">
                        <a:lnSpc>
                          <a:spcPct val="115000"/>
                        </a:lnSpc>
                        <a:spcBef>
                          <a:spcPts val="0"/>
                        </a:spcBef>
                        <a:spcAft>
                          <a:spcPts val="0"/>
                        </a:spcAft>
                      </a:pPr>
                      <a:endParaRPr lang="en-US" sz="1100" dirty="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endParaRPr lang="en-US" sz="1100" dirty="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endParaRPr lang="en-US" sz="1100" dirty="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endParaRPr lang="en-US" sz="1100" dirty="0">
                        <a:latin typeface="Calibri"/>
                        <a:ea typeface="Calibri"/>
                        <a:cs typeface="Times New Roman"/>
                      </a:endParaRPr>
                    </a:p>
                  </a:txBody>
                  <a:tcPr marL="68580" marR="68580" marT="0" marB="0"/>
                </a:tc>
                <a:tc>
                  <a:txBody>
                    <a:bodyPr/>
                    <a:lstStyle/>
                    <a:p>
                      <a:pPr lvl="0"/>
                      <a:r>
                        <a:rPr kumimoji="0" lang="en-US" sz="1400" kern="1200" dirty="0" smtClean="0">
                          <a:solidFill>
                            <a:schemeClr val="dk1"/>
                          </a:solidFill>
                          <a:latin typeface="Calibri"/>
                          <a:ea typeface="Calibri"/>
                          <a:cs typeface="Times New Roman"/>
                        </a:rPr>
                        <a:t>slum improvement / </a:t>
                      </a:r>
                      <a:r>
                        <a:rPr kumimoji="0" lang="en-US" sz="1400" kern="1200" dirty="0" err="1" smtClean="0">
                          <a:solidFill>
                            <a:schemeClr val="dk1"/>
                          </a:solidFill>
                          <a:latin typeface="Calibri"/>
                          <a:ea typeface="Calibri"/>
                          <a:cs typeface="Times New Roman"/>
                        </a:rPr>
                        <a:t>upgradation</a:t>
                      </a:r>
                      <a:endParaRPr kumimoji="0" lang="en-US" sz="1400" kern="1200" dirty="0" smtClean="0">
                        <a:solidFill>
                          <a:schemeClr val="dk1"/>
                        </a:solidFill>
                        <a:latin typeface="Calibri"/>
                        <a:ea typeface="Calibri"/>
                        <a:cs typeface="Times New Roman"/>
                      </a:endParaRPr>
                    </a:p>
                    <a:p>
                      <a:pPr lvl="0"/>
                      <a:r>
                        <a:rPr kumimoji="0" lang="en-US" sz="1400" kern="1200" dirty="0" smtClean="0">
                          <a:solidFill>
                            <a:schemeClr val="dk1"/>
                          </a:solidFill>
                          <a:latin typeface="Calibri"/>
                          <a:ea typeface="Calibri"/>
                          <a:cs typeface="Times New Roman"/>
                        </a:rPr>
                        <a:t>urban poverty alleviation</a:t>
                      </a:r>
                    </a:p>
                    <a:p>
                      <a:pPr lvl="0"/>
                      <a:r>
                        <a:rPr kumimoji="0" lang="en-US" sz="1400" kern="1200" dirty="0" smtClean="0">
                          <a:solidFill>
                            <a:schemeClr val="dk1"/>
                          </a:solidFill>
                          <a:latin typeface="Calibri"/>
                          <a:ea typeface="Calibri"/>
                          <a:cs typeface="Times New Roman"/>
                        </a:rPr>
                        <a:t>public amenities such as street  lights , parking lot , bus sops, public convenience etc.</a:t>
                      </a:r>
                    </a:p>
                    <a:p>
                      <a:pPr lvl="0"/>
                      <a:r>
                        <a:rPr kumimoji="0" lang="en-US" sz="1400" kern="1200" dirty="0" smtClean="0">
                          <a:solidFill>
                            <a:schemeClr val="dk1"/>
                          </a:solidFill>
                          <a:latin typeface="Calibri"/>
                          <a:ea typeface="Calibri"/>
                          <a:cs typeface="Times New Roman"/>
                        </a:rPr>
                        <a:t>approval of building layouts</a:t>
                      </a:r>
                    </a:p>
                    <a:p>
                      <a:pPr lvl="0"/>
                      <a:r>
                        <a:rPr kumimoji="0" lang="en-US" sz="1400" kern="1200" dirty="0" smtClean="0">
                          <a:solidFill>
                            <a:schemeClr val="dk1"/>
                          </a:solidFill>
                          <a:latin typeface="Calibri"/>
                          <a:ea typeface="Calibri"/>
                          <a:cs typeface="Times New Roman"/>
                        </a:rPr>
                        <a:t>change/regulation of land use</a:t>
                      </a:r>
                    </a:p>
                    <a:p>
                      <a:pPr lvl="0"/>
                      <a:r>
                        <a:rPr kumimoji="0" lang="en-US" sz="1400" kern="1200" dirty="0" smtClean="0">
                          <a:solidFill>
                            <a:schemeClr val="dk1"/>
                          </a:solidFill>
                          <a:latin typeface="Calibri"/>
                          <a:ea typeface="Calibri"/>
                          <a:cs typeface="Times New Roman"/>
                        </a:rPr>
                        <a:t>utility services; will be exempt</a:t>
                      </a:r>
                    </a:p>
                    <a:p>
                      <a:pPr marL="0" marR="0">
                        <a:lnSpc>
                          <a:spcPct val="115000"/>
                        </a:lnSpc>
                        <a:spcBef>
                          <a:spcPts val="0"/>
                        </a:spcBef>
                        <a:spcAft>
                          <a:spcPts val="0"/>
                        </a:spcAft>
                      </a:pPr>
                      <a:endParaRPr kumimoji="0" lang="en-US" sz="1400" kern="1200" dirty="0">
                        <a:solidFill>
                          <a:schemeClr val="dk1"/>
                        </a:solidFill>
                        <a:latin typeface="Calibri"/>
                        <a:ea typeface="Calibri"/>
                        <a:cs typeface="Times New Roman"/>
                      </a:endParaRPr>
                    </a:p>
                  </a:txBody>
                  <a:tcPr marL="68580" marR="68580" marT="0" marB="0"/>
                </a:tc>
              </a:tr>
              <a:tr h="370840">
                <a:tc>
                  <a:txBody>
                    <a:bodyPr/>
                    <a:lstStyle/>
                    <a:p>
                      <a:pPr marL="0" marR="0">
                        <a:lnSpc>
                          <a:spcPct val="115000"/>
                        </a:lnSpc>
                        <a:spcBef>
                          <a:spcPts val="0"/>
                        </a:spcBef>
                        <a:spcAft>
                          <a:spcPts val="0"/>
                        </a:spcAft>
                      </a:pPr>
                      <a:r>
                        <a:rPr lang="en-US" sz="1400" dirty="0">
                          <a:latin typeface="Calibri"/>
                          <a:ea typeface="Calibri"/>
                          <a:cs typeface="Times New Roman"/>
                        </a:rPr>
                        <a:t>Amount charged by g/la for use of radio frequency spectrum.</a:t>
                      </a:r>
                      <a:endParaRPr lang="en-US" sz="1100" dirty="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dirty="0">
                          <a:latin typeface="Calibri"/>
                          <a:ea typeface="Calibri"/>
                          <a:cs typeface="Times New Roman"/>
                        </a:rPr>
                        <a:t>Exempt ( for amount pertaining to 2015-16)</a:t>
                      </a:r>
                      <a:endParaRPr lang="en-US" sz="1100" dirty="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dirty="0">
                          <a:latin typeface="Calibri"/>
                          <a:ea typeface="Calibri"/>
                          <a:cs typeface="Times New Roman"/>
                        </a:rPr>
                        <a:t>Entry no. 62(men)</a:t>
                      </a:r>
                      <a:endParaRPr lang="en-US" sz="1100" dirty="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dirty="0">
                          <a:latin typeface="Calibri"/>
                          <a:ea typeface="Calibri"/>
                          <a:cs typeface="Times New Roman"/>
                        </a:rPr>
                        <a:t>2015-16</a:t>
                      </a:r>
                      <a:endParaRPr lang="en-US" sz="1100" dirty="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dirty="0">
                          <a:latin typeface="Calibri"/>
                          <a:ea typeface="Calibri"/>
                          <a:cs typeface="Times New Roman"/>
                        </a:rPr>
                        <a:t>Such services provided on or after 1.4.16 are  taxable. However , amount received in 2016-17 in respect of 2015-16 remains tax free</a:t>
                      </a:r>
                      <a:endParaRPr lang="en-US" sz="1100" dirty="0">
                        <a:latin typeface="Calibri"/>
                        <a:ea typeface="Calibri"/>
                        <a:cs typeface="Times New Roman"/>
                      </a:endParaRPr>
                    </a:p>
                  </a:txBody>
                  <a:tcPr marL="68580" marR="68580" marT="0" marB="0"/>
                </a:tc>
              </a:tr>
            </a:tbl>
          </a:graphicData>
        </a:graphic>
      </p:graphicFrame>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IN" b="1" dirty="0" smtClean="0"/>
              <a:t>MEGA EXEMPTION NOTIFICATION</a:t>
            </a:r>
            <a:endParaRPr lang="en-US" dirty="0"/>
          </a:p>
        </p:txBody>
      </p:sp>
      <p:graphicFrame>
        <p:nvGraphicFramePr>
          <p:cNvPr id="5" name="Content Placeholder 4"/>
          <p:cNvGraphicFramePr>
            <a:graphicFrameLocks noGrp="1"/>
          </p:cNvGraphicFramePr>
          <p:nvPr>
            <p:ph idx="1"/>
          </p:nvPr>
        </p:nvGraphicFramePr>
        <p:xfrm>
          <a:off x="457200" y="1935163"/>
          <a:ext cx="8229600" cy="4416552"/>
        </p:xfrm>
        <a:graphic>
          <a:graphicData uri="http://schemas.openxmlformats.org/drawingml/2006/table">
            <a:tbl>
              <a:tblPr firstRow="1" bandRow="1">
                <a:tableStyleId>{5C22544A-7EE6-4342-B048-85BDC9FD1C3A}</a:tableStyleId>
              </a:tblPr>
              <a:tblGrid>
                <a:gridCol w="1645920"/>
                <a:gridCol w="1021080"/>
                <a:gridCol w="2270760"/>
                <a:gridCol w="1310640"/>
                <a:gridCol w="1981200"/>
              </a:tblGrid>
              <a:tr h="370840">
                <a:tc>
                  <a:txBody>
                    <a:bodyPr/>
                    <a:lstStyle/>
                    <a:p>
                      <a:pPr marL="0" marR="0">
                        <a:lnSpc>
                          <a:spcPct val="115000"/>
                        </a:lnSpc>
                        <a:spcBef>
                          <a:spcPts val="0"/>
                        </a:spcBef>
                        <a:spcAft>
                          <a:spcPts val="0"/>
                        </a:spcAft>
                      </a:pPr>
                      <a:r>
                        <a:rPr lang="en-US" sz="1400" b="1" dirty="0">
                          <a:latin typeface="Calibri"/>
                          <a:ea typeface="Calibri"/>
                          <a:cs typeface="Times New Roman"/>
                        </a:rPr>
                        <a:t>NATURE OF SERVICE</a:t>
                      </a:r>
                      <a:endParaRPr lang="en-US" sz="1100" dirty="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b="1" dirty="0">
                          <a:latin typeface="Calibri"/>
                          <a:ea typeface="Calibri"/>
                          <a:cs typeface="Times New Roman"/>
                        </a:rPr>
                        <a:t>TAXABILITY</a:t>
                      </a:r>
                      <a:endParaRPr lang="en-US" sz="1100" dirty="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b="1" dirty="0">
                          <a:latin typeface="Calibri"/>
                          <a:ea typeface="Calibri"/>
                          <a:cs typeface="Times New Roman"/>
                        </a:rPr>
                        <a:t>LEGAL PROVISION</a:t>
                      </a:r>
                      <a:endParaRPr lang="en-US" sz="1100" dirty="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b="1" dirty="0">
                          <a:latin typeface="Calibri"/>
                          <a:ea typeface="Calibri"/>
                          <a:cs typeface="Times New Roman"/>
                        </a:rPr>
                        <a:t>RELEVANT DATE</a:t>
                      </a:r>
                      <a:endParaRPr lang="en-US" sz="1100" dirty="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b="1" dirty="0">
                          <a:latin typeface="Calibri"/>
                          <a:ea typeface="Calibri"/>
                          <a:cs typeface="Times New Roman"/>
                        </a:rPr>
                        <a:t>LEGAL IMPLICATION</a:t>
                      </a:r>
                      <a:endParaRPr lang="en-US" sz="1100" dirty="0">
                        <a:latin typeface="Calibri"/>
                        <a:ea typeface="Calibri"/>
                        <a:cs typeface="Times New Roman"/>
                      </a:endParaRPr>
                    </a:p>
                  </a:txBody>
                  <a:tcPr marL="68580" marR="68580" marT="0" marB="0"/>
                </a:tc>
              </a:tr>
              <a:tr h="370840">
                <a:tc>
                  <a:txBody>
                    <a:bodyPr/>
                    <a:lstStyle/>
                    <a:p>
                      <a:pPr marL="0" marR="0">
                        <a:lnSpc>
                          <a:spcPct val="115000"/>
                        </a:lnSpc>
                        <a:spcBef>
                          <a:spcPts val="0"/>
                        </a:spcBef>
                        <a:spcAft>
                          <a:spcPts val="0"/>
                        </a:spcAft>
                      </a:pPr>
                      <a:r>
                        <a:rPr lang="en-US" sz="1400">
                          <a:latin typeface="Calibri"/>
                          <a:ea typeface="Calibri"/>
                          <a:cs typeface="Times New Roman"/>
                        </a:rPr>
                        <a:t>Assignment of natural resources to any person</a:t>
                      </a:r>
                      <a:endParaRPr lang="en-US" sz="11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a:latin typeface="Calibri"/>
                          <a:ea typeface="Calibri"/>
                          <a:cs typeface="Times New Roman"/>
                        </a:rPr>
                        <a:t>Taxable</a:t>
                      </a:r>
                      <a:endParaRPr lang="en-US" sz="11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a:latin typeface="Calibri"/>
                          <a:ea typeface="Calibri"/>
                          <a:cs typeface="Times New Roman"/>
                        </a:rPr>
                        <a:t>Section 66D (a)(iv) these services will be covered under the word “any service”</a:t>
                      </a:r>
                      <a:endParaRPr lang="en-US" sz="11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a:latin typeface="Calibri"/>
                          <a:ea typeface="Calibri"/>
                          <a:cs typeface="Times New Roman"/>
                        </a:rPr>
                        <a:t>1.4.16</a:t>
                      </a:r>
                      <a:endParaRPr lang="en-US" sz="11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a:latin typeface="Calibri"/>
                          <a:ea typeface="Calibri"/>
                          <a:cs typeface="Times New Roman"/>
                        </a:rPr>
                        <a:t>Such services in respect of such assignment done upto 31.3.16 shall remain exempt even though payment is received in 16-17 . however , this exemption shall apply only on one time charge payable and not  on periodic payment . {entry no 61 men(}</a:t>
                      </a:r>
                      <a:endParaRPr lang="en-US" sz="1100">
                        <a:latin typeface="Calibri"/>
                        <a:ea typeface="Calibri"/>
                        <a:cs typeface="Times New Roman"/>
                      </a:endParaRPr>
                    </a:p>
                  </a:txBody>
                  <a:tcPr marL="68580" marR="68580" marT="0" marB="0"/>
                </a:tc>
              </a:tr>
              <a:tr h="370840">
                <a:tc>
                  <a:txBody>
                    <a:bodyPr/>
                    <a:lstStyle/>
                    <a:p>
                      <a:pPr marL="0" marR="0">
                        <a:lnSpc>
                          <a:spcPct val="115000"/>
                        </a:lnSpc>
                        <a:spcBef>
                          <a:spcPts val="0"/>
                        </a:spcBef>
                        <a:spcAft>
                          <a:spcPts val="0"/>
                        </a:spcAft>
                      </a:pPr>
                      <a:r>
                        <a:rPr lang="en-US" sz="1400">
                          <a:latin typeface="Calibri"/>
                          <a:ea typeface="Calibri"/>
                          <a:cs typeface="Times New Roman"/>
                        </a:rPr>
                        <a:t>Intrest charged by g/la for allowing deferred payment in respect of any of its services</a:t>
                      </a:r>
                      <a:endParaRPr lang="en-US" sz="11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a:latin typeface="Calibri"/>
                          <a:ea typeface="Calibri"/>
                          <a:cs typeface="Times New Roman"/>
                        </a:rPr>
                        <a:t>Taxable</a:t>
                      </a:r>
                      <a:endParaRPr lang="en-US" sz="11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a:latin typeface="Calibri"/>
                          <a:ea typeface="Calibri"/>
                          <a:cs typeface="Times New Roman"/>
                        </a:rPr>
                        <a:t>6(2)(iv) of the service tax (determination of value) rules , 2006</a:t>
                      </a:r>
                      <a:endParaRPr lang="en-US" sz="11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a:latin typeface="Calibri"/>
                          <a:ea typeface="Calibri"/>
                          <a:cs typeface="Times New Roman"/>
                        </a:rPr>
                        <a:t>1.4.16</a:t>
                      </a:r>
                      <a:endParaRPr lang="en-US" sz="11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dirty="0">
                          <a:latin typeface="Calibri"/>
                          <a:ea typeface="Calibri"/>
                          <a:cs typeface="Times New Roman"/>
                        </a:rPr>
                        <a:t>Amount  of interest shall be included  in the gross amount.</a:t>
                      </a:r>
                      <a:endParaRPr lang="en-US" sz="1100" dirty="0">
                        <a:latin typeface="Calibri"/>
                        <a:ea typeface="Calibri"/>
                        <a:cs typeface="Times New Roman"/>
                      </a:endParaRPr>
                    </a:p>
                  </a:txBody>
                  <a:tcPr marL="68580" marR="68580" marT="0" marB="0"/>
                </a:tc>
              </a:tr>
            </a:tbl>
          </a:graphicData>
        </a:graphic>
      </p:graphicFrame>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IN" b="1" dirty="0" smtClean="0"/>
              <a:t>MEGA EXEMPTION NOTIFICATION</a:t>
            </a:r>
            <a:endParaRPr lang="en-US" dirty="0"/>
          </a:p>
        </p:txBody>
      </p:sp>
      <p:graphicFrame>
        <p:nvGraphicFramePr>
          <p:cNvPr id="5" name="Content Placeholder 4"/>
          <p:cNvGraphicFramePr>
            <a:graphicFrameLocks noGrp="1"/>
          </p:cNvGraphicFramePr>
          <p:nvPr>
            <p:ph idx="1"/>
          </p:nvPr>
        </p:nvGraphicFramePr>
        <p:xfrm>
          <a:off x="457200" y="1935163"/>
          <a:ext cx="8229600" cy="4296664"/>
        </p:xfrm>
        <a:graphic>
          <a:graphicData uri="http://schemas.openxmlformats.org/drawingml/2006/table">
            <a:tbl>
              <a:tblPr firstRow="1" bandRow="1">
                <a:tableStyleId>{5C22544A-7EE6-4342-B048-85BDC9FD1C3A}</a:tableStyleId>
              </a:tblPr>
              <a:tblGrid>
                <a:gridCol w="1645920"/>
                <a:gridCol w="1645920"/>
                <a:gridCol w="1645920"/>
                <a:gridCol w="1645920"/>
                <a:gridCol w="1645920"/>
              </a:tblGrid>
              <a:tr h="370840">
                <a:tc>
                  <a:txBody>
                    <a:bodyPr/>
                    <a:lstStyle/>
                    <a:p>
                      <a:pPr marL="0" marR="0">
                        <a:lnSpc>
                          <a:spcPct val="115000"/>
                        </a:lnSpc>
                        <a:spcBef>
                          <a:spcPts val="0"/>
                        </a:spcBef>
                        <a:spcAft>
                          <a:spcPts val="0"/>
                        </a:spcAft>
                      </a:pPr>
                      <a:r>
                        <a:rPr lang="en-US" sz="1400" b="1" dirty="0">
                          <a:latin typeface="Calibri"/>
                          <a:ea typeface="Calibri"/>
                          <a:cs typeface="Times New Roman"/>
                        </a:rPr>
                        <a:t>NATURE OF SERVICE</a:t>
                      </a:r>
                      <a:endParaRPr lang="en-US" sz="1100" dirty="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b="1" dirty="0">
                          <a:latin typeface="Calibri"/>
                          <a:ea typeface="Calibri"/>
                          <a:cs typeface="Times New Roman"/>
                        </a:rPr>
                        <a:t>TAXABILITY</a:t>
                      </a:r>
                      <a:endParaRPr lang="en-US" sz="1100" dirty="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b="1" dirty="0">
                          <a:latin typeface="Calibri"/>
                          <a:ea typeface="Calibri"/>
                          <a:cs typeface="Times New Roman"/>
                        </a:rPr>
                        <a:t>LEGAL PROVISION</a:t>
                      </a:r>
                      <a:endParaRPr lang="en-US" sz="1100" dirty="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b="1" dirty="0">
                          <a:latin typeface="Calibri"/>
                          <a:ea typeface="Calibri"/>
                          <a:cs typeface="Times New Roman"/>
                        </a:rPr>
                        <a:t>RELEVANT DATE</a:t>
                      </a:r>
                      <a:endParaRPr lang="en-US" sz="1100" dirty="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b="1" dirty="0">
                          <a:latin typeface="Calibri"/>
                          <a:ea typeface="Calibri"/>
                          <a:cs typeface="Times New Roman"/>
                        </a:rPr>
                        <a:t>LEGAL IMPLICATION</a:t>
                      </a:r>
                      <a:endParaRPr lang="en-US" sz="1100" dirty="0">
                        <a:latin typeface="Calibri"/>
                        <a:ea typeface="Calibri"/>
                        <a:cs typeface="Times New Roman"/>
                      </a:endParaRPr>
                    </a:p>
                  </a:txBody>
                  <a:tcPr marL="68580" marR="68580" marT="0" marB="0"/>
                </a:tc>
              </a:tr>
              <a:tr h="370840">
                <a:tc>
                  <a:txBody>
                    <a:bodyPr/>
                    <a:lstStyle/>
                    <a:p>
                      <a:pPr marL="0" marR="0">
                        <a:lnSpc>
                          <a:spcPct val="115000"/>
                        </a:lnSpc>
                        <a:spcBef>
                          <a:spcPts val="0"/>
                        </a:spcBef>
                        <a:spcAft>
                          <a:spcPts val="0"/>
                        </a:spcAft>
                      </a:pPr>
                      <a:r>
                        <a:rPr lang="en-US" sz="1400">
                          <a:latin typeface="Calibri"/>
                          <a:ea typeface="Calibri"/>
                          <a:cs typeface="Times New Roman"/>
                        </a:rPr>
                        <a:t>Merchant over time (mot) amount charged for deputing  officers on holiday or beyond office hours for factory stuffing, inspection , container stuffing.</a:t>
                      </a:r>
                      <a:endParaRPr lang="en-US" sz="11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a:latin typeface="Calibri"/>
                          <a:ea typeface="Calibri"/>
                          <a:cs typeface="Times New Roman"/>
                        </a:rPr>
                        <a:t>Exempt</a:t>
                      </a:r>
                      <a:endParaRPr lang="en-US" sz="11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a:latin typeface="Calibri"/>
                          <a:ea typeface="Calibri"/>
                          <a:cs typeface="Times New Roman"/>
                        </a:rPr>
                        <a:t>Entry no. 63 (men)</a:t>
                      </a:r>
                      <a:endParaRPr lang="en-US" sz="11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a:latin typeface="Calibri"/>
                          <a:ea typeface="Calibri"/>
                          <a:cs typeface="Times New Roman"/>
                        </a:rPr>
                        <a:t>1.4.16</a:t>
                      </a:r>
                      <a:endParaRPr lang="en-US" sz="11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endParaRPr lang="en-US" sz="1400">
                        <a:latin typeface="Calibri"/>
                        <a:ea typeface="Calibri"/>
                        <a:cs typeface="Times New Roman"/>
                      </a:endParaRPr>
                    </a:p>
                  </a:txBody>
                  <a:tcPr marL="68580" marR="68580" marT="0" marB="0"/>
                </a:tc>
              </a:tr>
              <a:tr h="370840">
                <a:tc>
                  <a:txBody>
                    <a:bodyPr/>
                    <a:lstStyle/>
                    <a:p>
                      <a:pPr marL="0" marR="0">
                        <a:lnSpc>
                          <a:spcPct val="115000"/>
                        </a:lnSpc>
                        <a:spcBef>
                          <a:spcPts val="0"/>
                        </a:spcBef>
                        <a:spcAft>
                          <a:spcPts val="0"/>
                        </a:spcAft>
                      </a:pPr>
                      <a:r>
                        <a:rPr lang="en-US" sz="1400">
                          <a:latin typeface="Calibri"/>
                          <a:ea typeface="Calibri"/>
                          <a:cs typeface="Times New Roman"/>
                        </a:rPr>
                        <a:t>Amount charged by g/la for allowing a business entity to act as telecom service provider.</a:t>
                      </a:r>
                      <a:endParaRPr lang="en-US" sz="11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a:latin typeface="Calibri"/>
                          <a:ea typeface="Calibri"/>
                          <a:cs typeface="Times New Roman"/>
                        </a:rPr>
                        <a:t>Exempt ( for amount pertaining to 2015-16)</a:t>
                      </a:r>
                      <a:endParaRPr lang="en-US" sz="11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a:latin typeface="Calibri"/>
                          <a:ea typeface="Calibri"/>
                          <a:cs typeface="Times New Roman"/>
                        </a:rPr>
                        <a:t>Entry no. 62 (men)</a:t>
                      </a:r>
                      <a:endParaRPr lang="en-US" sz="11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a:latin typeface="Calibri"/>
                          <a:ea typeface="Calibri"/>
                          <a:cs typeface="Times New Roman"/>
                        </a:rPr>
                        <a:t>2015-16</a:t>
                      </a:r>
                      <a:endParaRPr lang="en-US" sz="11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400" dirty="0">
                          <a:latin typeface="Calibri"/>
                          <a:ea typeface="Calibri"/>
                          <a:cs typeface="Times New Roman"/>
                        </a:rPr>
                        <a:t>Such services provided on or after 1.4.16 are  taxable. However , amount received in 2016-17 in respect of 2015-16 remains tax free</a:t>
                      </a:r>
                      <a:endParaRPr lang="en-US" sz="1100" dirty="0">
                        <a:latin typeface="Calibri"/>
                        <a:ea typeface="Calibri"/>
                        <a:cs typeface="Times New Roman"/>
                      </a:endParaRPr>
                    </a:p>
                  </a:txBody>
                  <a:tcPr marL="68580" marR="68580" marT="0" marB="0"/>
                </a:tc>
              </a:tr>
            </a:tbl>
          </a:graphicData>
        </a:graphic>
      </p:graphicFrame>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IN" sz="3600" b="1" dirty="0" smtClean="0"/>
              <a:t/>
            </a:r>
            <a:br>
              <a:rPr lang="en-IN" sz="3600" b="1" dirty="0" smtClean="0"/>
            </a:br>
            <a:r>
              <a:rPr lang="en-IN" sz="3600" b="1" dirty="0" smtClean="0"/>
              <a:t/>
            </a:r>
            <a:br>
              <a:rPr lang="en-IN" sz="3600" b="1" dirty="0" smtClean="0"/>
            </a:br>
            <a:r>
              <a:rPr lang="en-IN" sz="3600" b="1" dirty="0" smtClean="0"/>
              <a:t/>
            </a:r>
            <a:br>
              <a:rPr lang="en-IN" sz="3600" b="1" dirty="0" smtClean="0"/>
            </a:br>
            <a:r>
              <a:rPr lang="en-IN" sz="3600" b="1" dirty="0" smtClean="0"/>
              <a:t/>
            </a:r>
            <a:br>
              <a:rPr lang="en-IN" sz="3600" b="1" dirty="0" smtClean="0"/>
            </a:br>
            <a:r>
              <a:rPr lang="en-IN" sz="3600" b="1" dirty="0" smtClean="0"/>
              <a:t/>
            </a:r>
            <a:br>
              <a:rPr lang="en-IN" sz="3600" b="1" dirty="0" smtClean="0"/>
            </a:br>
            <a:r>
              <a:rPr lang="en-IN" sz="3600" b="1" dirty="0" smtClean="0"/>
              <a:t/>
            </a:r>
            <a:br>
              <a:rPr lang="en-IN" sz="3600" b="1" dirty="0" smtClean="0"/>
            </a:br>
            <a:r>
              <a:rPr lang="en-IN" sz="3600" b="1" dirty="0" smtClean="0"/>
              <a:t/>
            </a:r>
            <a:br>
              <a:rPr lang="en-IN" sz="3600" b="1" dirty="0" smtClean="0"/>
            </a:br>
            <a:r>
              <a:rPr lang="en-IN" sz="3600" b="1" dirty="0" smtClean="0"/>
              <a:t/>
            </a:r>
            <a:br>
              <a:rPr lang="en-IN" sz="3600" b="1" dirty="0" smtClean="0"/>
            </a:br>
            <a:r>
              <a:rPr lang="en-IN" sz="3600" b="1" dirty="0" smtClean="0"/>
              <a:t>INFORMATION TECHNOLOGY SOFTWARE:-</a:t>
            </a:r>
            <a:r>
              <a:rPr lang="en-IN" dirty="0" smtClean="0"/>
              <a:t/>
            </a:r>
            <a:br>
              <a:rPr lang="en-IN" dirty="0" smtClean="0"/>
            </a:br>
            <a:endParaRPr lang="en-IN" dirty="0"/>
          </a:p>
        </p:txBody>
      </p:sp>
      <p:sp>
        <p:nvSpPr>
          <p:cNvPr id="3" name="Content Placeholder 2"/>
          <p:cNvSpPr>
            <a:spLocks noGrp="1"/>
          </p:cNvSpPr>
          <p:nvPr>
            <p:ph idx="1"/>
          </p:nvPr>
        </p:nvSpPr>
        <p:spPr/>
        <p:txBody>
          <a:bodyPr>
            <a:normAutofit fontScale="92500" lnSpcReduction="10000"/>
          </a:bodyPr>
          <a:lstStyle/>
          <a:p>
            <a:pPr lvl="0"/>
            <a:r>
              <a:rPr lang="en-IN" dirty="0" smtClean="0"/>
              <a:t>There is confusion as regards </a:t>
            </a:r>
            <a:r>
              <a:rPr lang="en-IN" dirty="0" err="1" smtClean="0"/>
              <a:t>leviability</a:t>
            </a:r>
            <a:r>
              <a:rPr lang="en-IN" dirty="0" smtClean="0"/>
              <a:t> of service tax on development of software.</a:t>
            </a:r>
          </a:p>
          <a:p>
            <a:pPr lvl="0"/>
            <a:endParaRPr lang="en-IN" dirty="0" smtClean="0"/>
          </a:p>
          <a:p>
            <a:pPr lvl="0"/>
            <a:r>
              <a:rPr lang="en-IN" dirty="0" smtClean="0"/>
              <a:t>Supreme Court in the case of </a:t>
            </a:r>
            <a:r>
              <a:rPr lang="en-IN" b="1" i="1" dirty="0" smtClean="0"/>
              <a:t>Tata Consultancy Services [2004 (178) E.L.T. 22 (S.C.)]</a:t>
            </a:r>
            <a:r>
              <a:rPr lang="en-IN" dirty="0" smtClean="0"/>
              <a:t> has held that software is goods and is leviable to sales tax. </a:t>
            </a:r>
          </a:p>
          <a:p>
            <a:pPr lvl="0"/>
            <a:endParaRPr lang="en-IN" dirty="0" smtClean="0"/>
          </a:p>
          <a:p>
            <a:pPr lvl="0"/>
            <a:r>
              <a:rPr lang="en-IN" dirty="0" smtClean="0"/>
              <a:t>The sub-section (d) of Section 66E pertaining to Declared Services covers development, design, programming, customisation, adaptation, </a:t>
            </a:r>
            <a:r>
              <a:rPr lang="en-IN" dirty="0" err="1" smtClean="0"/>
              <a:t>upgradation</a:t>
            </a:r>
            <a:r>
              <a:rPr lang="en-IN" dirty="0" smtClean="0"/>
              <a:t>, enhancement, implementation of information technology software as a taxable service. </a:t>
            </a:r>
          </a:p>
          <a:p>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IN" sz="3600" b="1" dirty="0" smtClean="0"/>
              <a:t>INFORMATION TECHNOLOGY SOFTWARE:-</a:t>
            </a:r>
            <a:r>
              <a:rPr lang="en-IN" dirty="0" smtClean="0"/>
              <a:t/>
            </a:r>
            <a:br>
              <a:rPr lang="en-IN" dirty="0" smtClean="0"/>
            </a:br>
            <a:endParaRPr lang="en-IN" dirty="0"/>
          </a:p>
        </p:txBody>
      </p:sp>
      <p:sp>
        <p:nvSpPr>
          <p:cNvPr id="3" name="Content Placeholder 2"/>
          <p:cNvSpPr>
            <a:spLocks noGrp="1"/>
          </p:cNvSpPr>
          <p:nvPr>
            <p:ph idx="1"/>
          </p:nvPr>
        </p:nvSpPr>
        <p:spPr/>
        <p:txBody>
          <a:bodyPr>
            <a:normAutofit fontScale="77500" lnSpcReduction="20000"/>
          </a:bodyPr>
          <a:lstStyle/>
          <a:p>
            <a:pPr lvl="0"/>
            <a:r>
              <a:rPr lang="en-IN" dirty="0" smtClean="0"/>
              <a:t>This lead to software being treated as goods as well as deemed service. </a:t>
            </a:r>
          </a:p>
          <a:p>
            <a:pPr lvl="0"/>
            <a:endParaRPr lang="en-IN" dirty="0" smtClean="0"/>
          </a:p>
          <a:p>
            <a:pPr lvl="0"/>
            <a:r>
              <a:rPr lang="en-IN" dirty="0" smtClean="0"/>
              <a:t>Recorded Information Technology Software has been notified under section 4A of the Central Excise Act, 1944 and is subject to MRP based valuation. </a:t>
            </a:r>
          </a:p>
          <a:p>
            <a:pPr lvl="0"/>
            <a:endParaRPr lang="en-IN" dirty="0" smtClean="0"/>
          </a:p>
          <a:p>
            <a:pPr lvl="0"/>
            <a:r>
              <a:rPr lang="en-IN" dirty="0" smtClean="0"/>
              <a:t>Consequently, excise duty is being paid on RSP of the packaged software. </a:t>
            </a:r>
          </a:p>
          <a:p>
            <a:pPr lvl="0"/>
            <a:endParaRPr lang="en-IN" dirty="0" smtClean="0"/>
          </a:p>
          <a:p>
            <a:pPr lvl="0"/>
            <a:r>
              <a:rPr lang="en-IN" dirty="0" smtClean="0"/>
              <a:t>The government has provided excise duty exemption to so much value of the Information Technology Software which is leviable to service tax provided the manufacturer of the software gives undertaking that service tax has been paid on so much value under Service Tax Laws.</a:t>
            </a:r>
          </a:p>
          <a:p>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IN" sz="4000" b="1" dirty="0" smtClean="0"/>
              <a:t>INFORMATION TECHNOLOGY SOFTWARE:-</a:t>
            </a:r>
            <a:r>
              <a:rPr lang="en-IN" dirty="0" smtClean="0"/>
              <a:t/>
            </a:r>
            <a:br>
              <a:rPr lang="en-IN" dirty="0" smtClean="0"/>
            </a:br>
            <a:endParaRPr lang="en-IN" dirty="0"/>
          </a:p>
        </p:txBody>
      </p:sp>
      <p:sp>
        <p:nvSpPr>
          <p:cNvPr id="3" name="Content Placeholder 2"/>
          <p:cNvSpPr>
            <a:spLocks noGrp="1"/>
          </p:cNvSpPr>
          <p:nvPr>
            <p:ph idx="1"/>
          </p:nvPr>
        </p:nvSpPr>
        <p:spPr/>
        <p:txBody>
          <a:bodyPr/>
          <a:lstStyle/>
          <a:p>
            <a:pPr lvl="0"/>
            <a:r>
              <a:rPr lang="en-IN" dirty="0" smtClean="0"/>
              <a:t>Similar exemption is given for CVD leviable on import of information technology software on which MRP assessment is done. </a:t>
            </a:r>
          </a:p>
          <a:p>
            <a:pPr lvl="0"/>
            <a:endParaRPr lang="en-IN" dirty="0" smtClean="0"/>
          </a:p>
          <a:p>
            <a:pPr lvl="0"/>
            <a:r>
              <a:rPr lang="en-IN" dirty="0" smtClean="0"/>
              <a:t>The exemption is from levy of CVD on the value of software on which service tax has been paid.</a:t>
            </a:r>
          </a:p>
          <a:p>
            <a:pPr lvl="0"/>
            <a:endParaRPr lang="en-IN" dirty="0" smtClean="0"/>
          </a:p>
          <a:p>
            <a:pPr lvl="0"/>
            <a:r>
              <a:rPr lang="en-IN" dirty="0" smtClean="0"/>
              <a:t>This resolves the problem of double taxation and makes the levy of Central Excise Duty/CVD and Service Tax as mutually exclusive. </a:t>
            </a:r>
          </a:p>
          <a:p>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b="1" dirty="0" smtClean="0"/>
              <a:t>ABATEMENT</a:t>
            </a:r>
            <a:endParaRPr lang="en-IN" dirty="0"/>
          </a:p>
        </p:txBody>
      </p:sp>
      <p:graphicFrame>
        <p:nvGraphicFramePr>
          <p:cNvPr id="5" name="Content Placeholder 4"/>
          <p:cNvGraphicFramePr>
            <a:graphicFrameLocks noGrp="1"/>
          </p:cNvGraphicFramePr>
          <p:nvPr>
            <p:ph idx="1"/>
          </p:nvPr>
        </p:nvGraphicFramePr>
        <p:xfrm>
          <a:off x="457200" y="1935163"/>
          <a:ext cx="8229600" cy="4550664"/>
        </p:xfrm>
        <a:graphic>
          <a:graphicData uri="http://schemas.openxmlformats.org/drawingml/2006/table">
            <a:tbl>
              <a:tblPr firstRow="1" bandRow="1">
                <a:tableStyleId>{5C22544A-7EE6-4342-B048-85BDC9FD1C3A}</a:tableStyleId>
              </a:tblPr>
              <a:tblGrid>
                <a:gridCol w="533400"/>
                <a:gridCol w="3581400"/>
                <a:gridCol w="914400"/>
                <a:gridCol w="3200400"/>
              </a:tblGrid>
              <a:tr h="370840">
                <a:tc>
                  <a:txBody>
                    <a:bodyPr/>
                    <a:lstStyle/>
                    <a:p>
                      <a:pPr algn="just">
                        <a:lnSpc>
                          <a:spcPct val="115000"/>
                        </a:lnSpc>
                        <a:spcAft>
                          <a:spcPts val="1000"/>
                        </a:spcAft>
                      </a:pPr>
                      <a:r>
                        <a:rPr lang="en-IN" sz="1400" b="1" dirty="0" err="1">
                          <a:latin typeface="Calibri"/>
                          <a:ea typeface="Calibri"/>
                          <a:cs typeface="Times New Roman"/>
                        </a:rPr>
                        <a:t>S.No</a:t>
                      </a:r>
                      <a:r>
                        <a:rPr lang="en-IN" sz="1400" b="1" dirty="0">
                          <a:latin typeface="Calibri"/>
                          <a:ea typeface="Calibri"/>
                          <a:cs typeface="Times New Roman"/>
                        </a:rPr>
                        <a:t>.</a:t>
                      </a:r>
                      <a:endParaRPr lang="en-IN" sz="1100" dirty="0">
                        <a:latin typeface="Calibri"/>
                        <a:ea typeface="Calibri"/>
                        <a:cs typeface="Times New Roman"/>
                      </a:endParaRPr>
                    </a:p>
                  </a:txBody>
                  <a:tcPr marL="68580" marR="68580" marT="0" marB="0"/>
                </a:tc>
                <a:tc>
                  <a:txBody>
                    <a:bodyPr/>
                    <a:lstStyle/>
                    <a:p>
                      <a:pPr algn="just">
                        <a:lnSpc>
                          <a:spcPct val="115000"/>
                        </a:lnSpc>
                        <a:spcAft>
                          <a:spcPts val="1000"/>
                        </a:spcAft>
                      </a:pPr>
                      <a:r>
                        <a:rPr lang="en-IN" sz="1400" b="1" dirty="0">
                          <a:latin typeface="Calibri"/>
                          <a:ea typeface="Calibri"/>
                          <a:cs typeface="Times New Roman"/>
                        </a:rPr>
                        <a:t>Description of taxable service</a:t>
                      </a:r>
                      <a:endParaRPr lang="en-IN" sz="1100" dirty="0">
                        <a:latin typeface="Calibri"/>
                        <a:ea typeface="Calibri"/>
                        <a:cs typeface="Times New Roman"/>
                      </a:endParaRPr>
                    </a:p>
                  </a:txBody>
                  <a:tcPr marL="68580" marR="68580" marT="0" marB="0"/>
                </a:tc>
                <a:tc>
                  <a:txBody>
                    <a:bodyPr/>
                    <a:lstStyle/>
                    <a:p>
                      <a:pPr algn="just">
                        <a:lnSpc>
                          <a:spcPct val="115000"/>
                        </a:lnSpc>
                        <a:spcAft>
                          <a:spcPts val="1000"/>
                        </a:spcAft>
                      </a:pPr>
                      <a:r>
                        <a:rPr lang="en-IN" sz="1400" b="1" dirty="0">
                          <a:latin typeface="Calibri"/>
                          <a:ea typeface="Calibri"/>
                          <a:cs typeface="Times New Roman"/>
                        </a:rPr>
                        <a:t>Taxable %</a:t>
                      </a:r>
                      <a:endParaRPr lang="en-IN" sz="1100" dirty="0">
                        <a:latin typeface="Calibri"/>
                        <a:ea typeface="Calibri"/>
                        <a:cs typeface="Times New Roman"/>
                      </a:endParaRPr>
                    </a:p>
                  </a:txBody>
                  <a:tcPr marL="68580" marR="68580" marT="0" marB="0"/>
                </a:tc>
                <a:tc>
                  <a:txBody>
                    <a:bodyPr/>
                    <a:lstStyle/>
                    <a:p>
                      <a:pPr algn="just">
                        <a:lnSpc>
                          <a:spcPct val="115000"/>
                        </a:lnSpc>
                        <a:spcAft>
                          <a:spcPts val="1000"/>
                        </a:spcAft>
                      </a:pPr>
                      <a:r>
                        <a:rPr lang="en-IN" sz="1400" b="1" dirty="0">
                          <a:latin typeface="Calibri"/>
                          <a:ea typeface="Calibri"/>
                          <a:cs typeface="Times New Roman"/>
                        </a:rPr>
                        <a:t>Conditions</a:t>
                      </a:r>
                      <a:endParaRPr lang="en-IN" sz="1100" dirty="0">
                        <a:latin typeface="Calibri"/>
                        <a:ea typeface="Calibri"/>
                        <a:cs typeface="Times New Roman"/>
                      </a:endParaRPr>
                    </a:p>
                  </a:txBody>
                  <a:tcPr marL="68580" marR="68580" marT="0" marB="0"/>
                </a:tc>
              </a:tr>
              <a:tr h="370840">
                <a:tc>
                  <a:txBody>
                    <a:bodyPr/>
                    <a:lstStyle/>
                    <a:p>
                      <a:pPr algn="just">
                        <a:lnSpc>
                          <a:spcPct val="115000"/>
                        </a:lnSpc>
                        <a:spcAft>
                          <a:spcPts val="1000"/>
                        </a:spcAft>
                      </a:pPr>
                      <a:r>
                        <a:rPr lang="en-IN" sz="1400">
                          <a:latin typeface="Calibri"/>
                          <a:ea typeface="Calibri"/>
                          <a:cs typeface="Times New Roman"/>
                        </a:rPr>
                        <a:t>1.</a:t>
                      </a:r>
                      <a:endParaRPr lang="en-IN" sz="1100">
                        <a:latin typeface="Calibri"/>
                        <a:ea typeface="Calibri"/>
                        <a:cs typeface="Times New Roman"/>
                      </a:endParaRPr>
                    </a:p>
                  </a:txBody>
                  <a:tcPr marL="68580" marR="68580" marT="0" marB="0"/>
                </a:tc>
                <a:tc>
                  <a:txBody>
                    <a:bodyPr/>
                    <a:lstStyle/>
                    <a:p>
                      <a:pPr algn="just">
                        <a:lnSpc>
                          <a:spcPct val="115000"/>
                        </a:lnSpc>
                        <a:spcAft>
                          <a:spcPts val="1000"/>
                        </a:spcAft>
                      </a:pPr>
                      <a:r>
                        <a:rPr lang="en-IN" sz="1400">
                          <a:latin typeface="Calibri"/>
                          <a:ea typeface="Calibri"/>
                          <a:cs typeface="Times New Roman"/>
                        </a:rPr>
                        <a:t>Services in relation to financial leasing including hire purchase</a:t>
                      </a:r>
                      <a:endParaRPr lang="en-IN" sz="1100">
                        <a:latin typeface="Calibri"/>
                        <a:ea typeface="Calibri"/>
                        <a:cs typeface="Times New Roman"/>
                      </a:endParaRPr>
                    </a:p>
                  </a:txBody>
                  <a:tcPr marL="68580" marR="68580" marT="0" marB="0"/>
                </a:tc>
                <a:tc>
                  <a:txBody>
                    <a:bodyPr/>
                    <a:lstStyle/>
                    <a:p>
                      <a:pPr algn="just">
                        <a:lnSpc>
                          <a:spcPct val="115000"/>
                        </a:lnSpc>
                        <a:spcAft>
                          <a:spcPts val="1000"/>
                        </a:spcAft>
                      </a:pPr>
                      <a:r>
                        <a:rPr lang="en-IN" sz="1400">
                          <a:latin typeface="Calibri"/>
                          <a:ea typeface="Calibri"/>
                          <a:cs typeface="Times New Roman"/>
                        </a:rPr>
                        <a:t>10%</a:t>
                      </a:r>
                      <a:endParaRPr lang="en-IN" sz="1100">
                        <a:latin typeface="Calibri"/>
                        <a:ea typeface="Calibri"/>
                        <a:cs typeface="Times New Roman"/>
                      </a:endParaRPr>
                    </a:p>
                  </a:txBody>
                  <a:tcPr marL="68580" marR="68580" marT="0" marB="0"/>
                </a:tc>
                <a:tc>
                  <a:txBody>
                    <a:bodyPr/>
                    <a:lstStyle/>
                    <a:p>
                      <a:pPr algn="just">
                        <a:lnSpc>
                          <a:spcPct val="115000"/>
                        </a:lnSpc>
                        <a:spcAft>
                          <a:spcPts val="1000"/>
                        </a:spcAft>
                      </a:pPr>
                      <a:r>
                        <a:rPr lang="en-IN" sz="1400" dirty="0">
                          <a:latin typeface="Calibri"/>
                          <a:ea typeface="Calibri"/>
                          <a:cs typeface="Times New Roman"/>
                        </a:rPr>
                        <a:t>Nil</a:t>
                      </a:r>
                      <a:endParaRPr lang="en-IN" sz="1100" dirty="0">
                        <a:latin typeface="Calibri"/>
                        <a:ea typeface="Calibri"/>
                        <a:cs typeface="Times New Roman"/>
                      </a:endParaRPr>
                    </a:p>
                  </a:txBody>
                  <a:tcPr marL="68580" marR="68580" marT="0" marB="0"/>
                </a:tc>
              </a:tr>
              <a:tr h="370840">
                <a:tc>
                  <a:txBody>
                    <a:bodyPr/>
                    <a:lstStyle/>
                    <a:p>
                      <a:pPr algn="just">
                        <a:lnSpc>
                          <a:spcPct val="115000"/>
                        </a:lnSpc>
                        <a:spcAft>
                          <a:spcPts val="1000"/>
                        </a:spcAft>
                      </a:pPr>
                      <a:r>
                        <a:rPr lang="en-IN" sz="1400">
                          <a:latin typeface="Calibri"/>
                          <a:ea typeface="Calibri"/>
                          <a:cs typeface="Times New Roman"/>
                        </a:rPr>
                        <a:t>2.</a:t>
                      </a:r>
                      <a:endParaRPr lang="en-IN" sz="1100">
                        <a:latin typeface="Calibri"/>
                        <a:ea typeface="Calibri"/>
                        <a:cs typeface="Times New Roman"/>
                      </a:endParaRPr>
                    </a:p>
                  </a:txBody>
                  <a:tcPr marL="68580" marR="68580" marT="0" marB="0"/>
                </a:tc>
                <a:tc>
                  <a:txBody>
                    <a:bodyPr/>
                    <a:lstStyle/>
                    <a:p>
                      <a:pPr algn="just">
                        <a:lnSpc>
                          <a:spcPct val="115000"/>
                        </a:lnSpc>
                        <a:spcAft>
                          <a:spcPts val="1000"/>
                        </a:spcAft>
                      </a:pPr>
                      <a:r>
                        <a:rPr lang="en-IN" sz="1400">
                          <a:latin typeface="Calibri"/>
                          <a:ea typeface="Calibri"/>
                          <a:cs typeface="Times New Roman"/>
                        </a:rPr>
                        <a:t>Transport of goods by rail by Indian Railways (w.e.f. 01.04.2016)</a:t>
                      </a:r>
                      <a:endParaRPr lang="en-IN" sz="1100">
                        <a:latin typeface="Calibri"/>
                        <a:ea typeface="Calibri"/>
                        <a:cs typeface="Times New Roman"/>
                      </a:endParaRPr>
                    </a:p>
                  </a:txBody>
                  <a:tcPr marL="68580" marR="68580" marT="0" marB="0"/>
                </a:tc>
                <a:tc>
                  <a:txBody>
                    <a:bodyPr/>
                    <a:lstStyle/>
                    <a:p>
                      <a:pPr algn="just">
                        <a:lnSpc>
                          <a:spcPct val="115000"/>
                        </a:lnSpc>
                        <a:spcAft>
                          <a:spcPts val="1000"/>
                        </a:spcAft>
                      </a:pPr>
                      <a:r>
                        <a:rPr lang="en-IN" sz="1400">
                          <a:latin typeface="Calibri"/>
                          <a:ea typeface="Calibri"/>
                          <a:cs typeface="Times New Roman"/>
                        </a:rPr>
                        <a:t>30%</a:t>
                      </a:r>
                      <a:endParaRPr lang="en-IN" sz="1100">
                        <a:latin typeface="Calibri"/>
                        <a:ea typeface="Calibri"/>
                        <a:cs typeface="Times New Roman"/>
                      </a:endParaRPr>
                    </a:p>
                  </a:txBody>
                  <a:tcPr marL="68580" marR="68580" marT="0" marB="0"/>
                </a:tc>
                <a:tc>
                  <a:txBody>
                    <a:bodyPr/>
                    <a:lstStyle/>
                    <a:p>
                      <a:pPr algn="just">
                        <a:lnSpc>
                          <a:spcPct val="115000"/>
                        </a:lnSpc>
                        <a:spcAft>
                          <a:spcPts val="1000"/>
                        </a:spcAft>
                      </a:pPr>
                      <a:r>
                        <a:rPr lang="en-IN" sz="1400">
                          <a:latin typeface="Calibri"/>
                          <a:ea typeface="Calibri"/>
                          <a:cs typeface="Times New Roman"/>
                        </a:rPr>
                        <a:t>Credit on inputs &amp; capital goods used for providing the taxable service is not taken.</a:t>
                      </a:r>
                      <a:endParaRPr lang="en-IN" sz="1100">
                        <a:latin typeface="Calibri"/>
                        <a:ea typeface="Calibri"/>
                        <a:cs typeface="Times New Roman"/>
                      </a:endParaRPr>
                    </a:p>
                  </a:txBody>
                  <a:tcPr marL="68580" marR="68580" marT="0" marB="0"/>
                </a:tc>
              </a:tr>
              <a:tr h="370840">
                <a:tc>
                  <a:txBody>
                    <a:bodyPr/>
                    <a:lstStyle/>
                    <a:p>
                      <a:pPr algn="just">
                        <a:lnSpc>
                          <a:spcPct val="115000"/>
                        </a:lnSpc>
                        <a:spcAft>
                          <a:spcPts val="1000"/>
                        </a:spcAft>
                      </a:pPr>
                      <a:r>
                        <a:rPr lang="en-IN" sz="1400">
                          <a:latin typeface="Calibri"/>
                          <a:ea typeface="Calibri"/>
                          <a:cs typeface="Times New Roman"/>
                        </a:rPr>
                        <a:t>2A</a:t>
                      </a:r>
                      <a:endParaRPr lang="en-IN" sz="1100">
                        <a:latin typeface="Calibri"/>
                        <a:ea typeface="Calibri"/>
                        <a:cs typeface="Times New Roman"/>
                      </a:endParaRPr>
                    </a:p>
                  </a:txBody>
                  <a:tcPr marL="68580" marR="68580" marT="0" marB="0"/>
                </a:tc>
                <a:tc>
                  <a:txBody>
                    <a:bodyPr/>
                    <a:lstStyle/>
                    <a:p>
                      <a:pPr algn="just">
                        <a:lnSpc>
                          <a:spcPct val="115000"/>
                        </a:lnSpc>
                        <a:spcAft>
                          <a:spcPts val="1000"/>
                        </a:spcAft>
                      </a:pPr>
                      <a:r>
                        <a:rPr lang="en-IN" sz="1400">
                          <a:latin typeface="Calibri"/>
                          <a:ea typeface="Calibri"/>
                          <a:cs typeface="Times New Roman"/>
                        </a:rPr>
                        <a:t>Transport of goods in containers by rail by any person other than Indian Railways (w.e.f. 01.04.2016)</a:t>
                      </a:r>
                      <a:endParaRPr lang="en-IN" sz="1100">
                        <a:latin typeface="Calibri"/>
                        <a:ea typeface="Calibri"/>
                        <a:cs typeface="Times New Roman"/>
                      </a:endParaRPr>
                    </a:p>
                  </a:txBody>
                  <a:tcPr marL="68580" marR="68580" marT="0" marB="0"/>
                </a:tc>
                <a:tc>
                  <a:txBody>
                    <a:bodyPr/>
                    <a:lstStyle/>
                    <a:p>
                      <a:pPr algn="just">
                        <a:lnSpc>
                          <a:spcPct val="115000"/>
                        </a:lnSpc>
                        <a:spcAft>
                          <a:spcPts val="1000"/>
                        </a:spcAft>
                      </a:pPr>
                      <a:r>
                        <a:rPr lang="en-IN" sz="1400">
                          <a:latin typeface="Calibri"/>
                          <a:ea typeface="Calibri"/>
                          <a:cs typeface="Times New Roman"/>
                        </a:rPr>
                        <a:t>40%</a:t>
                      </a:r>
                      <a:endParaRPr lang="en-IN" sz="1100">
                        <a:latin typeface="Calibri"/>
                        <a:ea typeface="Calibri"/>
                        <a:cs typeface="Times New Roman"/>
                      </a:endParaRPr>
                    </a:p>
                  </a:txBody>
                  <a:tcPr marL="68580" marR="68580" marT="0" marB="0"/>
                </a:tc>
                <a:tc>
                  <a:txBody>
                    <a:bodyPr/>
                    <a:lstStyle/>
                    <a:p>
                      <a:pPr algn="just">
                        <a:lnSpc>
                          <a:spcPct val="115000"/>
                        </a:lnSpc>
                        <a:spcAft>
                          <a:spcPts val="1000"/>
                        </a:spcAft>
                      </a:pPr>
                      <a:r>
                        <a:rPr lang="en-IN" sz="1400">
                          <a:latin typeface="Calibri"/>
                          <a:ea typeface="Calibri"/>
                          <a:cs typeface="Times New Roman"/>
                        </a:rPr>
                        <a:t>Credit on inputs &amp; capital goods used for providing the taxable service is not taken.</a:t>
                      </a:r>
                      <a:endParaRPr lang="en-IN" sz="1100">
                        <a:latin typeface="Calibri"/>
                        <a:ea typeface="Calibri"/>
                        <a:cs typeface="Times New Roman"/>
                      </a:endParaRPr>
                    </a:p>
                  </a:txBody>
                  <a:tcPr marL="68580" marR="68580" marT="0" marB="0"/>
                </a:tc>
              </a:tr>
              <a:tr h="370840">
                <a:tc>
                  <a:txBody>
                    <a:bodyPr/>
                    <a:lstStyle/>
                    <a:p>
                      <a:pPr algn="just">
                        <a:lnSpc>
                          <a:spcPct val="115000"/>
                        </a:lnSpc>
                        <a:spcAft>
                          <a:spcPts val="1000"/>
                        </a:spcAft>
                      </a:pPr>
                      <a:r>
                        <a:rPr lang="en-IN" sz="1400">
                          <a:latin typeface="Calibri"/>
                          <a:ea typeface="Calibri"/>
                          <a:cs typeface="Times New Roman"/>
                        </a:rPr>
                        <a:t>3.</a:t>
                      </a:r>
                      <a:endParaRPr lang="en-IN" sz="1100">
                        <a:latin typeface="Calibri"/>
                        <a:ea typeface="Calibri"/>
                        <a:cs typeface="Times New Roman"/>
                      </a:endParaRPr>
                    </a:p>
                  </a:txBody>
                  <a:tcPr marL="68580" marR="68580" marT="0" marB="0"/>
                </a:tc>
                <a:tc>
                  <a:txBody>
                    <a:bodyPr/>
                    <a:lstStyle/>
                    <a:p>
                      <a:pPr algn="just">
                        <a:lnSpc>
                          <a:spcPct val="115000"/>
                        </a:lnSpc>
                        <a:spcAft>
                          <a:spcPts val="1000"/>
                        </a:spcAft>
                      </a:pPr>
                      <a:r>
                        <a:rPr lang="en-IN" sz="1400" dirty="0">
                          <a:latin typeface="Calibri"/>
                          <a:ea typeface="Calibri"/>
                          <a:cs typeface="Times New Roman"/>
                        </a:rPr>
                        <a:t>Transport of passengers with or without accompanied belongings by rail</a:t>
                      </a:r>
                      <a:endParaRPr lang="en-IN" sz="1100" dirty="0">
                        <a:latin typeface="Calibri"/>
                        <a:ea typeface="Calibri"/>
                        <a:cs typeface="Times New Roman"/>
                      </a:endParaRPr>
                    </a:p>
                  </a:txBody>
                  <a:tcPr marL="68580" marR="68580" marT="0" marB="0"/>
                </a:tc>
                <a:tc>
                  <a:txBody>
                    <a:bodyPr/>
                    <a:lstStyle/>
                    <a:p>
                      <a:pPr algn="just">
                        <a:lnSpc>
                          <a:spcPct val="115000"/>
                        </a:lnSpc>
                        <a:spcAft>
                          <a:spcPts val="1000"/>
                        </a:spcAft>
                      </a:pPr>
                      <a:r>
                        <a:rPr lang="en-IN" sz="1400">
                          <a:latin typeface="Calibri"/>
                          <a:ea typeface="Calibri"/>
                          <a:cs typeface="Times New Roman"/>
                        </a:rPr>
                        <a:t>30%</a:t>
                      </a:r>
                      <a:endParaRPr lang="en-IN" sz="1100">
                        <a:latin typeface="Calibri"/>
                        <a:ea typeface="Calibri"/>
                        <a:cs typeface="Times New Roman"/>
                      </a:endParaRPr>
                    </a:p>
                  </a:txBody>
                  <a:tcPr marL="68580" marR="68580" marT="0" marB="0"/>
                </a:tc>
                <a:tc>
                  <a:txBody>
                    <a:bodyPr/>
                    <a:lstStyle/>
                    <a:p>
                      <a:pPr algn="just">
                        <a:lnSpc>
                          <a:spcPct val="115000"/>
                        </a:lnSpc>
                        <a:spcAft>
                          <a:spcPts val="1000"/>
                        </a:spcAft>
                      </a:pPr>
                      <a:r>
                        <a:rPr lang="en-IN" sz="1400" dirty="0">
                          <a:latin typeface="Calibri"/>
                          <a:ea typeface="Calibri"/>
                          <a:cs typeface="Times New Roman"/>
                        </a:rPr>
                        <a:t>Credit on inputs &amp; capital goods used for providing the taxable service is not taken</a:t>
                      </a:r>
                      <a:endParaRPr lang="en-IN" sz="1100" dirty="0">
                        <a:latin typeface="Calibri"/>
                        <a:ea typeface="Calibri"/>
                        <a:cs typeface="Times New Roman"/>
                      </a:endParaRPr>
                    </a:p>
                  </a:txBody>
                  <a:tcPr marL="68580" marR="68580" marT="0" marB="0"/>
                </a:tc>
              </a:tr>
              <a:tr h="370840">
                <a:tc>
                  <a:txBody>
                    <a:bodyPr/>
                    <a:lstStyle/>
                    <a:p>
                      <a:pPr algn="just">
                        <a:lnSpc>
                          <a:spcPct val="115000"/>
                        </a:lnSpc>
                        <a:spcAft>
                          <a:spcPts val="1000"/>
                        </a:spcAft>
                      </a:pPr>
                      <a:r>
                        <a:rPr lang="en-IN" sz="1400">
                          <a:latin typeface="Calibri"/>
                          <a:ea typeface="Calibri"/>
                          <a:cs typeface="Times New Roman"/>
                        </a:rPr>
                        <a:t>4. </a:t>
                      </a:r>
                      <a:endParaRPr lang="en-IN" sz="1100">
                        <a:latin typeface="Calibri"/>
                        <a:ea typeface="Calibri"/>
                        <a:cs typeface="Times New Roman"/>
                      </a:endParaRPr>
                    </a:p>
                  </a:txBody>
                  <a:tcPr marL="68580" marR="68580" marT="0" marB="0"/>
                </a:tc>
                <a:tc>
                  <a:txBody>
                    <a:bodyPr/>
                    <a:lstStyle/>
                    <a:p>
                      <a:pPr algn="just">
                        <a:lnSpc>
                          <a:spcPct val="115000"/>
                        </a:lnSpc>
                        <a:spcAft>
                          <a:spcPts val="1000"/>
                        </a:spcAft>
                      </a:pPr>
                      <a:r>
                        <a:rPr lang="en-IN" sz="1400">
                          <a:latin typeface="Calibri"/>
                          <a:ea typeface="Calibri"/>
                          <a:cs typeface="Times New Roman"/>
                        </a:rPr>
                        <a:t>Mandap Keeper Services with both renting of premises along with supply of food</a:t>
                      </a:r>
                      <a:endParaRPr lang="en-IN" sz="1100">
                        <a:latin typeface="Calibri"/>
                        <a:ea typeface="Calibri"/>
                        <a:cs typeface="Times New Roman"/>
                      </a:endParaRPr>
                    </a:p>
                  </a:txBody>
                  <a:tcPr marL="68580" marR="68580" marT="0" marB="0"/>
                </a:tc>
                <a:tc>
                  <a:txBody>
                    <a:bodyPr/>
                    <a:lstStyle/>
                    <a:p>
                      <a:pPr algn="just">
                        <a:lnSpc>
                          <a:spcPct val="115000"/>
                        </a:lnSpc>
                        <a:spcAft>
                          <a:spcPts val="1000"/>
                        </a:spcAft>
                      </a:pPr>
                      <a:r>
                        <a:rPr lang="en-IN" sz="1400">
                          <a:latin typeface="Calibri"/>
                          <a:ea typeface="Calibri"/>
                          <a:cs typeface="Times New Roman"/>
                        </a:rPr>
                        <a:t>70%</a:t>
                      </a:r>
                      <a:endParaRPr lang="en-IN" sz="1100">
                        <a:latin typeface="Calibri"/>
                        <a:ea typeface="Calibri"/>
                        <a:cs typeface="Times New Roman"/>
                      </a:endParaRPr>
                    </a:p>
                  </a:txBody>
                  <a:tcPr marL="68580" marR="68580" marT="0" marB="0"/>
                </a:tc>
                <a:tc>
                  <a:txBody>
                    <a:bodyPr/>
                    <a:lstStyle/>
                    <a:p>
                      <a:pPr algn="just">
                        <a:lnSpc>
                          <a:spcPct val="115000"/>
                        </a:lnSpc>
                        <a:spcAft>
                          <a:spcPts val="1000"/>
                        </a:spcAft>
                      </a:pPr>
                      <a:r>
                        <a:rPr lang="en-IN" sz="1400" dirty="0">
                          <a:latin typeface="Calibri"/>
                          <a:ea typeface="Calibri"/>
                          <a:cs typeface="Times New Roman"/>
                        </a:rPr>
                        <a:t>Credit on goods covered under chapter 1 to 22 of Central Excise Tariff Act, 1985 is not taken.</a:t>
                      </a:r>
                      <a:endParaRPr lang="en-IN" sz="1100" dirty="0">
                        <a:latin typeface="Calibri"/>
                        <a:ea typeface="Calibri"/>
                        <a:cs typeface="Times New Roman"/>
                      </a:endParaRPr>
                    </a:p>
                  </a:txBody>
                  <a:tcPr marL="68580" marR="68580" marT="0" marB="0"/>
                </a:tc>
              </a:tr>
              <a:tr h="370840">
                <a:tc>
                  <a:txBody>
                    <a:bodyPr/>
                    <a:lstStyle/>
                    <a:p>
                      <a:pPr algn="just">
                        <a:lnSpc>
                          <a:spcPct val="115000"/>
                        </a:lnSpc>
                        <a:spcAft>
                          <a:spcPts val="1000"/>
                        </a:spcAft>
                      </a:pPr>
                      <a:r>
                        <a:rPr lang="en-IN" sz="1400">
                          <a:latin typeface="Calibri"/>
                          <a:ea typeface="Calibri"/>
                          <a:cs typeface="Times New Roman"/>
                        </a:rPr>
                        <a:t>5. </a:t>
                      </a:r>
                      <a:endParaRPr lang="en-IN" sz="1100">
                        <a:latin typeface="Calibri"/>
                        <a:ea typeface="Calibri"/>
                        <a:cs typeface="Times New Roman"/>
                      </a:endParaRPr>
                    </a:p>
                  </a:txBody>
                  <a:tcPr marL="68580" marR="68580" marT="0" marB="0"/>
                </a:tc>
                <a:tc>
                  <a:txBody>
                    <a:bodyPr/>
                    <a:lstStyle/>
                    <a:p>
                      <a:pPr algn="just">
                        <a:lnSpc>
                          <a:spcPct val="115000"/>
                        </a:lnSpc>
                        <a:spcAft>
                          <a:spcPts val="1000"/>
                        </a:spcAft>
                      </a:pPr>
                      <a:r>
                        <a:rPr lang="en-IN" sz="1400">
                          <a:latin typeface="Calibri"/>
                          <a:ea typeface="Calibri"/>
                          <a:cs typeface="Times New Roman"/>
                        </a:rPr>
                        <a:t>Transport of passengers by air, with or without accompanied belongings in </a:t>
                      </a:r>
                      <a:endParaRPr lang="en-IN" sz="1100">
                        <a:latin typeface="Calibri"/>
                        <a:ea typeface="Calibri"/>
                        <a:cs typeface="Times New Roman"/>
                      </a:endParaRPr>
                    </a:p>
                    <a:p>
                      <a:pPr marL="342900" lvl="0" indent="-342900" algn="just">
                        <a:lnSpc>
                          <a:spcPct val="115000"/>
                        </a:lnSpc>
                        <a:spcAft>
                          <a:spcPts val="1000"/>
                        </a:spcAft>
                        <a:buFont typeface="+mj-lt"/>
                        <a:buAutoNum type="romanLcParenBoth"/>
                      </a:pPr>
                      <a:r>
                        <a:rPr lang="en-IN" sz="1400">
                          <a:latin typeface="Calibri"/>
                          <a:ea typeface="Calibri"/>
                          <a:cs typeface="Times New Roman"/>
                        </a:rPr>
                        <a:t>Economy class</a:t>
                      </a:r>
                      <a:endParaRPr lang="en-IN" sz="1100">
                        <a:latin typeface="Calibri"/>
                        <a:ea typeface="Calibri"/>
                        <a:cs typeface="Times New Roman"/>
                      </a:endParaRPr>
                    </a:p>
                    <a:p>
                      <a:pPr marL="342900" lvl="0" indent="-342900" algn="just">
                        <a:lnSpc>
                          <a:spcPct val="115000"/>
                        </a:lnSpc>
                        <a:spcAft>
                          <a:spcPts val="1000"/>
                        </a:spcAft>
                        <a:buFont typeface="+mj-lt"/>
                        <a:buAutoNum type="romanLcParenBoth"/>
                      </a:pPr>
                      <a:r>
                        <a:rPr lang="en-IN" sz="1400">
                          <a:latin typeface="Calibri"/>
                          <a:ea typeface="Calibri"/>
                          <a:cs typeface="Times New Roman"/>
                        </a:rPr>
                        <a:t>Other than Economy class</a:t>
                      </a:r>
                      <a:endParaRPr lang="en-IN" sz="1100">
                        <a:latin typeface="Calibri"/>
                        <a:ea typeface="Calibri"/>
                        <a:cs typeface="Times New Roman"/>
                      </a:endParaRPr>
                    </a:p>
                  </a:txBody>
                  <a:tcPr marL="68580" marR="68580" marT="0" marB="0"/>
                </a:tc>
                <a:tc>
                  <a:txBody>
                    <a:bodyPr/>
                    <a:lstStyle/>
                    <a:p>
                      <a:pPr algn="just">
                        <a:lnSpc>
                          <a:spcPct val="115000"/>
                        </a:lnSpc>
                        <a:spcAft>
                          <a:spcPts val="1000"/>
                        </a:spcAft>
                      </a:pPr>
                      <a:endParaRPr lang="en-IN" sz="1400">
                        <a:latin typeface="Calibri"/>
                        <a:ea typeface="Calibri"/>
                        <a:cs typeface="Times New Roman"/>
                      </a:endParaRPr>
                    </a:p>
                    <a:p>
                      <a:pPr algn="just">
                        <a:lnSpc>
                          <a:spcPct val="115000"/>
                        </a:lnSpc>
                        <a:spcAft>
                          <a:spcPts val="1000"/>
                        </a:spcAft>
                      </a:pPr>
                      <a:r>
                        <a:rPr lang="en-IN" sz="1400">
                          <a:latin typeface="Calibri"/>
                          <a:ea typeface="Calibri"/>
                          <a:cs typeface="Times New Roman"/>
                        </a:rPr>
                        <a:t>40%</a:t>
                      </a:r>
                      <a:endParaRPr lang="en-IN" sz="1100">
                        <a:latin typeface="Calibri"/>
                        <a:ea typeface="Calibri"/>
                        <a:cs typeface="Times New Roman"/>
                      </a:endParaRPr>
                    </a:p>
                    <a:p>
                      <a:pPr algn="just">
                        <a:lnSpc>
                          <a:spcPct val="115000"/>
                        </a:lnSpc>
                        <a:spcAft>
                          <a:spcPts val="1000"/>
                        </a:spcAft>
                      </a:pPr>
                      <a:r>
                        <a:rPr lang="en-IN" sz="1400">
                          <a:latin typeface="Calibri"/>
                          <a:ea typeface="Calibri"/>
                          <a:cs typeface="Times New Roman"/>
                        </a:rPr>
                        <a:t>60%</a:t>
                      </a:r>
                      <a:endParaRPr lang="en-IN" sz="1100">
                        <a:latin typeface="Calibri"/>
                        <a:ea typeface="Calibri"/>
                        <a:cs typeface="Times New Roman"/>
                      </a:endParaRPr>
                    </a:p>
                  </a:txBody>
                  <a:tcPr marL="68580" marR="68580" marT="0" marB="0"/>
                </a:tc>
                <a:tc>
                  <a:txBody>
                    <a:bodyPr/>
                    <a:lstStyle/>
                    <a:p>
                      <a:pPr algn="just">
                        <a:lnSpc>
                          <a:spcPct val="115000"/>
                        </a:lnSpc>
                        <a:spcAft>
                          <a:spcPts val="1000"/>
                        </a:spcAft>
                      </a:pPr>
                      <a:r>
                        <a:rPr lang="en-IN" sz="1400" dirty="0">
                          <a:latin typeface="Calibri"/>
                          <a:ea typeface="Calibri"/>
                          <a:cs typeface="Times New Roman"/>
                        </a:rPr>
                        <a:t>Credit on inputs &amp; capital goods used for providing the taxable service is not taken</a:t>
                      </a:r>
                      <a:endParaRPr lang="en-IN" sz="1100" dirty="0">
                        <a:latin typeface="Calibri"/>
                        <a:ea typeface="Calibri"/>
                        <a:cs typeface="Times New Roman"/>
                      </a:endParaRPr>
                    </a:p>
                  </a:txBody>
                  <a:tcPr marL="68580" marR="68580" marT="0" marB="0"/>
                </a:tc>
              </a:tr>
            </a:tbl>
          </a:graphicData>
        </a:graphic>
      </p:graphicFrame>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b="1" dirty="0" smtClean="0"/>
              <a:t>ABATEMENT</a:t>
            </a:r>
            <a:endParaRPr lang="en-IN" dirty="0"/>
          </a:p>
        </p:txBody>
      </p:sp>
      <p:graphicFrame>
        <p:nvGraphicFramePr>
          <p:cNvPr id="5" name="Content Placeholder 4"/>
          <p:cNvGraphicFramePr>
            <a:graphicFrameLocks noGrp="1"/>
          </p:cNvGraphicFramePr>
          <p:nvPr>
            <p:ph idx="1"/>
          </p:nvPr>
        </p:nvGraphicFramePr>
        <p:xfrm>
          <a:off x="457200" y="1935163"/>
          <a:ext cx="8229600" cy="3805936"/>
        </p:xfrm>
        <a:graphic>
          <a:graphicData uri="http://schemas.openxmlformats.org/drawingml/2006/table">
            <a:tbl>
              <a:tblPr firstRow="1" bandRow="1">
                <a:tableStyleId>{5C22544A-7EE6-4342-B048-85BDC9FD1C3A}</a:tableStyleId>
              </a:tblPr>
              <a:tblGrid>
                <a:gridCol w="533400"/>
                <a:gridCol w="3581400"/>
                <a:gridCol w="914400"/>
                <a:gridCol w="3200400"/>
              </a:tblGrid>
              <a:tr h="370840">
                <a:tc>
                  <a:txBody>
                    <a:bodyPr/>
                    <a:lstStyle/>
                    <a:p>
                      <a:pPr algn="just">
                        <a:lnSpc>
                          <a:spcPct val="115000"/>
                        </a:lnSpc>
                        <a:spcAft>
                          <a:spcPts val="1000"/>
                        </a:spcAft>
                      </a:pPr>
                      <a:r>
                        <a:rPr lang="en-IN" sz="1400" b="1" dirty="0" err="1">
                          <a:latin typeface="Calibri"/>
                          <a:ea typeface="Calibri"/>
                          <a:cs typeface="Times New Roman"/>
                        </a:rPr>
                        <a:t>S.No</a:t>
                      </a:r>
                      <a:r>
                        <a:rPr lang="en-IN" sz="1400" b="1" dirty="0">
                          <a:latin typeface="Calibri"/>
                          <a:ea typeface="Calibri"/>
                          <a:cs typeface="Times New Roman"/>
                        </a:rPr>
                        <a:t>.</a:t>
                      </a:r>
                      <a:endParaRPr lang="en-IN" sz="1100" dirty="0">
                        <a:latin typeface="Calibri"/>
                        <a:ea typeface="Calibri"/>
                        <a:cs typeface="Times New Roman"/>
                      </a:endParaRPr>
                    </a:p>
                  </a:txBody>
                  <a:tcPr marL="68580" marR="68580" marT="0" marB="0"/>
                </a:tc>
                <a:tc>
                  <a:txBody>
                    <a:bodyPr/>
                    <a:lstStyle/>
                    <a:p>
                      <a:pPr algn="just">
                        <a:lnSpc>
                          <a:spcPct val="115000"/>
                        </a:lnSpc>
                        <a:spcAft>
                          <a:spcPts val="1000"/>
                        </a:spcAft>
                      </a:pPr>
                      <a:r>
                        <a:rPr lang="en-IN" sz="1400" b="1" dirty="0">
                          <a:latin typeface="Calibri"/>
                          <a:ea typeface="Calibri"/>
                          <a:cs typeface="Times New Roman"/>
                        </a:rPr>
                        <a:t>Description of taxable service</a:t>
                      </a:r>
                      <a:endParaRPr lang="en-IN" sz="1100" dirty="0">
                        <a:latin typeface="Calibri"/>
                        <a:ea typeface="Calibri"/>
                        <a:cs typeface="Times New Roman"/>
                      </a:endParaRPr>
                    </a:p>
                  </a:txBody>
                  <a:tcPr marL="68580" marR="68580" marT="0" marB="0"/>
                </a:tc>
                <a:tc>
                  <a:txBody>
                    <a:bodyPr/>
                    <a:lstStyle/>
                    <a:p>
                      <a:pPr algn="just">
                        <a:lnSpc>
                          <a:spcPct val="115000"/>
                        </a:lnSpc>
                        <a:spcAft>
                          <a:spcPts val="1000"/>
                        </a:spcAft>
                      </a:pPr>
                      <a:r>
                        <a:rPr lang="en-IN" sz="1400" b="1" dirty="0">
                          <a:latin typeface="Calibri"/>
                          <a:ea typeface="Calibri"/>
                          <a:cs typeface="Times New Roman"/>
                        </a:rPr>
                        <a:t>Taxable %</a:t>
                      </a:r>
                      <a:endParaRPr lang="en-IN" sz="1100" dirty="0">
                        <a:latin typeface="Calibri"/>
                        <a:ea typeface="Calibri"/>
                        <a:cs typeface="Times New Roman"/>
                      </a:endParaRPr>
                    </a:p>
                  </a:txBody>
                  <a:tcPr marL="68580" marR="68580" marT="0" marB="0"/>
                </a:tc>
                <a:tc>
                  <a:txBody>
                    <a:bodyPr/>
                    <a:lstStyle/>
                    <a:p>
                      <a:pPr algn="just">
                        <a:lnSpc>
                          <a:spcPct val="115000"/>
                        </a:lnSpc>
                        <a:spcAft>
                          <a:spcPts val="1000"/>
                        </a:spcAft>
                      </a:pPr>
                      <a:r>
                        <a:rPr lang="en-IN" sz="1400" b="1" dirty="0">
                          <a:latin typeface="Calibri"/>
                          <a:ea typeface="Calibri"/>
                          <a:cs typeface="Times New Roman"/>
                        </a:rPr>
                        <a:t>Conditions</a:t>
                      </a:r>
                      <a:endParaRPr lang="en-IN" sz="1100" dirty="0">
                        <a:latin typeface="Calibri"/>
                        <a:ea typeface="Calibri"/>
                        <a:cs typeface="Times New Roman"/>
                      </a:endParaRPr>
                    </a:p>
                  </a:txBody>
                  <a:tcPr marL="68580" marR="68580" marT="0" marB="0"/>
                </a:tc>
              </a:tr>
              <a:tr h="370840">
                <a:tc>
                  <a:txBody>
                    <a:bodyPr/>
                    <a:lstStyle/>
                    <a:p>
                      <a:pPr algn="just">
                        <a:lnSpc>
                          <a:spcPct val="115000"/>
                        </a:lnSpc>
                        <a:spcAft>
                          <a:spcPts val="1000"/>
                        </a:spcAft>
                      </a:pPr>
                      <a:r>
                        <a:rPr lang="en-IN" sz="1400">
                          <a:latin typeface="Calibri"/>
                          <a:ea typeface="Calibri"/>
                          <a:cs typeface="Times New Roman"/>
                        </a:rPr>
                        <a:t>6.</a:t>
                      </a:r>
                      <a:endParaRPr lang="en-IN" sz="1100">
                        <a:latin typeface="Calibri"/>
                        <a:ea typeface="Calibri"/>
                        <a:cs typeface="Times New Roman"/>
                      </a:endParaRPr>
                    </a:p>
                  </a:txBody>
                  <a:tcPr marL="68580" marR="68580" marT="0" marB="0"/>
                </a:tc>
                <a:tc>
                  <a:txBody>
                    <a:bodyPr/>
                    <a:lstStyle/>
                    <a:p>
                      <a:pPr algn="just">
                        <a:lnSpc>
                          <a:spcPct val="115000"/>
                        </a:lnSpc>
                        <a:spcAft>
                          <a:spcPts val="1000"/>
                        </a:spcAft>
                      </a:pPr>
                      <a:r>
                        <a:rPr lang="en-IN" sz="1400">
                          <a:latin typeface="Calibri"/>
                          <a:ea typeface="Calibri"/>
                          <a:cs typeface="Times New Roman"/>
                        </a:rPr>
                        <a:t>Renting of hotels, inns, guest houses, clubs, campsites or other commercial places meant for residential or lodging purposes</a:t>
                      </a:r>
                      <a:endParaRPr lang="en-IN" sz="1100">
                        <a:latin typeface="Calibri"/>
                        <a:ea typeface="Calibri"/>
                        <a:cs typeface="Times New Roman"/>
                      </a:endParaRPr>
                    </a:p>
                  </a:txBody>
                  <a:tcPr marL="68580" marR="68580" marT="0" marB="0"/>
                </a:tc>
                <a:tc>
                  <a:txBody>
                    <a:bodyPr/>
                    <a:lstStyle/>
                    <a:p>
                      <a:pPr algn="just">
                        <a:lnSpc>
                          <a:spcPct val="115000"/>
                        </a:lnSpc>
                        <a:spcAft>
                          <a:spcPts val="1000"/>
                        </a:spcAft>
                      </a:pPr>
                      <a:r>
                        <a:rPr lang="en-IN" sz="1400">
                          <a:latin typeface="Calibri"/>
                          <a:ea typeface="Calibri"/>
                          <a:cs typeface="Times New Roman"/>
                        </a:rPr>
                        <a:t>60%</a:t>
                      </a:r>
                      <a:endParaRPr lang="en-IN" sz="1100">
                        <a:latin typeface="Calibri"/>
                        <a:ea typeface="Calibri"/>
                        <a:cs typeface="Times New Roman"/>
                      </a:endParaRPr>
                    </a:p>
                  </a:txBody>
                  <a:tcPr marL="68580" marR="68580" marT="0" marB="0"/>
                </a:tc>
                <a:tc>
                  <a:txBody>
                    <a:bodyPr/>
                    <a:lstStyle/>
                    <a:p>
                      <a:pPr algn="just">
                        <a:lnSpc>
                          <a:spcPct val="115000"/>
                        </a:lnSpc>
                        <a:spcAft>
                          <a:spcPts val="1000"/>
                        </a:spcAft>
                      </a:pPr>
                      <a:r>
                        <a:rPr lang="en-IN" sz="1400">
                          <a:latin typeface="Calibri"/>
                          <a:ea typeface="Calibri"/>
                          <a:cs typeface="Times New Roman"/>
                        </a:rPr>
                        <a:t>Credit on inputs &amp; capital goods used for providing the taxable service is not taken</a:t>
                      </a:r>
                      <a:endParaRPr lang="en-IN" sz="1100">
                        <a:latin typeface="Calibri"/>
                        <a:ea typeface="Calibri"/>
                        <a:cs typeface="Times New Roman"/>
                      </a:endParaRPr>
                    </a:p>
                  </a:txBody>
                  <a:tcPr marL="68580" marR="68580" marT="0" marB="0"/>
                </a:tc>
              </a:tr>
              <a:tr h="370840">
                <a:tc>
                  <a:txBody>
                    <a:bodyPr/>
                    <a:lstStyle/>
                    <a:p>
                      <a:pPr algn="just">
                        <a:lnSpc>
                          <a:spcPct val="115000"/>
                        </a:lnSpc>
                        <a:spcAft>
                          <a:spcPts val="1000"/>
                        </a:spcAft>
                      </a:pPr>
                      <a:r>
                        <a:rPr lang="en-IN" sz="1400">
                          <a:latin typeface="Calibri"/>
                          <a:ea typeface="Calibri"/>
                          <a:cs typeface="Times New Roman"/>
                        </a:rPr>
                        <a:t>7.</a:t>
                      </a:r>
                      <a:endParaRPr lang="en-IN" sz="1100">
                        <a:latin typeface="Calibri"/>
                        <a:ea typeface="Calibri"/>
                        <a:cs typeface="Times New Roman"/>
                      </a:endParaRPr>
                    </a:p>
                  </a:txBody>
                  <a:tcPr marL="68580" marR="68580" marT="0" marB="0"/>
                </a:tc>
                <a:tc>
                  <a:txBody>
                    <a:bodyPr/>
                    <a:lstStyle/>
                    <a:p>
                      <a:pPr algn="just">
                        <a:lnSpc>
                          <a:spcPct val="115000"/>
                        </a:lnSpc>
                        <a:spcAft>
                          <a:spcPts val="1000"/>
                        </a:spcAft>
                      </a:pPr>
                      <a:r>
                        <a:rPr lang="en-IN" sz="1400">
                          <a:latin typeface="Calibri"/>
                          <a:ea typeface="Calibri"/>
                          <a:cs typeface="Times New Roman"/>
                        </a:rPr>
                        <a:t>Services of GTA in relation to transportation of goods other than used household goods (w.e.f. 01.04.2016)</a:t>
                      </a:r>
                      <a:endParaRPr lang="en-IN" sz="1100">
                        <a:latin typeface="Calibri"/>
                        <a:ea typeface="Calibri"/>
                        <a:cs typeface="Times New Roman"/>
                      </a:endParaRPr>
                    </a:p>
                  </a:txBody>
                  <a:tcPr marL="68580" marR="68580" marT="0" marB="0"/>
                </a:tc>
                <a:tc>
                  <a:txBody>
                    <a:bodyPr/>
                    <a:lstStyle/>
                    <a:p>
                      <a:pPr algn="just">
                        <a:lnSpc>
                          <a:spcPct val="115000"/>
                        </a:lnSpc>
                        <a:spcAft>
                          <a:spcPts val="1000"/>
                        </a:spcAft>
                      </a:pPr>
                      <a:r>
                        <a:rPr lang="en-IN" sz="1400">
                          <a:latin typeface="Calibri"/>
                          <a:ea typeface="Calibri"/>
                          <a:cs typeface="Times New Roman"/>
                        </a:rPr>
                        <a:t>30%</a:t>
                      </a:r>
                      <a:endParaRPr lang="en-IN" sz="1100">
                        <a:latin typeface="Calibri"/>
                        <a:ea typeface="Calibri"/>
                        <a:cs typeface="Times New Roman"/>
                      </a:endParaRPr>
                    </a:p>
                  </a:txBody>
                  <a:tcPr marL="68580" marR="68580" marT="0" marB="0"/>
                </a:tc>
                <a:tc>
                  <a:txBody>
                    <a:bodyPr/>
                    <a:lstStyle/>
                    <a:p>
                      <a:pPr algn="just">
                        <a:lnSpc>
                          <a:spcPct val="115000"/>
                        </a:lnSpc>
                        <a:spcAft>
                          <a:spcPts val="1000"/>
                        </a:spcAft>
                      </a:pPr>
                      <a:r>
                        <a:rPr lang="en-IN" sz="1400">
                          <a:latin typeface="Calibri"/>
                          <a:ea typeface="Calibri"/>
                          <a:cs typeface="Times New Roman"/>
                        </a:rPr>
                        <a:t>Credit on inputs, capital goods and input services used for providing the taxable service has not been taken by service provider </a:t>
                      </a:r>
                      <a:endParaRPr lang="en-IN" sz="1100">
                        <a:latin typeface="Calibri"/>
                        <a:ea typeface="Calibri"/>
                        <a:cs typeface="Times New Roman"/>
                      </a:endParaRPr>
                    </a:p>
                  </a:txBody>
                  <a:tcPr marL="68580" marR="68580" marT="0" marB="0"/>
                </a:tc>
              </a:tr>
              <a:tr h="370840">
                <a:tc>
                  <a:txBody>
                    <a:bodyPr/>
                    <a:lstStyle/>
                    <a:p>
                      <a:pPr algn="just">
                        <a:lnSpc>
                          <a:spcPct val="115000"/>
                        </a:lnSpc>
                        <a:spcAft>
                          <a:spcPts val="1000"/>
                        </a:spcAft>
                      </a:pPr>
                      <a:r>
                        <a:rPr lang="en-IN" sz="1400">
                          <a:latin typeface="Calibri"/>
                          <a:ea typeface="Calibri"/>
                          <a:cs typeface="Times New Roman"/>
                        </a:rPr>
                        <a:t>7A.</a:t>
                      </a:r>
                      <a:endParaRPr lang="en-IN" sz="1100">
                        <a:latin typeface="Calibri"/>
                        <a:ea typeface="Calibri"/>
                        <a:cs typeface="Times New Roman"/>
                      </a:endParaRPr>
                    </a:p>
                  </a:txBody>
                  <a:tcPr marL="68580" marR="68580" marT="0" marB="0"/>
                </a:tc>
                <a:tc>
                  <a:txBody>
                    <a:bodyPr/>
                    <a:lstStyle/>
                    <a:p>
                      <a:pPr algn="just">
                        <a:lnSpc>
                          <a:spcPct val="115000"/>
                        </a:lnSpc>
                        <a:spcAft>
                          <a:spcPts val="1000"/>
                        </a:spcAft>
                      </a:pPr>
                      <a:r>
                        <a:rPr lang="en-IN" sz="1400">
                          <a:latin typeface="Calibri"/>
                          <a:ea typeface="Calibri"/>
                          <a:cs typeface="Times New Roman"/>
                        </a:rPr>
                        <a:t>Services of GTA in relation to transportation of used household goods</a:t>
                      </a:r>
                      <a:endParaRPr lang="en-IN" sz="1100">
                        <a:latin typeface="Calibri"/>
                        <a:ea typeface="Calibri"/>
                        <a:cs typeface="Times New Roman"/>
                      </a:endParaRPr>
                    </a:p>
                  </a:txBody>
                  <a:tcPr marL="68580" marR="68580" marT="0" marB="0"/>
                </a:tc>
                <a:tc>
                  <a:txBody>
                    <a:bodyPr/>
                    <a:lstStyle/>
                    <a:p>
                      <a:pPr algn="just">
                        <a:lnSpc>
                          <a:spcPct val="115000"/>
                        </a:lnSpc>
                        <a:spcAft>
                          <a:spcPts val="1000"/>
                        </a:spcAft>
                      </a:pPr>
                      <a:r>
                        <a:rPr lang="en-IN" sz="1400">
                          <a:latin typeface="Calibri"/>
                          <a:ea typeface="Calibri"/>
                          <a:cs typeface="Times New Roman"/>
                        </a:rPr>
                        <a:t>40%</a:t>
                      </a:r>
                      <a:endParaRPr lang="en-IN" sz="1100">
                        <a:latin typeface="Calibri"/>
                        <a:ea typeface="Calibri"/>
                        <a:cs typeface="Times New Roman"/>
                      </a:endParaRPr>
                    </a:p>
                  </a:txBody>
                  <a:tcPr marL="68580" marR="68580" marT="0" marB="0"/>
                </a:tc>
                <a:tc>
                  <a:txBody>
                    <a:bodyPr/>
                    <a:lstStyle/>
                    <a:p>
                      <a:pPr algn="just">
                        <a:lnSpc>
                          <a:spcPct val="115000"/>
                        </a:lnSpc>
                        <a:spcAft>
                          <a:spcPts val="1000"/>
                        </a:spcAft>
                      </a:pPr>
                      <a:r>
                        <a:rPr lang="en-IN" sz="1400" dirty="0">
                          <a:latin typeface="Calibri"/>
                          <a:ea typeface="Calibri"/>
                          <a:cs typeface="Times New Roman"/>
                        </a:rPr>
                        <a:t>Credit on inputs, capital goods and input services used for providing the taxable service has not been taken by service provider</a:t>
                      </a:r>
                      <a:endParaRPr lang="en-IN" sz="1100" dirty="0">
                        <a:latin typeface="Calibri"/>
                        <a:ea typeface="Calibri"/>
                        <a:cs typeface="Times New Roman"/>
                      </a:endParaRPr>
                    </a:p>
                  </a:txBody>
                  <a:tcPr marL="68580" marR="68580" marT="0" marB="0"/>
                </a:tc>
              </a:tr>
              <a:tr h="370840">
                <a:tc>
                  <a:txBody>
                    <a:bodyPr/>
                    <a:lstStyle/>
                    <a:p>
                      <a:pPr algn="just">
                        <a:lnSpc>
                          <a:spcPct val="115000"/>
                        </a:lnSpc>
                        <a:spcAft>
                          <a:spcPts val="1000"/>
                        </a:spcAft>
                      </a:pPr>
                      <a:r>
                        <a:rPr lang="en-IN" sz="1400">
                          <a:latin typeface="Calibri"/>
                          <a:ea typeface="Calibri"/>
                          <a:cs typeface="Times New Roman"/>
                        </a:rPr>
                        <a:t>8. </a:t>
                      </a:r>
                      <a:endParaRPr lang="en-IN" sz="1100">
                        <a:latin typeface="Calibri"/>
                        <a:ea typeface="Calibri"/>
                        <a:cs typeface="Times New Roman"/>
                      </a:endParaRPr>
                    </a:p>
                  </a:txBody>
                  <a:tcPr marL="68580" marR="68580" marT="0" marB="0"/>
                </a:tc>
                <a:tc>
                  <a:txBody>
                    <a:bodyPr/>
                    <a:lstStyle/>
                    <a:p>
                      <a:pPr algn="just">
                        <a:lnSpc>
                          <a:spcPct val="115000"/>
                        </a:lnSpc>
                        <a:spcAft>
                          <a:spcPts val="1000"/>
                        </a:spcAft>
                      </a:pPr>
                      <a:r>
                        <a:rPr lang="en-IN" sz="1400">
                          <a:latin typeface="Calibri"/>
                          <a:ea typeface="Calibri"/>
                          <a:cs typeface="Times New Roman"/>
                        </a:rPr>
                        <a:t>Services provided by a foreman of Chit Fund in relation to Chit</a:t>
                      </a:r>
                      <a:endParaRPr lang="en-IN" sz="1100">
                        <a:latin typeface="Calibri"/>
                        <a:ea typeface="Calibri"/>
                        <a:cs typeface="Times New Roman"/>
                      </a:endParaRPr>
                    </a:p>
                  </a:txBody>
                  <a:tcPr marL="68580" marR="68580" marT="0" marB="0"/>
                </a:tc>
                <a:tc>
                  <a:txBody>
                    <a:bodyPr/>
                    <a:lstStyle/>
                    <a:p>
                      <a:pPr algn="just">
                        <a:lnSpc>
                          <a:spcPct val="115000"/>
                        </a:lnSpc>
                        <a:spcAft>
                          <a:spcPts val="1000"/>
                        </a:spcAft>
                      </a:pPr>
                      <a:r>
                        <a:rPr lang="en-IN" sz="1400">
                          <a:latin typeface="Calibri"/>
                          <a:ea typeface="Calibri"/>
                          <a:cs typeface="Times New Roman"/>
                        </a:rPr>
                        <a:t>70%</a:t>
                      </a:r>
                      <a:endParaRPr lang="en-IN" sz="1100">
                        <a:latin typeface="Calibri"/>
                        <a:ea typeface="Calibri"/>
                        <a:cs typeface="Times New Roman"/>
                      </a:endParaRPr>
                    </a:p>
                  </a:txBody>
                  <a:tcPr marL="68580" marR="68580" marT="0" marB="0"/>
                </a:tc>
                <a:tc>
                  <a:txBody>
                    <a:bodyPr/>
                    <a:lstStyle/>
                    <a:p>
                      <a:pPr algn="just">
                        <a:lnSpc>
                          <a:spcPct val="115000"/>
                        </a:lnSpc>
                        <a:spcAft>
                          <a:spcPts val="1000"/>
                        </a:spcAft>
                      </a:pPr>
                      <a:r>
                        <a:rPr lang="en-IN" sz="1400" dirty="0">
                          <a:latin typeface="Calibri"/>
                          <a:ea typeface="Calibri"/>
                          <a:cs typeface="Times New Roman"/>
                        </a:rPr>
                        <a:t>Credit on inputs, capital goods and input services used for providing the taxable service has not been taken </a:t>
                      </a:r>
                      <a:endParaRPr lang="en-IN" sz="1100" dirty="0">
                        <a:latin typeface="Calibri"/>
                        <a:ea typeface="Calibri"/>
                        <a:cs typeface="Times New Roman"/>
                      </a:endParaRPr>
                    </a:p>
                  </a:txBody>
                  <a:tcPr marL="68580" marR="68580" marT="0" marB="0"/>
                </a:tc>
              </a:tr>
            </a:tbl>
          </a:graphicData>
        </a:graphic>
      </p:graphicFrame>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b="1" dirty="0" smtClean="0"/>
              <a:t>ABATEMENT</a:t>
            </a:r>
            <a:endParaRPr lang="en-IN" dirty="0"/>
          </a:p>
        </p:txBody>
      </p:sp>
      <p:graphicFrame>
        <p:nvGraphicFramePr>
          <p:cNvPr id="5" name="Content Placeholder 4"/>
          <p:cNvGraphicFramePr>
            <a:graphicFrameLocks noGrp="1"/>
          </p:cNvGraphicFramePr>
          <p:nvPr>
            <p:ph idx="1"/>
          </p:nvPr>
        </p:nvGraphicFramePr>
        <p:xfrm>
          <a:off x="457200" y="1935163"/>
          <a:ext cx="8229600" cy="4313936"/>
        </p:xfrm>
        <a:graphic>
          <a:graphicData uri="http://schemas.openxmlformats.org/drawingml/2006/table">
            <a:tbl>
              <a:tblPr firstRow="1" bandRow="1">
                <a:tableStyleId>{5C22544A-7EE6-4342-B048-85BDC9FD1C3A}</a:tableStyleId>
              </a:tblPr>
              <a:tblGrid>
                <a:gridCol w="533400"/>
                <a:gridCol w="3581400"/>
                <a:gridCol w="914400"/>
                <a:gridCol w="3200400"/>
              </a:tblGrid>
              <a:tr h="370840">
                <a:tc>
                  <a:txBody>
                    <a:bodyPr/>
                    <a:lstStyle/>
                    <a:p>
                      <a:pPr algn="just">
                        <a:lnSpc>
                          <a:spcPct val="115000"/>
                        </a:lnSpc>
                        <a:spcAft>
                          <a:spcPts val="1000"/>
                        </a:spcAft>
                      </a:pPr>
                      <a:r>
                        <a:rPr lang="en-IN" sz="1400" b="1" dirty="0" err="1">
                          <a:latin typeface="Calibri"/>
                          <a:ea typeface="Calibri"/>
                          <a:cs typeface="Times New Roman"/>
                        </a:rPr>
                        <a:t>S.No</a:t>
                      </a:r>
                      <a:r>
                        <a:rPr lang="en-IN" sz="1400" b="1" dirty="0">
                          <a:latin typeface="Calibri"/>
                          <a:ea typeface="Calibri"/>
                          <a:cs typeface="Times New Roman"/>
                        </a:rPr>
                        <a:t>.</a:t>
                      </a:r>
                      <a:endParaRPr lang="en-IN" sz="1100" dirty="0">
                        <a:latin typeface="Calibri"/>
                        <a:ea typeface="Calibri"/>
                        <a:cs typeface="Times New Roman"/>
                      </a:endParaRPr>
                    </a:p>
                  </a:txBody>
                  <a:tcPr marL="68580" marR="68580" marT="0" marB="0"/>
                </a:tc>
                <a:tc>
                  <a:txBody>
                    <a:bodyPr/>
                    <a:lstStyle/>
                    <a:p>
                      <a:pPr algn="just">
                        <a:lnSpc>
                          <a:spcPct val="115000"/>
                        </a:lnSpc>
                        <a:spcAft>
                          <a:spcPts val="1000"/>
                        </a:spcAft>
                      </a:pPr>
                      <a:r>
                        <a:rPr lang="en-IN" sz="1400" b="1" dirty="0">
                          <a:latin typeface="Calibri"/>
                          <a:ea typeface="Calibri"/>
                          <a:cs typeface="Times New Roman"/>
                        </a:rPr>
                        <a:t>Description of taxable service</a:t>
                      </a:r>
                      <a:endParaRPr lang="en-IN" sz="1100" dirty="0">
                        <a:latin typeface="Calibri"/>
                        <a:ea typeface="Calibri"/>
                        <a:cs typeface="Times New Roman"/>
                      </a:endParaRPr>
                    </a:p>
                  </a:txBody>
                  <a:tcPr marL="68580" marR="68580" marT="0" marB="0"/>
                </a:tc>
                <a:tc>
                  <a:txBody>
                    <a:bodyPr/>
                    <a:lstStyle/>
                    <a:p>
                      <a:pPr algn="just">
                        <a:lnSpc>
                          <a:spcPct val="115000"/>
                        </a:lnSpc>
                        <a:spcAft>
                          <a:spcPts val="1000"/>
                        </a:spcAft>
                      </a:pPr>
                      <a:r>
                        <a:rPr lang="en-IN" sz="1400" b="1" dirty="0">
                          <a:latin typeface="Calibri"/>
                          <a:ea typeface="Calibri"/>
                          <a:cs typeface="Times New Roman"/>
                        </a:rPr>
                        <a:t>Taxable %</a:t>
                      </a:r>
                      <a:endParaRPr lang="en-IN" sz="1100" dirty="0">
                        <a:latin typeface="Calibri"/>
                        <a:ea typeface="Calibri"/>
                        <a:cs typeface="Times New Roman"/>
                      </a:endParaRPr>
                    </a:p>
                  </a:txBody>
                  <a:tcPr marL="68580" marR="68580" marT="0" marB="0"/>
                </a:tc>
                <a:tc>
                  <a:txBody>
                    <a:bodyPr/>
                    <a:lstStyle/>
                    <a:p>
                      <a:pPr algn="just">
                        <a:lnSpc>
                          <a:spcPct val="115000"/>
                        </a:lnSpc>
                        <a:spcAft>
                          <a:spcPts val="1000"/>
                        </a:spcAft>
                      </a:pPr>
                      <a:r>
                        <a:rPr lang="en-IN" sz="1400" b="1" dirty="0">
                          <a:latin typeface="Calibri"/>
                          <a:ea typeface="Calibri"/>
                          <a:cs typeface="Times New Roman"/>
                        </a:rPr>
                        <a:t>Conditions</a:t>
                      </a:r>
                      <a:endParaRPr lang="en-IN" sz="1100" dirty="0">
                        <a:latin typeface="Calibri"/>
                        <a:ea typeface="Calibri"/>
                        <a:cs typeface="Times New Roman"/>
                      </a:endParaRPr>
                    </a:p>
                  </a:txBody>
                  <a:tcPr marL="68580" marR="68580" marT="0" marB="0"/>
                </a:tc>
              </a:tr>
              <a:tr h="370840">
                <a:tc>
                  <a:txBody>
                    <a:bodyPr/>
                    <a:lstStyle/>
                    <a:p>
                      <a:pPr algn="just">
                        <a:lnSpc>
                          <a:spcPct val="115000"/>
                        </a:lnSpc>
                        <a:spcAft>
                          <a:spcPts val="1000"/>
                        </a:spcAft>
                      </a:pPr>
                      <a:r>
                        <a:rPr lang="en-IN" sz="1400">
                          <a:latin typeface="Calibri"/>
                          <a:ea typeface="Calibri"/>
                          <a:cs typeface="Times New Roman"/>
                        </a:rPr>
                        <a:t>9.</a:t>
                      </a:r>
                      <a:endParaRPr lang="en-IN" sz="1100">
                        <a:latin typeface="Calibri"/>
                        <a:ea typeface="Calibri"/>
                        <a:cs typeface="Times New Roman"/>
                      </a:endParaRPr>
                    </a:p>
                  </a:txBody>
                  <a:tcPr marL="68580" marR="68580" marT="0" marB="0"/>
                </a:tc>
                <a:tc>
                  <a:txBody>
                    <a:bodyPr/>
                    <a:lstStyle/>
                    <a:p>
                      <a:pPr algn="just">
                        <a:lnSpc>
                          <a:spcPct val="115000"/>
                        </a:lnSpc>
                        <a:spcAft>
                          <a:spcPts val="1000"/>
                        </a:spcAft>
                      </a:pPr>
                      <a:r>
                        <a:rPr lang="en-IN" sz="1400">
                          <a:latin typeface="Calibri"/>
                          <a:ea typeface="Calibri"/>
                          <a:cs typeface="Times New Roman"/>
                        </a:rPr>
                        <a:t>Renting of motorcab </a:t>
                      </a:r>
                      <a:endParaRPr lang="en-IN" sz="1100">
                        <a:latin typeface="Calibri"/>
                        <a:ea typeface="Calibri"/>
                        <a:cs typeface="Times New Roman"/>
                      </a:endParaRPr>
                    </a:p>
                    <a:p>
                      <a:pPr algn="just">
                        <a:lnSpc>
                          <a:spcPct val="115000"/>
                        </a:lnSpc>
                        <a:spcAft>
                          <a:spcPts val="1000"/>
                        </a:spcAft>
                      </a:pPr>
                      <a:r>
                        <a:rPr lang="en-IN" sz="1400">
                          <a:latin typeface="Calibri"/>
                          <a:ea typeface="Calibri"/>
                          <a:cs typeface="Times New Roman"/>
                        </a:rPr>
                        <a:t>{Cost of fuel to be included in the value of service)</a:t>
                      </a:r>
                      <a:endParaRPr lang="en-IN" sz="1100">
                        <a:latin typeface="Calibri"/>
                        <a:ea typeface="Calibri"/>
                        <a:cs typeface="Times New Roman"/>
                      </a:endParaRPr>
                    </a:p>
                  </a:txBody>
                  <a:tcPr marL="68580" marR="68580" marT="0" marB="0"/>
                </a:tc>
                <a:tc>
                  <a:txBody>
                    <a:bodyPr/>
                    <a:lstStyle/>
                    <a:p>
                      <a:pPr algn="just">
                        <a:lnSpc>
                          <a:spcPct val="115000"/>
                        </a:lnSpc>
                        <a:spcAft>
                          <a:spcPts val="1000"/>
                        </a:spcAft>
                      </a:pPr>
                      <a:r>
                        <a:rPr lang="en-IN" sz="1400">
                          <a:latin typeface="Calibri"/>
                          <a:ea typeface="Calibri"/>
                          <a:cs typeface="Times New Roman"/>
                        </a:rPr>
                        <a:t>40%</a:t>
                      </a:r>
                      <a:endParaRPr lang="en-IN" sz="1100">
                        <a:latin typeface="Calibri"/>
                        <a:ea typeface="Calibri"/>
                        <a:cs typeface="Times New Roman"/>
                      </a:endParaRPr>
                    </a:p>
                  </a:txBody>
                  <a:tcPr marL="68580" marR="68580" marT="0" marB="0"/>
                </a:tc>
                <a:tc>
                  <a:txBody>
                    <a:bodyPr/>
                    <a:lstStyle/>
                    <a:p>
                      <a:pPr marL="342900" lvl="0" indent="-342900" algn="just">
                        <a:lnSpc>
                          <a:spcPct val="115000"/>
                        </a:lnSpc>
                        <a:spcAft>
                          <a:spcPts val="1000"/>
                        </a:spcAft>
                        <a:buFont typeface="+mj-lt"/>
                        <a:buAutoNum type="romanLcParenBoth"/>
                      </a:pPr>
                      <a:r>
                        <a:rPr lang="en-IN" sz="1400" dirty="0">
                          <a:latin typeface="Calibri"/>
                          <a:ea typeface="Calibri"/>
                          <a:cs typeface="Times New Roman"/>
                        </a:rPr>
                        <a:t>Credit on inputs and capital goods used for providing taxable service is not taken. </a:t>
                      </a:r>
                      <a:endParaRPr lang="en-IN" sz="1100" dirty="0">
                        <a:latin typeface="Calibri"/>
                        <a:ea typeface="Calibri"/>
                        <a:cs typeface="Times New Roman"/>
                      </a:endParaRPr>
                    </a:p>
                    <a:p>
                      <a:pPr marL="342900" lvl="0" indent="-342900" algn="just">
                        <a:lnSpc>
                          <a:spcPct val="115000"/>
                        </a:lnSpc>
                        <a:spcAft>
                          <a:spcPts val="1000"/>
                        </a:spcAft>
                        <a:buFont typeface="+mj-lt"/>
                        <a:buAutoNum type="romanLcParenBoth"/>
                      </a:pPr>
                      <a:r>
                        <a:rPr lang="en-IN" sz="1400" dirty="0">
                          <a:latin typeface="Calibri"/>
                          <a:ea typeface="Calibri"/>
                          <a:cs typeface="Times New Roman"/>
                        </a:rPr>
                        <a:t>Credit on input service of renting of </a:t>
                      </a:r>
                      <a:r>
                        <a:rPr lang="en-IN" sz="1400" dirty="0" err="1">
                          <a:latin typeface="Calibri"/>
                          <a:ea typeface="Calibri"/>
                          <a:cs typeface="Times New Roman"/>
                        </a:rPr>
                        <a:t>motorcab</a:t>
                      </a:r>
                      <a:r>
                        <a:rPr lang="en-IN" sz="1400" dirty="0">
                          <a:latin typeface="Calibri"/>
                          <a:ea typeface="Calibri"/>
                          <a:cs typeface="Times New Roman"/>
                        </a:rPr>
                        <a:t> has been taken as follows:-</a:t>
                      </a:r>
                      <a:endParaRPr lang="en-IN" sz="1100" dirty="0">
                        <a:latin typeface="Calibri"/>
                        <a:ea typeface="Calibri"/>
                        <a:cs typeface="Times New Roman"/>
                      </a:endParaRPr>
                    </a:p>
                    <a:p>
                      <a:pPr marL="342900" lvl="0" indent="-342900" algn="just">
                        <a:lnSpc>
                          <a:spcPct val="115000"/>
                        </a:lnSpc>
                        <a:spcAft>
                          <a:spcPts val="1000"/>
                        </a:spcAft>
                        <a:buFont typeface="+mj-lt"/>
                        <a:buAutoNum type="alphaLcParenBoth"/>
                      </a:pPr>
                      <a:r>
                        <a:rPr lang="en-IN" sz="1400" dirty="0">
                          <a:latin typeface="Calibri"/>
                          <a:ea typeface="Calibri"/>
                          <a:cs typeface="Times New Roman"/>
                        </a:rPr>
                        <a:t>Full credit of such input service received from a person who is paying service tax on 40% of the value; or</a:t>
                      </a:r>
                      <a:endParaRPr lang="en-IN" sz="1100" dirty="0">
                        <a:latin typeface="Calibri"/>
                        <a:ea typeface="Calibri"/>
                        <a:cs typeface="Times New Roman"/>
                      </a:endParaRPr>
                    </a:p>
                    <a:p>
                      <a:pPr marL="342900" lvl="0" indent="-342900" algn="just">
                        <a:lnSpc>
                          <a:spcPct val="115000"/>
                        </a:lnSpc>
                        <a:spcAft>
                          <a:spcPts val="1000"/>
                        </a:spcAft>
                        <a:buFont typeface="+mj-lt"/>
                        <a:buAutoNum type="alphaLcParenBoth"/>
                      </a:pPr>
                      <a:r>
                        <a:rPr lang="en-IN" sz="1400" dirty="0" err="1">
                          <a:latin typeface="Calibri"/>
                          <a:ea typeface="Calibri"/>
                          <a:cs typeface="Times New Roman"/>
                        </a:rPr>
                        <a:t>Upto</a:t>
                      </a:r>
                      <a:r>
                        <a:rPr lang="en-IN" sz="1400" dirty="0">
                          <a:latin typeface="Calibri"/>
                          <a:ea typeface="Calibri"/>
                          <a:cs typeface="Times New Roman"/>
                        </a:rPr>
                        <a:t> 40% credit of input service received from a person who is paying service tax on full value.</a:t>
                      </a:r>
                      <a:endParaRPr lang="en-IN" sz="1100" dirty="0">
                        <a:latin typeface="Calibri"/>
                        <a:ea typeface="Calibri"/>
                        <a:cs typeface="Times New Roman"/>
                      </a:endParaRPr>
                    </a:p>
                    <a:p>
                      <a:pPr marL="342900" lvl="0" indent="-342900" algn="just">
                        <a:lnSpc>
                          <a:spcPct val="115000"/>
                        </a:lnSpc>
                        <a:spcAft>
                          <a:spcPts val="1000"/>
                        </a:spcAft>
                        <a:buFont typeface="+mj-lt"/>
                        <a:buAutoNum type="romanLcParenBoth"/>
                      </a:pPr>
                      <a:r>
                        <a:rPr lang="en-IN" sz="1400" dirty="0">
                          <a:latin typeface="Calibri"/>
                          <a:ea typeface="Calibri"/>
                          <a:cs typeface="Times New Roman"/>
                        </a:rPr>
                        <a:t>Credit on input services other than renting of </a:t>
                      </a:r>
                      <a:r>
                        <a:rPr lang="en-IN" sz="1400" dirty="0" err="1">
                          <a:latin typeface="Calibri"/>
                          <a:ea typeface="Calibri"/>
                          <a:cs typeface="Times New Roman"/>
                        </a:rPr>
                        <a:t>motorcab</a:t>
                      </a:r>
                      <a:r>
                        <a:rPr lang="en-IN" sz="1400" dirty="0">
                          <a:latin typeface="Calibri"/>
                          <a:ea typeface="Calibri"/>
                          <a:cs typeface="Times New Roman"/>
                        </a:rPr>
                        <a:t> has not bee taken. </a:t>
                      </a:r>
                      <a:endParaRPr lang="en-IN" sz="1100" dirty="0">
                        <a:latin typeface="Calibri"/>
                        <a:ea typeface="Calibri"/>
                        <a:cs typeface="Times New Roman"/>
                      </a:endParaRPr>
                    </a:p>
                  </a:txBody>
                  <a:tcPr marL="68580" marR="68580" marT="0" marB="0"/>
                </a:tc>
              </a:tr>
            </a:tbl>
          </a:graphicData>
        </a:graphic>
      </p:graphicFrame>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b="1" dirty="0" smtClean="0"/>
              <a:t>ABATEMENT</a:t>
            </a:r>
            <a:endParaRPr lang="en-IN" dirty="0"/>
          </a:p>
        </p:txBody>
      </p:sp>
      <p:graphicFrame>
        <p:nvGraphicFramePr>
          <p:cNvPr id="5" name="Content Placeholder 4"/>
          <p:cNvGraphicFramePr>
            <a:graphicFrameLocks noGrp="1"/>
          </p:cNvGraphicFramePr>
          <p:nvPr>
            <p:ph idx="1"/>
          </p:nvPr>
        </p:nvGraphicFramePr>
        <p:xfrm>
          <a:off x="457200" y="1935163"/>
          <a:ext cx="8229600" cy="3770630"/>
        </p:xfrm>
        <a:graphic>
          <a:graphicData uri="http://schemas.openxmlformats.org/drawingml/2006/table">
            <a:tbl>
              <a:tblPr firstRow="1" bandRow="1">
                <a:tableStyleId>{5C22544A-7EE6-4342-B048-85BDC9FD1C3A}</a:tableStyleId>
              </a:tblPr>
              <a:tblGrid>
                <a:gridCol w="533400"/>
                <a:gridCol w="3581400"/>
                <a:gridCol w="914400"/>
                <a:gridCol w="3200400"/>
              </a:tblGrid>
              <a:tr h="370840">
                <a:tc>
                  <a:txBody>
                    <a:bodyPr/>
                    <a:lstStyle/>
                    <a:p>
                      <a:pPr algn="just">
                        <a:lnSpc>
                          <a:spcPct val="115000"/>
                        </a:lnSpc>
                        <a:spcAft>
                          <a:spcPts val="1000"/>
                        </a:spcAft>
                      </a:pPr>
                      <a:r>
                        <a:rPr lang="en-IN" sz="1400" b="1" dirty="0" err="1">
                          <a:latin typeface="Calibri"/>
                          <a:ea typeface="Calibri"/>
                          <a:cs typeface="Times New Roman"/>
                        </a:rPr>
                        <a:t>S.No</a:t>
                      </a:r>
                      <a:r>
                        <a:rPr lang="en-IN" sz="1400" b="1" dirty="0">
                          <a:latin typeface="Calibri"/>
                          <a:ea typeface="Calibri"/>
                          <a:cs typeface="Times New Roman"/>
                        </a:rPr>
                        <a:t>.</a:t>
                      </a:r>
                      <a:endParaRPr lang="en-IN" sz="1100" dirty="0">
                        <a:latin typeface="Calibri"/>
                        <a:ea typeface="Calibri"/>
                        <a:cs typeface="Times New Roman"/>
                      </a:endParaRPr>
                    </a:p>
                  </a:txBody>
                  <a:tcPr marL="68580" marR="68580" marT="0" marB="0"/>
                </a:tc>
                <a:tc>
                  <a:txBody>
                    <a:bodyPr/>
                    <a:lstStyle/>
                    <a:p>
                      <a:pPr algn="just">
                        <a:lnSpc>
                          <a:spcPct val="115000"/>
                        </a:lnSpc>
                        <a:spcAft>
                          <a:spcPts val="1000"/>
                        </a:spcAft>
                      </a:pPr>
                      <a:r>
                        <a:rPr lang="en-IN" sz="1400" b="1" dirty="0">
                          <a:latin typeface="Calibri"/>
                          <a:ea typeface="Calibri"/>
                          <a:cs typeface="Times New Roman"/>
                        </a:rPr>
                        <a:t>Description of taxable service</a:t>
                      </a:r>
                      <a:endParaRPr lang="en-IN" sz="1100" dirty="0">
                        <a:latin typeface="Calibri"/>
                        <a:ea typeface="Calibri"/>
                        <a:cs typeface="Times New Roman"/>
                      </a:endParaRPr>
                    </a:p>
                  </a:txBody>
                  <a:tcPr marL="68580" marR="68580" marT="0" marB="0"/>
                </a:tc>
                <a:tc>
                  <a:txBody>
                    <a:bodyPr/>
                    <a:lstStyle/>
                    <a:p>
                      <a:pPr algn="just">
                        <a:lnSpc>
                          <a:spcPct val="115000"/>
                        </a:lnSpc>
                        <a:spcAft>
                          <a:spcPts val="1000"/>
                        </a:spcAft>
                      </a:pPr>
                      <a:r>
                        <a:rPr lang="en-IN" sz="1400" b="1" dirty="0">
                          <a:latin typeface="Calibri"/>
                          <a:ea typeface="Calibri"/>
                          <a:cs typeface="Times New Roman"/>
                        </a:rPr>
                        <a:t>Taxable %</a:t>
                      </a:r>
                      <a:endParaRPr lang="en-IN" sz="1100" dirty="0">
                        <a:latin typeface="Calibri"/>
                        <a:ea typeface="Calibri"/>
                        <a:cs typeface="Times New Roman"/>
                      </a:endParaRPr>
                    </a:p>
                  </a:txBody>
                  <a:tcPr marL="68580" marR="68580" marT="0" marB="0"/>
                </a:tc>
                <a:tc>
                  <a:txBody>
                    <a:bodyPr/>
                    <a:lstStyle/>
                    <a:p>
                      <a:pPr algn="just">
                        <a:lnSpc>
                          <a:spcPct val="115000"/>
                        </a:lnSpc>
                        <a:spcAft>
                          <a:spcPts val="1000"/>
                        </a:spcAft>
                      </a:pPr>
                      <a:r>
                        <a:rPr lang="en-IN" sz="1400" b="1" dirty="0">
                          <a:latin typeface="Calibri"/>
                          <a:ea typeface="Calibri"/>
                          <a:cs typeface="Times New Roman"/>
                        </a:rPr>
                        <a:t>Conditions</a:t>
                      </a:r>
                      <a:endParaRPr lang="en-IN" sz="1100" dirty="0">
                        <a:latin typeface="Calibri"/>
                        <a:ea typeface="Calibri"/>
                        <a:cs typeface="Times New Roman"/>
                      </a:endParaRPr>
                    </a:p>
                  </a:txBody>
                  <a:tcPr marL="68580" marR="68580" marT="0" marB="0"/>
                </a:tc>
              </a:tr>
              <a:tr h="370840">
                <a:tc>
                  <a:txBody>
                    <a:bodyPr/>
                    <a:lstStyle/>
                    <a:p>
                      <a:pPr algn="just">
                        <a:lnSpc>
                          <a:spcPct val="115000"/>
                        </a:lnSpc>
                        <a:spcAft>
                          <a:spcPts val="1000"/>
                        </a:spcAft>
                      </a:pPr>
                      <a:r>
                        <a:rPr lang="en-IN" sz="1400">
                          <a:latin typeface="Calibri"/>
                          <a:ea typeface="Calibri"/>
                          <a:cs typeface="Times New Roman"/>
                        </a:rPr>
                        <a:t>9A</a:t>
                      </a:r>
                      <a:endParaRPr lang="en-IN" sz="1100">
                        <a:latin typeface="Calibri"/>
                        <a:ea typeface="Calibri"/>
                        <a:cs typeface="Times New Roman"/>
                      </a:endParaRPr>
                    </a:p>
                  </a:txBody>
                  <a:tcPr marL="68580" marR="68580" marT="0" marB="0"/>
                </a:tc>
                <a:tc>
                  <a:txBody>
                    <a:bodyPr/>
                    <a:lstStyle/>
                    <a:p>
                      <a:pPr algn="just">
                        <a:lnSpc>
                          <a:spcPct val="115000"/>
                        </a:lnSpc>
                        <a:spcAft>
                          <a:spcPts val="1000"/>
                        </a:spcAft>
                      </a:pPr>
                      <a:r>
                        <a:rPr lang="en-IN" sz="1400">
                          <a:latin typeface="Calibri"/>
                          <a:ea typeface="Calibri"/>
                          <a:cs typeface="Times New Roman"/>
                        </a:rPr>
                        <a:t>Transport of passengers with or without accompanied belongings by-</a:t>
                      </a:r>
                      <a:endParaRPr lang="en-IN" sz="1100">
                        <a:latin typeface="Calibri"/>
                        <a:ea typeface="Calibri"/>
                        <a:cs typeface="Times New Roman"/>
                      </a:endParaRPr>
                    </a:p>
                    <a:p>
                      <a:pPr marL="342900" lvl="0" indent="-342900" algn="just">
                        <a:lnSpc>
                          <a:spcPct val="115000"/>
                        </a:lnSpc>
                        <a:spcAft>
                          <a:spcPts val="1000"/>
                        </a:spcAft>
                        <a:buFont typeface="+mj-lt"/>
                        <a:buAutoNum type="alphaLcParenBoth"/>
                      </a:pPr>
                      <a:r>
                        <a:rPr lang="en-IN" sz="1400">
                          <a:latin typeface="Calibri"/>
                          <a:ea typeface="Calibri"/>
                          <a:cs typeface="Times New Roman"/>
                        </a:rPr>
                        <a:t>A contract carriage other than motorcab</a:t>
                      </a:r>
                      <a:endParaRPr lang="en-IN" sz="1100">
                        <a:latin typeface="Calibri"/>
                        <a:ea typeface="Calibri"/>
                        <a:cs typeface="Times New Roman"/>
                      </a:endParaRPr>
                    </a:p>
                    <a:p>
                      <a:pPr marL="342900" lvl="0" indent="-342900" algn="just">
                        <a:lnSpc>
                          <a:spcPct val="115000"/>
                        </a:lnSpc>
                        <a:spcAft>
                          <a:spcPts val="1000"/>
                        </a:spcAft>
                        <a:buFont typeface="+mj-lt"/>
                        <a:buAutoNum type="alphaLcParenBoth"/>
                      </a:pPr>
                      <a:r>
                        <a:rPr lang="en-IN" sz="1400">
                          <a:latin typeface="Calibri"/>
                          <a:ea typeface="Calibri"/>
                          <a:cs typeface="Times New Roman"/>
                        </a:rPr>
                        <a:t>A radio taxi</a:t>
                      </a:r>
                      <a:endParaRPr lang="en-IN" sz="1100">
                        <a:latin typeface="Calibri"/>
                        <a:ea typeface="Calibri"/>
                        <a:cs typeface="Times New Roman"/>
                      </a:endParaRPr>
                    </a:p>
                    <a:p>
                      <a:pPr marL="342900" lvl="0" indent="-342900" algn="just">
                        <a:lnSpc>
                          <a:spcPct val="115000"/>
                        </a:lnSpc>
                        <a:spcAft>
                          <a:spcPts val="1000"/>
                        </a:spcAft>
                        <a:buFont typeface="+mj-lt"/>
                        <a:buAutoNum type="alphaLcParenBoth"/>
                      </a:pPr>
                      <a:r>
                        <a:rPr lang="en-IN" sz="1400">
                          <a:latin typeface="Calibri"/>
                          <a:ea typeface="Calibri"/>
                          <a:cs typeface="Times New Roman"/>
                        </a:rPr>
                        <a:t>A stage carriage. (01.06.2016)</a:t>
                      </a:r>
                      <a:endParaRPr lang="en-IN" sz="1100">
                        <a:latin typeface="Calibri"/>
                        <a:ea typeface="Calibri"/>
                        <a:cs typeface="Times New Roman"/>
                      </a:endParaRPr>
                    </a:p>
                  </a:txBody>
                  <a:tcPr marL="68580" marR="68580" marT="0" marB="0"/>
                </a:tc>
                <a:tc>
                  <a:txBody>
                    <a:bodyPr/>
                    <a:lstStyle/>
                    <a:p>
                      <a:pPr algn="just">
                        <a:lnSpc>
                          <a:spcPct val="115000"/>
                        </a:lnSpc>
                        <a:spcAft>
                          <a:spcPts val="1000"/>
                        </a:spcAft>
                      </a:pPr>
                      <a:r>
                        <a:rPr lang="en-IN" sz="1400">
                          <a:latin typeface="Calibri"/>
                          <a:ea typeface="Calibri"/>
                          <a:cs typeface="Times New Roman"/>
                        </a:rPr>
                        <a:t>40%</a:t>
                      </a:r>
                      <a:endParaRPr lang="en-IN" sz="1100">
                        <a:latin typeface="Calibri"/>
                        <a:ea typeface="Calibri"/>
                        <a:cs typeface="Times New Roman"/>
                      </a:endParaRPr>
                    </a:p>
                  </a:txBody>
                  <a:tcPr marL="68580" marR="68580" marT="0" marB="0"/>
                </a:tc>
                <a:tc>
                  <a:txBody>
                    <a:bodyPr/>
                    <a:lstStyle/>
                    <a:p>
                      <a:pPr algn="just">
                        <a:lnSpc>
                          <a:spcPct val="115000"/>
                        </a:lnSpc>
                        <a:spcAft>
                          <a:spcPts val="1000"/>
                        </a:spcAft>
                      </a:pPr>
                      <a:r>
                        <a:rPr lang="en-IN" sz="1400" dirty="0">
                          <a:latin typeface="Calibri"/>
                          <a:ea typeface="Calibri"/>
                          <a:cs typeface="Times New Roman"/>
                        </a:rPr>
                        <a:t>Credit on inputs, capital goods and input services used for providing the taxable service has not been taken</a:t>
                      </a:r>
                      <a:endParaRPr lang="en-IN" sz="1100" dirty="0">
                        <a:latin typeface="Calibri"/>
                        <a:ea typeface="Calibri"/>
                        <a:cs typeface="Times New Roman"/>
                      </a:endParaRPr>
                    </a:p>
                  </a:txBody>
                  <a:tcPr marL="68580" marR="68580" marT="0" marB="0"/>
                </a:tc>
              </a:tr>
              <a:tr h="370840">
                <a:tc>
                  <a:txBody>
                    <a:bodyPr/>
                    <a:lstStyle/>
                    <a:p>
                      <a:pPr algn="just">
                        <a:lnSpc>
                          <a:spcPct val="115000"/>
                        </a:lnSpc>
                        <a:spcAft>
                          <a:spcPts val="1000"/>
                        </a:spcAft>
                      </a:pPr>
                      <a:r>
                        <a:rPr lang="en-IN" sz="1400">
                          <a:latin typeface="Calibri"/>
                          <a:ea typeface="Calibri"/>
                          <a:cs typeface="Times New Roman"/>
                        </a:rPr>
                        <a:t>10.</a:t>
                      </a:r>
                      <a:endParaRPr lang="en-IN" sz="1100">
                        <a:latin typeface="Calibri"/>
                        <a:ea typeface="Calibri"/>
                        <a:cs typeface="Times New Roman"/>
                      </a:endParaRPr>
                    </a:p>
                  </a:txBody>
                  <a:tcPr marL="68580" marR="68580" marT="0" marB="0"/>
                </a:tc>
                <a:tc>
                  <a:txBody>
                    <a:bodyPr/>
                    <a:lstStyle/>
                    <a:p>
                      <a:pPr algn="just">
                        <a:lnSpc>
                          <a:spcPct val="115000"/>
                        </a:lnSpc>
                        <a:spcAft>
                          <a:spcPts val="1000"/>
                        </a:spcAft>
                      </a:pPr>
                      <a:r>
                        <a:rPr lang="en-IN" sz="1400">
                          <a:latin typeface="Calibri"/>
                          <a:ea typeface="Calibri"/>
                          <a:cs typeface="Times New Roman"/>
                        </a:rPr>
                        <a:t>Transport of goods in a vessel</a:t>
                      </a:r>
                      <a:endParaRPr lang="en-IN" sz="1100">
                        <a:latin typeface="Calibri"/>
                        <a:ea typeface="Calibri"/>
                        <a:cs typeface="Times New Roman"/>
                      </a:endParaRPr>
                    </a:p>
                  </a:txBody>
                  <a:tcPr marL="68580" marR="68580" marT="0" marB="0"/>
                </a:tc>
                <a:tc>
                  <a:txBody>
                    <a:bodyPr/>
                    <a:lstStyle/>
                    <a:p>
                      <a:pPr algn="just">
                        <a:lnSpc>
                          <a:spcPct val="115000"/>
                        </a:lnSpc>
                        <a:spcAft>
                          <a:spcPts val="1000"/>
                        </a:spcAft>
                      </a:pPr>
                      <a:r>
                        <a:rPr lang="en-IN" sz="1400">
                          <a:latin typeface="Calibri"/>
                          <a:ea typeface="Calibri"/>
                          <a:cs typeface="Times New Roman"/>
                        </a:rPr>
                        <a:t>30%</a:t>
                      </a:r>
                      <a:endParaRPr lang="en-IN" sz="1100">
                        <a:latin typeface="Calibri"/>
                        <a:ea typeface="Calibri"/>
                        <a:cs typeface="Times New Roman"/>
                      </a:endParaRPr>
                    </a:p>
                  </a:txBody>
                  <a:tcPr marL="68580" marR="68580" marT="0" marB="0"/>
                </a:tc>
                <a:tc>
                  <a:txBody>
                    <a:bodyPr/>
                    <a:lstStyle/>
                    <a:p>
                      <a:pPr algn="just">
                        <a:lnSpc>
                          <a:spcPct val="115000"/>
                        </a:lnSpc>
                        <a:spcAft>
                          <a:spcPts val="1000"/>
                        </a:spcAft>
                      </a:pPr>
                      <a:r>
                        <a:rPr lang="en-IN" sz="1400" dirty="0">
                          <a:latin typeface="Calibri"/>
                          <a:ea typeface="Calibri"/>
                          <a:cs typeface="Times New Roman"/>
                        </a:rPr>
                        <a:t>Credit of inputs and capital goods used for providing taxable service is not taken.</a:t>
                      </a:r>
                      <a:endParaRPr lang="en-IN" sz="1100" dirty="0">
                        <a:latin typeface="Calibri"/>
                        <a:ea typeface="Calibri"/>
                        <a:cs typeface="Times New Roman"/>
                      </a:endParaRPr>
                    </a:p>
                  </a:txBody>
                  <a:tcPr marL="68580" marR="68580" marT="0" marB="0"/>
                </a:tc>
              </a:tr>
              <a:tr h="370840">
                <a:tc>
                  <a:txBody>
                    <a:bodyPr/>
                    <a:lstStyle/>
                    <a:p>
                      <a:pPr algn="just">
                        <a:lnSpc>
                          <a:spcPct val="115000"/>
                        </a:lnSpc>
                        <a:spcAft>
                          <a:spcPts val="1000"/>
                        </a:spcAft>
                      </a:pPr>
                      <a:r>
                        <a:rPr lang="en-IN" sz="1400">
                          <a:latin typeface="Calibri"/>
                          <a:ea typeface="Calibri"/>
                          <a:cs typeface="Times New Roman"/>
                        </a:rPr>
                        <a:t>11.</a:t>
                      </a:r>
                      <a:endParaRPr lang="en-IN" sz="1100">
                        <a:latin typeface="Calibri"/>
                        <a:ea typeface="Calibri"/>
                        <a:cs typeface="Times New Roman"/>
                      </a:endParaRPr>
                    </a:p>
                  </a:txBody>
                  <a:tcPr marL="68580" marR="68580" marT="0" marB="0"/>
                </a:tc>
                <a:tc>
                  <a:txBody>
                    <a:bodyPr/>
                    <a:lstStyle/>
                    <a:p>
                      <a:pPr algn="just">
                        <a:lnSpc>
                          <a:spcPct val="115000"/>
                        </a:lnSpc>
                        <a:spcAft>
                          <a:spcPts val="1000"/>
                        </a:spcAft>
                      </a:pPr>
                      <a:r>
                        <a:rPr lang="en-IN" sz="1400" dirty="0">
                          <a:latin typeface="Calibri"/>
                          <a:ea typeface="Calibri"/>
                          <a:cs typeface="Times New Roman"/>
                        </a:rPr>
                        <a:t>Services by a tour operator in relation to-</a:t>
                      </a:r>
                      <a:endParaRPr lang="en-IN" sz="1100" dirty="0">
                        <a:latin typeface="Calibri"/>
                        <a:ea typeface="Calibri"/>
                        <a:cs typeface="Times New Roman"/>
                      </a:endParaRPr>
                    </a:p>
                    <a:p>
                      <a:pPr marL="342900" lvl="0" indent="-342900" algn="just">
                        <a:lnSpc>
                          <a:spcPct val="115000"/>
                        </a:lnSpc>
                        <a:spcAft>
                          <a:spcPts val="1000"/>
                        </a:spcAft>
                        <a:buFont typeface="+mj-lt"/>
                        <a:buAutoNum type="romanLcParenBoth"/>
                      </a:pPr>
                      <a:r>
                        <a:rPr lang="en-IN" sz="1400" dirty="0">
                          <a:latin typeface="Calibri"/>
                          <a:ea typeface="Calibri"/>
                          <a:cs typeface="Times New Roman"/>
                        </a:rPr>
                        <a:t>A tour only for the purpose of arranging or booking accommodation for any person</a:t>
                      </a:r>
                      <a:endParaRPr lang="en-IN" sz="1100" dirty="0">
                        <a:latin typeface="Calibri"/>
                        <a:ea typeface="Calibri"/>
                        <a:cs typeface="Times New Roman"/>
                      </a:endParaRPr>
                    </a:p>
                  </a:txBody>
                  <a:tcPr marL="68580" marR="68580" marT="0" marB="0"/>
                </a:tc>
                <a:tc>
                  <a:txBody>
                    <a:bodyPr/>
                    <a:lstStyle/>
                    <a:p>
                      <a:pPr algn="just">
                        <a:lnSpc>
                          <a:spcPct val="115000"/>
                        </a:lnSpc>
                        <a:spcAft>
                          <a:spcPts val="1000"/>
                        </a:spcAft>
                      </a:pPr>
                      <a:r>
                        <a:rPr lang="en-IN" sz="1400" dirty="0">
                          <a:latin typeface="Calibri"/>
                          <a:ea typeface="Calibri"/>
                          <a:cs typeface="Times New Roman"/>
                        </a:rPr>
                        <a:t>10%</a:t>
                      </a:r>
                      <a:endParaRPr lang="en-IN" sz="1100" dirty="0">
                        <a:latin typeface="Calibri"/>
                        <a:ea typeface="Calibri"/>
                        <a:cs typeface="Times New Roman"/>
                      </a:endParaRPr>
                    </a:p>
                  </a:txBody>
                  <a:tcPr marL="68580" marR="68580" marT="0" marB="0"/>
                </a:tc>
                <a:tc>
                  <a:txBody>
                    <a:bodyPr/>
                    <a:lstStyle/>
                    <a:p>
                      <a:pPr marL="0" marR="0" lvl="0" indent="0" algn="just" defTabSz="914400" rtl="0" eaLnBrk="1" fontAlgn="auto" latinLnBrk="0" hangingPunct="1">
                        <a:lnSpc>
                          <a:spcPct val="115000"/>
                        </a:lnSpc>
                        <a:spcBef>
                          <a:spcPts val="0"/>
                        </a:spcBef>
                        <a:spcAft>
                          <a:spcPts val="1000"/>
                        </a:spcAft>
                        <a:buClrTx/>
                        <a:buSzTx/>
                        <a:buFontTx/>
                        <a:buNone/>
                        <a:tabLst/>
                        <a:defRPr/>
                      </a:pPr>
                      <a:r>
                        <a:rPr kumimoji="0" lang="en-IN" sz="1400" kern="1200" dirty="0" smtClean="0">
                          <a:solidFill>
                            <a:schemeClr val="dk1"/>
                          </a:solidFill>
                          <a:latin typeface="Calibri"/>
                          <a:ea typeface="Calibri"/>
                          <a:cs typeface="Times New Roman"/>
                        </a:rPr>
                        <a:t>Credit on inputs, capital goods and input services other than input services of a tour operator, used for providing taxable service is not taken.</a:t>
                      </a:r>
                    </a:p>
                    <a:p>
                      <a:pPr algn="just">
                        <a:lnSpc>
                          <a:spcPct val="115000"/>
                        </a:lnSpc>
                        <a:spcAft>
                          <a:spcPts val="1000"/>
                        </a:spcAft>
                      </a:pPr>
                      <a:endParaRPr lang="en-IN" sz="1100" dirty="0">
                        <a:latin typeface="Calibri"/>
                        <a:ea typeface="Calibri"/>
                        <a:cs typeface="Times New Roman"/>
                      </a:endParaRPr>
                    </a:p>
                  </a:txBody>
                  <a:tcPr marL="68580" marR="68580" marT="0" marB="0"/>
                </a:tc>
              </a:tr>
            </a:tbl>
          </a:graphicData>
        </a:graphic>
      </p:graphicFrame>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b="1" dirty="0" smtClean="0"/>
              <a:t>ABATEMENT</a:t>
            </a:r>
            <a:endParaRPr lang="en-IN" dirty="0"/>
          </a:p>
        </p:txBody>
      </p:sp>
      <p:graphicFrame>
        <p:nvGraphicFramePr>
          <p:cNvPr id="5" name="Content Placeholder 4"/>
          <p:cNvGraphicFramePr>
            <a:graphicFrameLocks noGrp="1"/>
          </p:cNvGraphicFramePr>
          <p:nvPr>
            <p:ph idx="1"/>
          </p:nvPr>
        </p:nvGraphicFramePr>
        <p:xfrm>
          <a:off x="457200" y="1935163"/>
          <a:ext cx="8229600" cy="4086860"/>
        </p:xfrm>
        <a:graphic>
          <a:graphicData uri="http://schemas.openxmlformats.org/drawingml/2006/table">
            <a:tbl>
              <a:tblPr firstRow="1" bandRow="1">
                <a:tableStyleId>{5C22544A-7EE6-4342-B048-85BDC9FD1C3A}</a:tableStyleId>
              </a:tblPr>
              <a:tblGrid>
                <a:gridCol w="533400"/>
                <a:gridCol w="1981200"/>
                <a:gridCol w="838200"/>
                <a:gridCol w="4876800"/>
              </a:tblGrid>
              <a:tr h="370840">
                <a:tc>
                  <a:txBody>
                    <a:bodyPr/>
                    <a:lstStyle/>
                    <a:p>
                      <a:pPr algn="just">
                        <a:lnSpc>
                          <a:spcPct val="115000"/>
                        </a:lnSpc>
                        <a:spcAft>
                          <a:spcPts val="1000"/>
                        </a:spcAft>
                      </a:pPr>
                      <a:r>
                        <a:rPr lang="en-IN" sz="1400" b="1" dirty="0" err="1">
                          <a:latin typeface="Calibri"/>
                          <a:ea typeface="Calibri"/>
                          <a:cs typeface="Times New Roman"/>
                        </a:rPr>
                        <a:t>S.No</a:t>
                      </a:r>
                      <a:r>
                        <a:rPr lang="en-IN" sz="1400" b="1" dirty="0">
                          <a:latin typeface="Calibri"/>
                          <a:ea typeface="Calibri"/>
                          <a:cs typeface="Times New Roman"/>
                        </a:rPr>
                        <a:t>.</a:t>
                      </a:r>
                      <a:endParaRPr lang="en-IN" sz="1100" dirty="0">
                        <a:latin typeface="Calibri"/>
                        <a:ea typeface="Calibri"/>
                        <a:cs typeface="Times New Roman"/>
                      </a:endParaRPr>
                    </a:p>
                  </a:txBody>
                  <a:tcPr marL="68580" marR="68580" marT="0" marB="0"/>
                </a:tc>
                <a:tc>
                  <a:txBody>
                    <a:bodyPr/>
                    <a:lstStyle/>
                    <a:p>
                      <a:pPr algn="just">
                        <a:lnSpc>
                          <a:spcPct val="115000"/>
                        </a:lnSpc>
                        <a:spcAft>
                          <a:spcPts val="1000"/>
                        </a:spcAft>
                      </a:pPr>
                      <a:r>
                        <a:rPr lang="en-IN" sz="1400" b="1" dirty="0">
                          <a:latin typeface="Calibri"/>
                          <a:ea typeface="Calibri"/>
                          <a:cs typeface="Times New Roman"/>
                        </a:rPr>
                        <a:t>Description of taxable service</a:t>
                      </a:r>
                      <a:endParaRPr lang="en-IN" sz="1100" dirty="0">
                        <a:latin typeface="Calibri"/>
                        <a:ea typeface="Calibri"/>
                        <a:cs typeface="Times New Roman"/>
                      </a:endParaRPr>
                    </a:p>
                  </a:txBody>
                  <a:tcPr marL="68580" marR="68580" marT="0" marB="0"/>
                </a:tc>
                <a:tc>
                  <a:txBody>
                    <a:bodyPr/>
                    <a:lstStyle/>
                    <a:p>
                      <a:pPr algn="just">
                        <a:lnSpc>
                          <a:spcPct val="115000"/>
                        </a:lnSpc>
                        <a:spcAft>
                          <a:spcPts val="1000"/>
                        </a:spcAft>
                      </a:pPr>
                      <a:r>
                        <a:rPr lang="en-IN" sz="1400" b="1" dirty="0">
                          <a:latin typeface="Calibri"/>
                          <a:ea typeface="Calibri"/>
                          <a:cs typeface="Times New Roman"/>
                        </a:rPr>
                        <a:t>Taxable %</a:t>
                      </a:r>
                      <a:endParaRPr lang="en-IN" sz="1100" dirty="0">
                        <a:latin typeface="Calibri"/>
                        <a:ea typeface="Calibri"/>
                        <a:cs typeface="Times New Roman"/>
                      </a:endParaRPr>
                    </a:p>
                  </a:txBody>
                  <a:tcPr marL="68580" marR="68580" marT="0" marB="0"/>
                </a:tc>
                <a:tc>
                  <a:txBody>
                    <a:bodyPr/>
                    <a:lstStyle/>
                    <a:p>
                      <a:pPr algn="just">
                        <a:lnSpc>
                          <a:spcPct val="115000"/>
                        </a:lnSpc>
                        <a:spcAft>
                          <a:spcPts val="1000"/>
                        </a:spcAft>
                      </a:pPr>
                      <a:r>
                        <a:rPr lang="en-IN" sz="1400" b="1" dirty="0">
                          <a:latin typeface="Calibri"/>
                          <a:ea typeface="Calibri"/>
                          <a:cs typeface="Times New Roman"/>
                        </a:rPr>
                        <a:t>Conditions</a:t>
                      </a:r>
                      <a:endParaRPr lang="en-IN" sz="1100" dirty="0">
                        <a:latin typeface="Calibri"/>
                        <a:ea typeface="Calibri"/>
                        <a:cs typeface="Times New Roman"/>
                      </a:endParaRPr>
                    </a:p>
                  </a:txBody>
                  <a:tcPr marL="68580" marR="68580" marT="0" marB="0"/>
                </a:tc>
              </a:tr>
              <a:tr h="370840">
                <a:tc>
                  <a:txBody>
                    <a:bodyPr/>
                    <a:lstStyle/>
                    <a:p>
                      <a:pPr algn="just">
                        <a:lnSpc>
                          <a:spcPct val="115000"/>
                        </a:lnSpc>
                        <a:spcAft>
                          <a:spcPts val="1000"/>
                        </a:spcAft>
                      </a:pPr>
                      <a:endParaRPr lang="en-IN" sz="1100" dirty="0">
                        <a:latin typeface="Calibri"/>
                        <a:ea typeface="Calibri"/>
                        <a:cs typeface="Times New Roman"/>
                      </a:endParaRPr>
                    </a:p>
                  </a:txBody>
                  <a:tcPr marL="68580" marR="68580" marT="0" marB="0"/>
                </a:tc>
                <a:tc>
                  <a:txBody>
                    <a:bodyPr/>
                    <a:lstStyle/>
                    <a:p>
                      <a:pPr algn="just">
                        <a:lnSpc>
                          <a:spcPct val="115000"/>
                        </a:lnSpc>
                        <a:spcAft>
                          <a:spcPts val="1000"/>
                        </a:spcAft>
                      </a:pPr>
                      <a:endParaRPr lang="en-IN" sz="1100" dirty="0">
                        <a:latin typeface="Calibri"/>
                        <a:ea typeface="Calibri"/>
                        <a:cs typeface="Times New Roman"/>
                      </a:endParaRPr>
                    </a:p>
                  </a:txBody>
                  <a:tcPr marL="68580" marR="68580" marT="0" marB="0"/>
                </a:tc>
                <a:tc>
                  <a:txBody>
                    <a:bodyPr/>
                    <a:lstStyle/>
                    <a:p>
                      <a:pPr algn="just">
                        <a:lnSpc>
                          <a:spcPct val="115000"/>
                        </a:lnSpc>
                        <a:spcAft>
                          <a:spcPts val="1000"/>
                        </a:spcAft>
                      </a:pPr>
                      <a:endParaRPr lang="en-IN" sz="1100" dirty="0">
                        <a:latin typeface="Calibri"/>
                        <a:ea typeface="Calibri"/>
                        <a:cs typeface="Times New Roman"/>
                      </a:endParaRPr>
                    </a:p>
                  </a:txBody>
                  <a:tcPr marL="68580" marR="68580" marT="0" marB="0"/>
                </a:tc>
                <a:tc>
                  <a:txBody>
                    <a:bodyPr/>
                    <a:lstStyle/>
                    <a:p>
                      <a:pPr lvl="0"/>
                      <a:r>
                        <a:rPr kumimoji="0" lang="en-IN" sz="1800" kern="1200" dirty="0" smtClean="0">
                          <a:solidFill>
                            <a:schemeClr val="dk1"/>
                          </a:solidFill>
                          <a:latin typeface="+mn-lt"/>
                          <a:ea typeface="+mn-ea"/>
                          <a:cs typeface="+mn-cs"/>
                        </a:rPr>
                        <a:t>(</a:t>
                      </a:r>
                      <a:r>
                        <a:rPr kumimoji="0" lang="en-IN" sz="1400" kern="1200" dirty="0" smtClean="0">
                          <a:solidFill>
                            <a:schemeClr val="dk1"/>
                          </a:solidFill>
                          <a:latin typeface="Calibri"/>
                          <a:ea typeface="Calibri"/>
                          <a:cs typeface="Times New Roman"/>
                        </a:rPr>
                        <a:t>ii) The invoice, bill or challan issued indicates that it is for such accommodation. </a:t>
                      </a:r>
                    </a:p>
                    <a:p>
                      <a:r>
                        <a:rPr kumimoji="0" lang="en-IN" sz="1400" kern="1200" dirty="0" smtClean="0">
                          <a:solidFill>
                            <a:schemeClr val="dk1"/>
                          </a:solidFill>
                          <a:latin typeface="Calibri"/>
                          <a:ea typeface="Calibri"/>
                          <a:cs typeface="Times New Roman"/>
                        </a:rPr>
                        <a:t>(iii) This exemption shall not apply in such cases where the invoice, bill or challan issued by the tour operator, in relation to a tour, includes only the service charges for arranging or booking accommodation for any person but does not include the cost of such accommodation. </a:t>
                      </a:r>
                      <a:endParaRPr kumimoji="0" lang="en-IN" sz="1400" kern="1200" dirty="0">
                        <a:solidFill>
                          <a:schemeClr val="dk1"/>
                        </a:solidFill>
                        <a:latin typeface="Calibri"/>
                        <a:ea typeface="Calibri"/>
                        <a:cs typeface="Times New Roman"/>
                      </a:endParaRPr>
                    </a:p>
                  </a:txBody>
                  <a:tcPr marL="68580" marR="68580" marT="0" marB="0"/>
                </a:tc>
              </a:tr>
              <a:tr h="370840">
                <a:tc>
                  <a:txBody>
                    <a:bodyPr/>
                    <a:lstStyle/>
                    <a:p>
                      <a:pPr algn="just">
                        <a:lnSpc>
                          <a:spcPct val="115000"/>
                        </a:lnSpc>
                        <a:spcAft>
                          <a:spcPts val="1000"/>
                        </a:spcAft>
                      </a:pPr>
                      <a:r>
                        <a:rPr lang="en-IN" sz="1400" dirty="0">
                          <a:latin typeface="Calibri"/>
                          <a:ea typeface="Calibri"/>
                          <a:cs typeface="Times New Roman"/>
                        </a:rPr>
                        <a:t>11.</a:t>
                      </a:r>
                      <a:endParaRPr lang="en-IN" sz="1100" dirty="0">
                        <a:latin typeface="Calibri"/>
                        <a:ea typeface="Calibri"/>
                        <a:cs typeface="Times New Roman"/>
                      </a:endParaRPr>
                    </a:p>
                  </a:txBody>
                  <a:tcPr marL="68580" marR="68580" marT="0" marB="0"/>
                </a:tc>
                <a:tc>
                  <a:txBody>
                    <a:bodyPr/>
                    <a:lstStyle/>
                    <a:p>
                      <a:pPr algn="just">
                        <a:lnSpc>
                          <a:spcPct val="115000"/>
                        </a:lnSpc>
                        <a:spcAft>
                          <a:spcPts val="1000"/>
                        </a:spcAft>
                      </a:pPr>
                      <a:r>
                        <a:rPr lang="en-IN" sz="1400" dirty="0">
                          <a:latin typeface="Calibri"/>
                          <a:ea typeface="Calibri"/>
                          <a:cs typeface="Times New Roman"/>
                        </a:rPr>
                        <a:t>(ii) Tours other than (</a:t>
                      </a:r>
                      <a:r>
                        <a:rPr lang="en-IN" sz="1400" dirty="0" err="1">
                          <a:latin typeface="Calibri"/>
                          <a:ea typeface="Calibri"/>
                          <a:cs typeface="Times New Roman"/>
                        </a:rPr>
                        <a:t>i</a:t>
                      </a:r>
                      <a:r>
                        <a:rPr lang="en-IN" sz="1400" dirty="0">
                          <a:latin typeface="Calibri"/>
                          <a:ea typeface="Calibri"/>
                          <a:cs typeface="Times New Roman"/>
                        </a:rPr>
                        <a:t>) above</a:t>
                      </a:r>
                      <a:endParaRPr lang="en-IN" sz="1100" dirty="0">
                        <a:latin typeface="Calibri"/>
                        <a:ea typeface="Calibri"/>
                        <a:cs typeface="Times New Roman"/>
                      </a:endParaRPr>
                    </a:p>
                  </a:txBody>
                  <a:tcPr marL="68580" marR="68580" marT="0" marB="0"/>
                </a:tc>
                <a:tc>
                  <a:txBody>
                    <a:bodyPr/>
                    <a:lstStyle/>
                    <a:p>
                      <a:pPr algn="just">
                        <a:lnSpc>
                          <a:spcPct val="115000"/>
                        </a:lnSpc>
                        <a:spcAft>
                          <a:spcPts val="1000"/>
                        </a:spcAft>
                      </a:pPr>
                      <a:r>
                        <a:rPr lang="en-IN" sz="1400" dirty="0">
                          <a:latin typeface="Calibri"/>
                          <a:ea typeface="Calibri"/>
                          <a:cs typeface="Times New Roman"/>
                        </a:rPr>
                        <a:t>30%</a:t>
                      </a:r>
                      <a:endParaRPr lang="en-IN" sz="1100" dirty="0">
                        <a:latin typeface="Calibri"/>
                        <a:ea typeface="Calibri"/>
                        <a:cs typeface="Times New Roman"/>
                      </a:endParaRPr>
                    </a:p>
                  </a:txBody>
                  <a:tcPr marL="68580" marR="68580" marT="0" marB="0"/>
                </a:tc>
                <a:tc>
                  <a:txBody>
                    <a:bodyPr/>
                    <a:lstStyle/>
                    <a:p>
                      <a:pPr marL="400050" marR="0" lvl="0" indent="-400050" algn="just" defTabSz="914400" rtl="0" eaLnBrk="1" fontAlgn="auto" latinLnBrk="0" hangingPunct="1">
                        <a:lnSpc>
                          <a:spcPct val="115000"/>
                        </a:lnSpc>
                        <a:spcBef>
                          <a:spcPts val="0"/>
                        </a:spcBef>
                        <a:spcAft>
                          <a:spcPts val="1000"/>
                        </a:spcAft>
                        <a:buClrTx/>
                        <a:buSzTx/>
                        <a:buFontTx/>
                        <a:buAutoNum type="romanLcParenBoth"/>
                        <a:tabLst/>
                        <a:defRPr/>
                      </a:pPr>
                      <a:r>
                        <a:rPr kumimoji="0" lang="en-IN" sz="1400" kern="1200" dirty="0" smtClean="0">
                          <a:solidFill>
                            <a:schemeClr val="dk1"/>
                          </a:solidFill>
                          <a:latin typeface="Calibri"/>
                          <a:ea typeface="Calibri"/>
                          <a:cs typeface="Times New Roman"/>
                        </a:rPr>
                        <a:t>Credit on inputs, capital goods and input services other than input services of a tour operator, used for providing taxable service is not taken.</a:t>
                      </a:r>
                    </a:p>
                    <a:p>
                      <a:pPr marL="400050" marR="0" lvl="0" indent="-400050" algn="just" defTabSz="914400" rtl="0" eaLnBrk="1" fontAlgn="auto" latinLnBrk="0" hangingPunct="1">
                        <a:lnSpc>
                          <a:spcPct val="115000"/>
                        </a:lnSpc>
                        <a:spcBef>
                          <a:spcPts val="0"/>
                        </a:spcBef>
                        <a:spcAft>
                          <a:spcPts val="1000"/>
                        </a:spcAft>
                        <a:buClrTx/>
                        <a:buSzTx/>
                        <a:buFontTx/>
                        <a:buAutoNum type="romanLcParenBoth"/>
                        <a:tabLst/>
                        <a:defRPr/>
                      </a:pPr>
                      <a:r>
                        <a:rPr kumimoji="0" lang="en-IN" sz="1400" kern="1200" dirty="0" smtClean="0">
                          <a:solidFill>
                            <a:schemeClr val="dk1"/>
                          </a:solidFill>
                          <a:latin typeface="Calibri"/>
                          <a:ea typeface="Calibri"/>
                          <a:cs typeface="Times New Roman"/>
                        </a:rPr>
                        <a:t>The bill issued for this purpose indicates that it is inclusive of charges for such a tour and the amount charged in the bill is the gross amount charged for such a tour.</a:t>
                      </a:r>
                    </a:p>
                    <a:p>
                      <a:pPr marL="400050" marR="0" lvl="0" indent="-400050" algn="just" defTabSz="914400" rtl="0" eaLnBrk="1" fontAlgn="auto" latinLnBrk="0" hangingPunct="1">
                        <a:lnSpc>
                          <a:spcPct val="115000"/>
                        </a:lnSpc>
                        <a:spcBef>
                          <a:spcPts val="0"/>
                        </a:spcBef>
                        <a:spcAft>
                          <a:spcPts val="1000"/>
                        </a:spcAft>
                        <a:buClrTx/>
                        <a:buSzTx/>
                        <a:buFontTx/>
                        <a:buAutoNum type="romanLcParenBoth"/>
                        <a:tabLst/>
                        <a:defRPr/>
                      </a:pPr>
                      <a:endParaRPr kumimoji="0" lang="en-IN" sz="1800" kern="1200" dirty="0" smtClean="0">
                        <a:solidFill>
                          <a:schemeClr val="dk1"/>
                        </a:solidFill>
                        <a:latin typeface="+mn-lt"/>
                        <a:ea typeface="+mn-ea"/>
                        <a:cs typeface="+mn-cs"/>
                      </a:endParaRPr>
                    </a:p>
                  </a:txBody>
                  <a:tcPr marL="68580" marR="68580" marT="0" marB="0"/>
                </a:tc>
              </a:tr>
            </a:tbl>
          </a:graphicData>
        </a:graphic>
      </p:graphicFrame>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b="1" dirty="0" smtClean="0"/>
              <a:t>ABATEMENT</a:t>
            </a:r>
            <a:endParaRPr lang="en-IN" dirty="0"/>
          </a:p>
        </p:txBody>
      </p:sp>
      <p:graphicFrame>
        <p:nvGraphicFramePr>
          <p:cNvPr id="5" name="Content Placeholder 4"/>
          <p:cNvGraphicFramePr>
            <a:graphicFrameLocks noGrp="1"/>
          </p:cNvGraphicFramePr>
          <p:nvPr>
            <p:ph idx="1"/>
          </p:nvPr>
        </p:nvGraphicFramePr>
        <p:xfrm>
          <a:off x="457200" y="1935163"/>
          <a:ext cx="8229600" cy="2579116"/>
        </p:xfrm>
        <a:graphic>
          <a:graphicData uri="http://schemas.openxmlformats.org/drawingml/2006/table">
            <a:tbl>
              <a:tblPr firstRow="1" bandRow="1">
                <a:tableStyleId>{5C22544A-7EE6-4342-B048-85BDC9FD1C3A}</a:tableStyleId>
              </a:tblPr>
              <a:tblGrid>
                <a:gridCol w="609600"/>
                <a:gridCol w="2438400"/>
                <a:gridCol w="990600"/>
                <a:gridCol w="4191000"/>
              </a:tblGrid>
              <a:tr h="370840">
                <a:tc>
                  <a:txBody>
                    <a:bodyPr/>
                    <a:lstStyle/>
                    <a:p>
                      <a:pPr algn="just">
                        <a:lnSpc>
                          <a:spcPct val="115000"/>
                        </a:lnSpc>
                        <a:spcAft>
                          <a:spcPts val="1000"/>
                        </a:spcAft>
                      </a:pPr>
                      <a:r>
                        <a:rPr lang="en-IN" sz="1400" b="1" dirty="0" err="1">
                          <a:latin typeface="Calibri"/>
                          <a:ea typeface="Calibri"/>
                          <a:cs typeface="Times New Roman"/>
                        </a:rPr>
                        <a:t>S.No</a:t>
                      </a:r>
                      <a:r>
                        <a:rPr lang="en-IN" sz="1400" b="1" dirty="0">
                          <a:latin typeface="Calibri"/>
                          <a:ea typeface="Calibri"/>
                          <a:cs typeface="Times New Roman"/>
                        </a:rPr>
                        <a:t>.</a:t>
                      </a:r>
                      <a:endParaRPr lang="en-IN" sz="1100" dirty="0">
                        <a:latin typeface="Calibri"/>
                        <a:ea typeface="Calibri"/>
                        <a:cs typeface="Times New Roman"/>
                      </a:endParaRPr>
                    </a:p>
                  </a:txBody>
                  <a:tcPr marL="68580" marR="68580" marT="0" marB="0"/>
                </a:tc>
                <a:tc>
                  <a:txBody>
                    <a:bodyPr/>
                    <a:lstStyle/>
                    <a:p>
                      <a:pPr algn="just">
                        <a:lnSpc>
                          <a:spcPct val="115000"/>
                        </a:lnSpc>
                        <a:spcAft>
                          <a:spcPts val="1000"/>
                        </a:spcAft>
                      </a:pPr>
                      <a:r>
                        <a:rPr lang="en-IN" sz="1400" b="1" dirty="0">
                          <a:latin typeface="Calibri"/>
                          <a:ea typeface="Calibri"/>
                          <a:cs typeface="Times New Roman"/>
                        </a:rPr>
                        <a:t>Description of taxable service</a:t>
                      </a:r>
                      <a:endParaRPr lang="en-IN" sz="1100" dirty="0">
                        <a:latin typeface="Calibri"/>
                        <a:ea typeface="Calibri"/>
                        <a:cs typeface="Times New Roman"/>
                      </a:endParaRPr>
                    </a:p>
                  </a:txBody>
                  <a:tcPr marL="68580" marR="68580" marT="0" marB="0"/>
                </a:tc>
                <a:tc>
                  <a:txBody>
                    <a:bodyPr/>
                    <a:lstStyle/>
                    <a:p>
                      <a:pPr algn="just">
                        <a:lnSpc>
                          <a:spcPct val="115000"/>
                        </a:lnSpc>
                        <a:spcAft>
                          <a:spcPts val="1000"/>
                        </a:spcAft>
                      </a:pPr>
                      <a:r>
                        <a:rPr lang="en-IN" sz="1400" b="1" dirty="0">
                          <a:latin typeface="Calibri"/>
                          <a:ea typeface="Calibri"/>
                          <a:cs typeface="Times New Roman"/>
                        </a:rPr>
                        <a:t>Taxable %</a:t>
                      </a:r>
                      <a:endParaRPr lang="en-IN" sz="1100" dirty="0">
                        <a:latin typeface="Calibri"/>
                        <a:ea typeface="Calibri"/>
                        <a:cs typeface="Times New Roman"/>
                      </a:endParaRPr>
                    </a:p>
                  </a:txBody>
                  <a:tcPr marL="68580" marR="68580" marT="0" marB="0"/>
                </a:tc>
                <a:tc>
                  <a:txBody>
                    <a:bodyPr/>
                    <a:lstStyle/>
                    <a:p>
                      <a:pPr algn="just">
                        <a:lnSpc>
                          <a:spcPct val="115000"/>
                        </a:lnSpc>
                        <a:spcAft>
                          <a:spcPts val="1000"/>
                        </a:spcAft>
                      </a:pPr>
                      <a:r>
                        <a:rPr lang="en-IN" sz="1400" b="1" dirty="0">
                          <a:latin typeface="Calibri"/>
                          <a:ea typeface="Calibri"/>
                          <a:cs typeface="Times New Roman"/>
                        </a:rPr>
                        <a:t>Conditions</a:t>
                      </a:r>
                      <a:endParaRPr lang="en-IN" sz="1100" dirty="0">
                        <a:latin typeface="Calibri"/>
                        <a:ea typeface="Calibri"/>
                        <a:cs typeface="Times New Roman"/>
                      </a:endParaRPr>
                    </a:p>
                  </a:txBody>
                  <a:tcPr marL="68580" marR="68580" marT="0" marB="0"/>
                </a:tc>
              </a:tr>
              <a:tr h="370840">
                <a:tc>
                  <a:txBody>
                    <a:bodyPr/>
                    <a:lstStyle/>
                    <a:p>
                      <a:pPr algn="just">
                        <a:lnSpc>
                          <a:spcPct val="115000"/>
                        </a:lnSpc>
                        <a:spcAft>
                          <a:spcPts val="1000"/>
                        </a:spcAft>
                      </a:pPr>
                      <a:r>
                        <a:rPr lang="en-IN" sz="1400" dirty="0">
                          <a:latin typeface="Calibri"/>
                          <a:ea typeface="Calibri"/>
                          <a:cs typeface="Times New Roman"/>
                        </a:rPr>
                        <a:t>12.</a:t>
                      </a:r>
                      <a:endParaRPr lang="en-IN" sz="1100" dirty="0">
                        <a:latin typeface="Calibri"/>
                        <a:ea typeface="Calibri"/>
                        <a:cs typeface="Times New Roman"/>
                      </a:endParaRPr>
                    </a:p>
                  </a:txBody>
                  <a:tcPr marL="68580" marR="68580" marT="0" marB="0"/>
                </a:tc>
                <a:tc>
                  <a:txBody>
                    <a:bodyPr/>
                    <a:lstStyle/>
                    <a:p>
                      <a:pPr algn="just">
                        <a:lnSpc>
                          <a:spcPct val="115000"/>
                        </a:lnSpc>
                        <a:spcAft>
                          <a:spcPts val="1000"/>
                        </a:spcAft>
                      </a:pPr>
                      <a:r>
                        <a:rPr lang="en-IN" sz="1400" dirty="0">
                          <a:latin typeface="Calibri"/>
                          <a:ea typeface="Calibri"/>
                          <a:cs typeface="Times New Roman"/>
                        </a:rPr>
                        <a:t>Construction of a complex, building, civil structure or a part thereof, intended for sale to a buyer, wholly or partially except where the entire consideration is received after issuance of completion certificate by the competent authority.</a:t>
                      </a:r>
                      <a:endParaRPr lang="en-IN" sz="1100" dirty="0">
                        <a:latin typeface="Calibri"/>
                        <a:ea typeface="Calibri"/>
                        <a:cs typeface="Times New Roman"/>
                      </a:endParaRPr>
                    </a:p>
                  </a:txBody>
                  <a:tcPr marL="68580" marR="68580" marT="0" marB="0"/>
                </a:tc>
                <a:tc>
                  <a:txBody>
                    <a:bodyPr/>
                    <a:lstStyle/>
                    <a:p>
                      <a:pPr algn="just">
                        <a:lnSpc>
                          <a:spcPct val="115000"/>
                        </a:lnSpc>
                        <a:spcAft>
                          <a:spcPts val="1000"/>
                        </a:spcAft>
                      </a:pPr>
                      <a:r>
                        <a:rPr lang="en-IN" sz="1400" dirty="0">
                          <a:latin typeface="Calibri"/>
                          <a:ea typeface="Calibri"/>
                          <a:cs typeface="Times New Roman"/>
                        </a:rPr>
                        <a:t>30%</a:t>
                      </a:r>
                      <a:endParaRPr lang="en-IN" sz="1100" dirty="0">
                        <a:latin typeface="Calibri"/>
                        <a:ea typeface="Calibri"/>
                        <a:cs typeface="Times New Roman"/>
                      </a:endParaRPr>
                    </a:p>
                  </a:txBody>
                  <a:tcPr marL="68580" marR="68580" marT="0" marB="0"/>
                </a:tc>
                <a:tc>
                  <a:txBody>
                    <a:bodyPr/>
                    <a:lstStyle/>
                    <a:p>
                      <a:pPr marL="342900" lvl="0" indent="-342900" algn="just">
                        <a:lnSpc>
                          <a:spcPct val="115000"/>
                        </a:lnSpc>
                        <a:spcAft>
                          <a:spcPts val="1000"/>
                        </a:spcAft>
                        <a:buFont typeface="+mj-lt"/>
                        <a:buAutoNum type="romanLcParenBoth"/>
                      </a:pPr>
                      <a:r>
                        <a:rPr lang="en-IN" sz="1400" dirty="0">
                          <a:latin typeface="Calibri"/>
                          <a:ea typeface="Calibri"/>
                          <a:cs typeface="Times New Roman"/>
                        </a:rPr>
                        <a:t>Credit of inputs used for providing the taxable service is not taken.</a:t>
                      </a:r>
                      <a:endParaRPr lang="en-IN" sz="1100" dirty="0">
                        <a:latin typeface="Calibri"/>
                        <a:ea typeface="Calibri"/>
                        <a:cs typeface="Times New Roman"/>
                      </a:endParaRPr>
                    </a:p>
                    <a:p>
                      <a:pPr marL="342900" lvl="0" indent="-342900" algn="just">
                        <a:lnSpc>
                          <a:spcPct val="115000"/>
                        </a:lnSpc>
                        <a:spcAft>
                          <a:spcPts val="1000"/>
                        </a:spcAft>
                        <a:buFont typeface="+mj-lt"/>
                        <a:buAutoNum type="romanLcParenBoth"/>
                      </a:pPr>
                      <a:r>
                        <a:rPr lang="en-IN" sz="1400" dirty="0">
                          <a:latin typeface="Calibri"/>
                          <a:ea typeface="Calibri"/>
                          <a:cs typeface="Times New Roman"/>
                        </a:rPr>
                        <a:t>The value of land is included in the amount charged from the service receiver.</a:t>
                      </a:r>
                      <a:endParaRPr lang="en-IN" sz="1100" dirty="0">
                        <a:latin typeface="Calibri"/>
                        <a:ea typeface="Calibri"/>
                        <a:cs typeface="Times New Roman"/>
                      </a:endParaRPr>
                    </a:p>
                  </a:txBody>
                  <a:tcPr marL="68580" marR="68580" marT="0" marB="0"/>
                </a:tc>
              </a:tr>
            </a:tbl>
          </a:graphicData>
        </a:graphic>
      </p:graphicFrame>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IN" b="1" dirty="0" smtClean="0"/>
              <a:t/>
            </a:r>
            <a:br>
              <a:rPr lang="en-IN" b="1" dirty="0" smtClean="0"/>
            </a:br>
            <a:r>
              <a:rPr lang="en-IN" b="1" dirty="0" smtClean="0"/>
              <a:t>REVERSE CHARGE MECHANISM:-</a:t>
            </a:r>
            <a:r>
              <a:rPr lang="en-IN" dirty="0" smtClean="0"/>
              <a:t/>
            </a:r>
            <a:br>
              <a:rPr lang="en-IN" dirty="0" smtClean="0"/>
            </a:br>
            <a:endParaRPr lang="en-IN" dirty="0"/>
          </a:p>
        </p:txBody>
      </p:sp>
      <p:sp>
        <p:nvSpPr>
          <p:cNvPr id="3" name="Content Placeholder 2"/>
          <p:cNvSpPr>
            <a:spLocks noGrp="1"/>
          </p:cNvSpPr>
          <p:nvPr>
            <p:ph idx="1"/>
          </p:nvPr>
        </p:nvSpPr>
        <p:spPr/>
        <p:txBody>
          <a:bodyPr/>
          <a:lstStyle/>
          <a:p>
            <a:r>
              <a:rPr lang="en-IN" dirty="0" smtClean="0"/>
              <a:t>The reverse charge mechanism applicable for services provided by mutual fund distributors/agents wherein the Asset Management company was liable to pay service tax is being withdrawn.</a:t>
            </a:r>
          </a:p>
          <a:p>
            <a:r>
              <a:rPr lang="en-IN" dirty="0" smtClean="0"/>
              <a:t>Any service provided by government or local authority except that of post, aircraft/vessel, or transportation of goods or passengers will be leviable to service tax under reverse charge mechanism </a:t>
            </a:r>
            <a:r>
              <a:rPr lang="en-IN" dirty="0" err="1" smtClean="0"/>
              <a:t>w.e.f</a:t>
            </a:r>
            <a:r>
              <a:rPr lang="en-IN" dirty="0" smtClean="0"/>
              <a:t>. 01.04.2016</a:t>
            </a:r>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IN" b="1" dirty="0" smtClean="0"/>
              <a:t>SERVICE TAX RULES, 1994:-</a:t>
            </a:r>
            <a:r>
              <a:rPr lang="en-IN" dirty="0" smtClean="0"/>
              <a:t/>
            </a:r>
            <a:br>
              <a:rPr lang="en-IN" dirty="0" smtClean="0"/>
            </a:br>
            <a:endParaRPr lang="en-IN" dirty="0"/>
          </a:p>
        </p:txBody>
      </p:sp>
      <p:sp>
        <p:nvSpPr>
          <p:cNvPr id="3" name="Content Placeholder 2"/>
          <p:cNvSpPr>
            <a:spLocks noGrp="1"/>
          </p:cNvSpPr>
          <p:nvPr>
            <p:ph idx="1"/>
          </p:nvPr>
        </p:nvSpPr>
        <p:spPr/>
        <p:txBody>
          <a:bodyPr>
            <a:normAutofit fontScale="92500" lnSpcReduction="20000"/>
          </a:bodyPr>
          <a:lstStyle/>
          <a:p>
            <a:r>
              <a:rPr lang="en-IN" dirty="0" smtClean="0"/>
              <a:t>One Person Company (OPC) under section 2(62) of the Companies Act, 2013 and HUF provided with benefit of quarterly payment of service tax</a:t>
            </a:r>
          </a:p>
          <a:p>
            <a:endParaRPr lang="en-IN" dirty="0" smtClean="0"/>
          </a:p>
          <a:p>
            <a:pPr lvl="0"/>
            <a:r>
              <a:rPr lang="en-IN" dirty="0" smtClean="0"/>
              <a:t>Service tax assessees are now required to file an annual return by 30th November of the succeeding financial year to which the return relates. </a:t>
            </a:r>
          </a:p>
          <a:p>
            <a:pPr lvl="0"/>
            <a:endParaRPr lang="en-IN" dirty="0" smtClean="0"/>
          </a:p>
          <a:p>
            <a:pPr lvl="0"/>
            <a:r>
              <a:rPr lang="en-IN" dirty="0" smtClean="0"/>
              <a:t>A revised return can be submitted within one month from the date of submission of the annual return.</a:t>
            </a:r>
          </a:p>
          <a:p>
            <a:pPr lvl="0"/>
            <a:endParaRPr lang="en-IN" dirty="0" smtClean="0"/>
          </a:p>
          <a:p>
            <a:pPr lvl="0"/>
            <a:r>
              <a:rPr lang="en-IN" dirty="0" smtClean="0"/>
              <a:t> Penalty prescribed as INR 100 per day of delay in filing of return and subject to a maximum of INR 20,000.</a:t>
            </a:r>
          </a:p>
          <a:p>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b="1" dirty="0" smtClean="0"/>
              <a:t>JUDICIAL PRONOUNCEMENTS:-</a:t>
            </a:r>
            <a:endParaRPr lang="en-IN" dirty="0"/>
          </a:p>
        </p:txBody>
      </p:sp>
      <p:sp>
        <p:nvSpPr>
          <p:cNvPr id="3" name="Content Placeholder 2"/>
          <p:cNvSpPr>
            <a:spLocks noGrp="1"/>
          </p:cNvSpPr>
          <p:nvPr>
            <p:ph idx="1"/>
          </p:nvPr>
        </p:nvSpPr>
        <p:spPr/>
        <p:txBody>
          <a:bodyPr>
            <a:normAutofit fontScale="70000" lnSpcReduction="20000"/>
          </a:bodyPr>
          <a:lstStyle/>
          <a:p>
            <a:pPr lvl="0"/>
            <a:r>
              <a:rPr lang="en-IN" b="1" i="1" dirty="0" smtClean="0"/>
              <a:t>MEGA CABS PVT. LTD. VERSUS UNION OF INDIA AND OTHERS [2016-TIOL-1061-HC-DEL-ST]:-</a:t>
            </a:r>
            <a:endParaRPr lang="en-IN" dirty="0" smtClean="0"/>
          </a:p>
          <a:p>
            <a:pPr lvl="0">
              <a:buNone/>
            </a:pPr>
            <a:r>
              <a:rPr lang="en-IN" dirty="0" smtClean="0"/>
              <a:t>	This decision declares new Rule 5A (2) of Service Tax Rules, introduced </a:t>
            </a:r>
            <a:r>
              <a:rPr lang="en-IN" dirty="0" err="1" smtClean="0"/>
              <a:t>w.e.f</a:t>
            </a:r>
            <a:r>
              <a:rPr lang="en-IN" dirty="0" smtClean="0"/>
              <a:t>. 05.12.2014 and Circular No. 995/2/2015-CX dated 27.02.2015 as ultra </a:t>
            </a:r>
            <a:r>
              <a:rPr lang="en-IN" dirty="0" err="1" smtClean="0"/>
              <a:t>vires</a:t>
            </a:r>
            <a:r>
              <a:rPr lang="en-IN" dirty="0" smtClean="0"/>
              <a:t> the Finance Act, 1994.</a:t>
            </a:r>
          </a:p>
          <a:p>
            <a:pPr lvl="0">
              <a:buNone/>
            </a:pPr>
            <a:endParaRPr lang="en-IN" dirty="0" smtClean="0"/>
          </a:p>
          <a:p>
            <a:pPr lvl="0"/>
            <a:r>
              <a:rPr lang="en-IN" b="1" i="1" dirty="0" smtClean="0"/>
              <a:t>SURESH KUMAR BANSAL VS UNION OF INDIA &amp; OTHERS [2016-TIOL-1077-HC-DEL-ST]:-</a:t>
            </a:r>
            <a:endParaRPr lang="en-IN" dirty="0" smtClean="0"/>
          </a:p>
          <a:p>
            <a:pPr lvl="0">
              <a:buNone/>
            </a:pPr>
            <a:r>
              <a:rPr lang="en-IN" dirty="0" smtClean="0"/>
              <a:t>	No service tax leviable in case of flats sold to prospective buyers as the consideration includes value of land.</a:t>
            </a:r>
          </a:p>
          <a:p>
            <a:pPr lvl="0"/>
            <a:endParaRPr lang="en-IN" dirty="0" smtClean="0"/>
          </a:p>
          <a:p>
            <a:r>
              <a:rPr lang="en-IN" b="1" i="1" dirty="0" smtClean="0"/>
              <a:t>NVR FORGINGS VS UNION OF INDIA [2016-TIOL-1066-HC-P&amp;H-CX]:-</a:t>
            </a:r>
            <a:endParaRPr lang="en-IN" dirty="0" smtClean="0"/>
          </a:p>
          <a:p>
            <a:pPr>
              <a:buNone/>
            </a:pPr>
            <a:r>
              <a:rPr lang="en-IN" dirty="0" smtClean="0"/>
              <a:t>	Revision under section 35EE of the Central Excise Act, 1944 cannot be done by the officer of the same rank as that of Commissioner Appeals. </a:t>
            </a:r>
          </a:p>
          <a:p>
            <a:pPr lvl="0">
              <a:buNone/>
            </a:pPr>
            <a:r>
              <a:rPr lang="en-IN" dirty="0" smtClean="0"/>
              <a:t> </a:t>
            </a:r>
          </a:p>
          <a:p>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IN" sz="3200" b="1" dirty="0" smtClean="0"/>
              <a:t>INDIRECT TAX DISPUTE RESOLUTION SCHEME-2016</a:t>
            </a:r>
            <a:r>
              <a:rPr lang="en-IN" sz="3200" dirty="0" smtClean="0"/>
              <a:t/>
            </a:r>
            <a:br>
              <a:rPr lang="en-IN" sz="3200" dirty="0" smtClean="0"/>
            </a:br>
            <a:endParaRPr lang="en-IN" sz="3200" dirty="0"/>
          </a:p>
        </p:txBody>
      </p:sp>
      <p:graphicFrame>
        <p:nvGraphicFramePr>
          <p:cNvPr id="5" name="Content Placeholder 4"/>
          <p:cNvGraphicFramePr>
            <a:graphicFrameLocks noGrp="1"/>
          </p:cNvGraphicFramePr>
          <p:nvPr>
            <p:ph idx="1"/>
          </p:nvPr>
        </p:nvGraphicFramePr>
        <p:xfrm>
          <a:off x="457200" y="1935163"/>
          <a:ext cx="8229600" cy="4467352"/>
        </p:xfrm>
        <a:graphic>
          <a:graphicData uri="http://schemas.openxmlformats.org/drawingml/2006/table">
            <a:tbl>
              <a:tblPr firstRow="1" bandRow="1">
                <a:tableStyleId>{5C22544A-7EE6-4342-B048-85BDC9FD1C3A}</a:tableStyleId>
              </a:tblPr>
              <a:tblGrid>
                <a:gridCol w="1524000"/>
                <a:gridCol w="6705600"/>
              </a:tblGrid>
              <a:tr h="370840">
                <a:tc>
                  <a:txBody>
                    <a:bodyPr/>
                    <a:lstStyle/>
                    <a:p>
                      <a:pPr algn="just">
                        <a:lnSpc>
                          <a:spcPct val="115000"/>
                        </a:lnSpc>
                        <a:spcAft>
                          <a:spcPts val="0"/>
                        </a:spcAft>
                      </a:pPr>
                      <a:r>
                        <a:rPr lang="en-IN" sz="1400" dirty="0">
                          <a:solidFill>
                            <a:schemeClr val="bg1"/>
                          </a:solidFill>
                          <a:latin typeface="Calibri"/>
                          <a:ea typeface="Calibri"/>
                          <a:cs typeface="Calibri"/>
                        </a:rPr>
                        <a:t>Scope</a:t>
                      </a:r>
                      <a:endParaRPr lang="en-IN" sz="1100" dirty="0">
                        <a:solidFill>
                          <a:schemeClr val="bg1"/>
                        </a:solidFill>
                        <a:latin typeface="Calibri"/>
                        <a:ea typeface="Calibri"/>
                        <a:cs typeface="Times New Roman"/>
                      </a:endParaRPr>
                    </a:p>
                  </a:txBody>
                  <a:tcPr marL="68580" marR="68580" marT="0" marB="0"/>
                </a:tc>
                <a:tc>
                  <a:txBody>
                    <a:bodyPr/>
                    <a:lstStyle/>
                    <a:p>
                      <a:pPr algn="just">
                        <a:lnSpc>
                          <a:spcPct val="115000"/>
                        </a:lnSpc>
                        <a:spcAft>
                          <a:spcPts val="0"/>
                        </a:spcAft>
                      </a:pPr>
                      <a:r>
                        <a:rPr lang="en-IN" sz="1400" dirty="0">
                          <a:solidFill>
                            <a:schemeClr val="bg1"/>
                          </a:solidFill>
                          <a:latin typeface="Calibri"/>
                          <a:ea typeface="Calibri"/>
                          <a:cs typeface="Calibri"/>
                        </a:rPr>
                        <a:t>Details</a:t>
                      </a:r>
                      <a:endParaRPr lang="en-IN" sz="1100" dirty="0">
                        <a:solidFill>
                          <a:schemeClr val="bg1"/>
                        </a:solidFill>
                        <a:latin typeface="Calibri"/>
                        <a:ea typeface="Calibri"/>
                        <a:cs typeface="Times New Roman"/>
                      </a:endParaRPr>
                    </a:p>
                  </a:txBody>
                  <a:tcPr marL="68580" marR="68580" marT="0" marB="0"/>
                </a:tc>
              </a:tr>
              <a:tr h="370840">
                <a:tc>
                  <a:txBody>
                    <a:bodyPr/>
                    <a:lstStyle/>
                    <a:p>
                      <a:pPr algn="just">
                        <a:lnSpc>
                          <a:spcPct val="115000"/>
                        </a:lnSpc>
                        <a:spcAft>
                          <a:spcPts val="0"/>
                        </a:spcAft>
                      </a:pPr>
                      <a:r>
                        <a:rPr lang="en-IN" sz="1400">
                          <a:solidFill>
                            <a:srgbClr val="0D0D0D"/>
                          </a:solidFill>
                          <a:latin typeface="Calibri"/>
                          <a:ea typeface="Calibri"/>
                          <a:cs typeface="Calibri"/>
                        </a:rPr>
                        <a:t>Applicability</a:t>
                      </a:r>
                      <a:endParaRPr lang="en-IN" sz="1100">
                        <a:latin typeface="Calibri"/>
                        <a:ea typeface="Calibri"/>
                        <a:cs typeface="Times New Roman"/>
                      </a:endParaRPr>
                    </a:p>
                  </a:txBody>
                  <a:tcPr marL="68580" marR="68580" marT="0" marB="0"/>
                </a:tc>
                <a:tc>
                  <a:txBody>
                    <a:bodyPr/>
                    <a:lstStyle/>
                    <a:p>
                      <a:pPr algn="just">
                        <a:lnSpc>
                          <a:spcPct val="115000"/>
                        </a:lnSpc>
                        <a:spcAft>
                          <a:spcPts val="0"/>
                        </a:spcAft>
                      </a:pPr>
                      <a:r>
                        <a:rPr lang="en-IN" sz="1400" dirty="0">
                          <a:solidFill>
                            <a:srgbClr val="0D0D0D"/>
                          </a:solidFill>
                          <a:latin typeface="Calibri"/>
                          <a:ea typeface="Calibri"/>
                          <a:cs typeface="Calibri"/>
                        </a:rPr>
                        <a:t>Applies to any dispute in respect of the Customs Act or the CE Act or the chapter V of Finance Act, pending before the Commissioner (Appeals) as on March 01, 2016</a:t>
                      </a:r>
                      <a:endParaRPr lang="en-IN" sz="1100" dirty="0">
                        <a:latin typeface="Calibri"/>
                        <a:ea typeface="Calibri"/>
                        <a:cs typeface="Times New Roman"/>
                      </a:endParaRPr>
                    </a:p>
                  </a:txBody>
                  <a:tcPr marL="68580" marR="68580" marT="0" marB="0"/>
                </a:tc>
              </a:tr>
              <a:tr h="370840">
                <a:tc>
                  <a:txBody>
                    <a:bodyPr/>
                    <a:lstStyle/>
                    <a:p>
                      <a:pPr algn="just">
                        <a:lnSpc>
                          <a:spcPct val="115000"/>
                        </a:lnSpc>
                        <a:spcAft>
                          <a:spcPts val="0"/>
                        </a:spcAft>
                      </a:pPr>
                      <a:r>
                        <a:rPr lang="en-IN" sz="1400">
                          <a:solidFill>
                            <a:srgbClr val="0D0D0D"/>
                          </a:solidFill>
                          <a:latin typeface="Calibri"/>
                          <a:ea typeface="Calibri"/>
                          <a:cs typeface="Calibri"/>
                        </a:rPr>
                        <a:t>Window for declaration</a:t>
                      </a:r>
                      <a:endParaRPr lang="en-IN" sz="1100">
                        <a:latin typeface="Calibri"/>
                        <a:ea typeface="Calibri"/>
                        <a:cs typeface="Times New Roman"/>
                      </a:endParaRPr>
                    </a:p>
                  </a:txBody>
                  <a:tcPr marL="68580" marR="68580" marT="0" marB="0"/>
                </a:tc>
                <a:tc>
                  <a:txBody>
                    <a:bodyPr/>
                    <a:lstStyle/>
                    <a:p>
                      <a:pPr algn="just">
                        <a:lnSpc>
                          <a:spcPct val="115000"/>
                        </a:lnSpc>
                        <a:spcAft>
                          <a:spcPts val="0"/>
                        </a:spcAft>
                      </a:pPr>
                      <a:r>
                        <a:rPr lang="en-IN" sz="1400">
                          <a:solidFill>
                            <a:srgbClr val="0D0D0D"/>
                          </a:solidFill>
                          <a:latin typeface="Calibri"/>
                          <a:ea typeface="Calibri"/>
                          <a:cs typeface="Calibri"/>
                        </a:rPr>
                        <a:t>June 01, 2016 to December 31, 2016</a:t>
                      </a:r>
                      <a:endParaRPr lang="en-IN" sz="1100">
                        <a:latin typeface="Calibri"/>
                        <a:ea typeface="Calibri"/>
                        <a:cs typeface="Times New Roman"/>
                      </a:endParaRPr>
                    </a:p>
                  </a:txBody>
                  <a:tcPr marL="68580" marR="68580" marT="0" marB="0"/>
                </a:tc>
              </a:tr>
              <a:tr h="370840">
                <a:tc>
                  <a:txBody>
                    <a:bodyPr/>
                    <a:lstStyle/>
                    <a:p>
                      <a:pPr algn="just">
                        <a:lnSpc>
                          <a:spcPct val="115000"/>
                        </a:lnSpc>
                        <a:spcAft>
                          <a:spcPts val="0"/>
                        </a:spcAft>
                      </a:pPr>
                      <a:r>
                        <a:rPr lang="en-IN" sz="1400">
                          <a:solidFill>
                            <a:srgbClr val="0D0D0D"/>
                          </a:solidFill>
                          <a:latin typeface="Calibri"/>
                          <a:ea typeface="Calibri"/>
                          <a:cs typeface="Calibri"/>
                        </a:rPr>
                        <a:t>Amount payable</a:t>
                      </a:r>
                      <a:endParaRPr lang="en-IN" sz="1100">
                        <a:latin typeface="Calibri"/>
                        <a:ea typeface="Calibri"/>
                        <a:cs typeface="Times New Roman"/>
                      </a:endParaRPr>
                    </a:p>
                  </a:txBody>
                  <a:tcPr marL="68580" marR="68580" marT="0" marB="0"/>
                </a:tc>
                <a:tc>
                  <a:txBody>
                    <a:bodyPr/>
                    <a:lstStyle/>
                    <a:p>
                      <a:pPr algn="just">
                        <a:lnSpc>
                          <a:spcPct val="115000"/>
                        </a:lnSpc>
                        <a:spcAft>
                          <a:spcPts val="0"/>
                        </a:spcAft>
                      </a:pPr>
                      <a:r>
                        <a:rPr lang="en-IN" sz="1400" dirty="0">
                          <a:solidFill>
                            <a:srgbClr val="0D0D0D"/>
                          </a:solidFill>
                          <a:latin typeface="Calibri"/>
                          <a:ea typeface="Calibri"/>
                          <a:cs typeface="Calibri"/>
                        </a:rPr>
                        <a:t>Assessee shall be liable to pay tax / duty due along with applicable interest and penalty equivalent to 25% of penalty imposed in the impugned order which is under challenge before the Commissioner (Appeals)</a:t>
                      </a:r>
                      <a:endParaRPr lang="en-IN" sz="1100" dirty="0">
                        <a:latin typeface="Calibri"/>
                        <a:ea typeface="Calibri"/>
                        <a:cs typeface="Times New Roman"/>
                      </a:endParaRPr>
                    </a:p>
                  </a:txBody>
                  <a:tcPr marL="68580" marR="68580" marT="0" marB="0"/>
                </a:tc>
              </a:tr>
              <a:tr h="370840">
                <a:tc>
                  <a:txBody>
                    <a:bodyPr/>
                    <a:lstStyle/>
                    <a:p>
                      <a:pPr algn="just">
                        <a:lnSpc>
                          <a:spcPct val="115000"/>
                        </a:lnSpc>
                        <a:spcAft>
                          <a:spcPts val="0"/>
                        </a:spcAft>
                      </a:pPr>
                      <a:r>
                        <a:rPr lang="en-IN" sz="1400" dirty="0">
                          <a:solidFill>
                            <a:srgbClr val="0D0D0D"/>
                          </a:solidFill>
                          <a:latin typeface="Calibri"/>
                          <a:ea typeface="Calibri"/>
                          <a:cs typeface="Calibri"/>
                        </a:rPr>
                        <a:t>Procedure </a:t>
                      </a:r>
                      <a:endParaRPr lang="en-IN" sz="1100" dirty="0">
                        <a:latin typeface="Calibri"/>
                        <a:ea typeface="Calibri"/>
                        <a:cs typeface="Times New Roman"/>
                      </a:endParaRPr>
                    </a:p>
                  </a:txBody>
                  <a:tcPr marL="68580" marR="68580" marT="0" marB="0"/>
                </a:tc>
                <a:tc>
                  <a:txBody>
                    <a:bodyPr/>
                    <a:lstStyle/>
                    <a:p>
                      <a:pPr lvl="0">
                        <a:buFont typeface="Arial" pitchFamily="34" charset="0"/>
                        <a:buChar char="•"/>
                      </a:pPr>
                      <a:r>
                        <a:rPr kumimoji="0" lang="en-IN" sz="1400" kern="1200" dirty="0" smtClean="0">
                          <a:solidFill>
                            <a:srgbClr val="0D0D0D"/>
                          </a:solidFill>
                          <a:latin typeface="Calibri"/>
                          <a:ea typeface="Calibri"/>
                          <a:cs typeface="Calibri"/>
                        </a:rPr>
                        <a:t>The declaration is to be made to designated authority who is authorized by the Commissioner of Excise, Customs or service tax.</a:t>
                      </a:r>
                    </a:p>
                    <a:p>
                      <a:pPr lvl="0">
                        <a:buFont typeface="Arial" pitchFamily="34" charset="0"/>
                        <a:buChar char="•"/>
                      </a:pPr>
                      <a:r>
                        <a:rPr kumimoji="0" lang="en-IN" sz="1400" kern="1200" dirty="0" smtClean="0">
                          <a:solidFill>
                            <a:srgbClr val="0D0D0D"/>
                          </a:solidFill>
                          <a:latin typeface="Calibri"/>
                          <a:ea typeface="Calibri"/>
                          <a:cs typeface="Calibri"/>
                        </a:rPr>
                        <a:t>The designated authority will acknowledge the declaration so made.</a:t>
                      </a:r>
                    </a:p>
                    <a:p>
                      <a:pPr lvl="0">
                        <a:buFont typeface="Arial" pitchFamily="34" charset="0"/>
                        <a:buChar char="•"/>
                      </a:pPr>
                      <a:r>
                        <a:rPr kumimoji="0" lang="en-IN" sz="1400" kern="1200" dirty="0" smtClean="0">
                          <a:solidFill>
                            <a:srgbClr val="0D0D0D"/>
                          </a:solidFill>
                          <a:latin typeface="Calibri"/>
                          <a:ea typeface="Calibri"/>
                          <a:cs typeface="Calibri"/>
                        </a:rPr>
                        <a:t> Tax dues declared are to be paid with interest and penalty equivalent to 25% of penalty imposed in the impugned order within 15 days of the receipt of acknowledgement of declaration.</a:t>
                      </a:r>
                    </a:p>
                    <a:p>
                      <a:pPr marL="0" marR="0" lvl="0" indent="0" algn="l" defTabSz="914400" rtl="0" eaLnBrk="1" fontAlgn="auto" latinLnBrk="0" hangingPunct="1">
                        <a:lnSpc>
                          <a:spcPct val="100000"/>
                        </a:lnSpc>
                        <a:spcBef>
                          <a:spcPts val="0"/>
                        </a:spcBef>
                        <a:spcAft>
                          <a:spcPts val="0"/>
                        </a:spcAft>
                        <a:buClrTx/>
                        <a:buSzTx/>
                        <a:buFont typeface="Arial" pitchFamily="34" charset="0"/>
                        <a:buChar char="•"/>
                        <a:tabLst/>
                        <a:defRPr/>
                      </a:pPr>
                      <a:r>
                        <a:rPr kumimoji="0" lang="en-IN" sz="1400" kern="1200" dirty="0" smtClean="0">
                          <a:solidFill>
                            <a:srgbClr val="0D0D0D"/>
                          </a:solidFill>
                          <a:latin typeface="Calibri"/>
                          <a:ea typeface="Calibri"/>
                          <a:cs typeface="Calibri"/>
                        </a:rPr>
                        <a:t>Intimation of payment of dues is also to be filed to the designated authority within seven days alongwith proof thereof.</a:t>
                      </a:r>
                    </a:p>
                    <a:p>
                      <a:pPr marL="0" marR="0" lvl="0" indent="0" algn="l" defTabSz="914400" rtl="0" eaLnBrk="1" fontAlgn="auto" latinLnBrk="0" hangingPunct="1">
                        <a:lnSpc>
                          <a:spcPct val="100000"/>
                        </a:lnSpc>
                        <a:spcBef>
                          <a:spcPts val="0"/>
                        </a:spcBef>
                        <a:spcAft>
                          <a:spcPts val="0"/>
                        </a:spcAft>
                        <a:buClrTx/>
                        <a:buSzTx/>
                        <a:buFont typeface="Arial" pitchFamily="34" charset="0"/>
                        <a:buChar char="•"/>
                        <a:tabLst/>
                        <a:defRPr/>
                      </a:pPr>
                      <a:r>
                        <a:rPr kumimoji="0" lang="en-IN" sz="1400" kern="1200" dirty="0" smtClean="0">
                          <a:solidFill>
                            <a:srgbClr val="0D0D0D"/>
                          </a:solidFill>
                          <a:latin typeface="Calibri"/>
                          <a:ea typeface="Calibri"/>
                          <a:cs typeface="Calibri"/>
                        </a:rPr>
                        <a:t>On receipt of proof of payment, the designated authority shall pass the order of discharge of dues within 15 days for concluding the proceeding covered under the declaration.</a:t>
                      </a:r>
                    </a:p>
                    <a:p>
                      <a:pPr algn="just">
                        <a:lnSpc>
                          <a:spcPct val="115000"/>
                        </a:lnSpc>
                        <a:spcAft>
                          <a:spcPts val="0"/>
                        </a:spcAft>
                      </a:pPr>
                      <a:endParaRPr kumimoji="0" lang="en-IN" sz="1400" kern="1200" dirty="0">
                        <a:solidFill>
                          <a:srgbClr val="0D0D0D"/>
                        </a:solidFill>
                        <a:latin typeface="Calibri"/>
                        <a:ea typeface="Calibri"/>
                        <a:cs typeface="Calibri"/>
                      </a:endParaRPr>
                    </a:p>
                  </a:txBody>
                  <a:tcPr marL="68580" marR="68580" marT="0" marB="0"/>
                </a:tc>
              </a:tr>
            </a:tbl>
          </a:graphicData>
        </a:graphic>
      </p:graphicFrame>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IN" sz="3200" b="1" dirty="0" smtClean="0"/>
              <a:t>INDIRECT TAX DISPUTE RESOLUTION SCHEME-2016</a:t>
            </a:r>
            <a:endParaRPr lang="en-IN" sz="3200" dirty="0"/>
          </a:p>
        </p:txBody>
      </p:sp>
      <p:graphicFrame>
        <p:nvGraphicFramePr>
          <p:cNvPr id="5" name="Content Placeholder 4"/>
          <p:cNvGraphicFramePr>
            <a:graphicFrameLocks noGrp="1"/>
          </p:cNvGraphicFramePr>
          <p:nvPr>
            <p:ph idx="1"/>
          </p:nvPr>
        </p:nvGraphicFramePr>
        <p:xfrm>
          <a:off x="457200" y="1935163"/>
          <a:ext cx="8229600" cy="2824480"/>
        </p:xfrm>
        <a:graphic>
          <a:graphicData uri="http://schemas.openxmlformats.org/drawingml/2006/table">
            <a:tbl>
              <a:tblPr firstRow="1" bandRow="1">
                <a:tableStyleId>{5C22544A-7EE6-4342-B048-85BDC9FD1C3A}</a:tableStyleId>
              </a:tblPr>
              <a:tblGrid>
                <a:gridCol w="1066800"/>
                <a:gridCol w="7162800"/>
              </a:tblGrid>
              <a:tr h="370840">
                <a:tc>
                  <a:txBody>
                    <a:bodyPr/>
                    <a:lstStyle/>
                    <a:p>
                      <a:pPr algn="just">
                        <a:lnSpc>
                          <a:spcPct val="115000"/>
                        </a:lnSpc>
                        <a:spcAft>
                          <a:spcPts val="0"/>
                        </a:spcAft>
                      </a:pPr>
                      <a:r>
                        <a:rPr lang="en-IN" sz="1400" dirty="0">
                          <a:solidFill>
                            <a:schemeClr val="bg1"/>
                          </a:solidFill>
                          <a:latin typeface="Calibri"/>
                          <a:ea typeface="Calibri"/>
                          <a:cs typeface="Calibri"/>
                        </a:rPr>
                        <a:t>Scope</a:t>
                      </a:r>
                      <a:endParaRPr lang="en-IN" sz="1100" dirty="0">
                        <a:solidFill>
                          <a:schemeClr val="bg1"/>
                        </a:solidFill>
                        <a:latin typeface="Calibri"/>
                        <a:ea typeface="Calibri"/>
                        <a:cs typeface="Times New Roman"/>
                      </a:endParaRPr>
                    </a:p>
                  </a:txBody>
                  <a:tcPr marL="68580" marR="68580" marT="0" marB="0"/>
                </a:tc>
                <a:tc>
                  <a:txBody>
                    <a:bodyPr/>
                    <a:lstStyle/>
                    <a:p>
                      <a:pPr algn="just">
                        <a:lnSpc>
                          <a:spcPct val="115000"/>
                        </a:lnSpc>
                        <a:spcAft>
                          <a:spcPts val="0"/>
                        </a:spcAft>
                      </a:pPr>
                      <a:r>
                        <a:rPr lang="en-IN" sz="1400" dirty="0">
                          <a:solidFill>
                            <a:schemeClr val="bg1"/>
                          </a:solidFill>
                          <a:latin typeface="Calibri"/>
                          <a:ea typeface="Calibri"/>
                          <a:cs typeface="Calibri"/>
                        </a:rPr>
                        <a:t>Details</a:t>
                      </a:r>
                      <a:endParaRPr lang="en-IN" sz="1100" dirty="0">
                        <a:solidFill>
                          <a:schemeClr val="bg1"/>
                        </a:solidFill>
                        <a:latin typeface="Calibri"/>
                        <a:ea typeface="Calibri"/>
                        <a:cs typeface="Times New Roman"/>
                      </a:endParaRPr>
                    </a:p>
                  </a:txBody>
                  <a:tcPr marL="68580" marR="68580" marT="0" marB="0"/>
                </a:tc>
              </a:tr>
              <a:tr h="370840">
                <a:tc>
                  <a:txBody>
                    <a:bodyPr/>
                    <a:lstStyle/>
                    <a:p>
                      <a:pPr algn="just">
                        <a:lnSpc>
                          <a:spcPct val="115000"/>
                        </a:lnSpc>
                        <a:spcAft>
                          <a:spcPts val="0"/>
                        </a:spcAft>
                      </a:pPr>
                      <a:r>
                        <a:rPr lang="en-IN" sz="1400">
                          <a:solidFill>
                            <a:srgbClr val="0D0D0D"/>
                          </a:solidFill>
                          <a:latin typeface="Calibri"/>
                          <a:ea typeface="Calibri"/>
                          <a:cs typeface="Calibri"/>
                        </a:rPr>
                        <a:t>Amenity available under scheme</a:t>
                      </a:r>
                      <a:endParaRPr lang="en-IN" sz="1100">
                        <a:latin typeface="Calibri"/>
                        <a:ea typeface="Calibri"/>
                        <a:cs typeface="Times New Roman"/>
                      </a:endParaRPr>
                    </a:p>
                  </a:txBody>
                  <a:tcPr marL="68580" marR="68580" marT="0" marB="0"/>
                </a:tc>
                <a:tc>
                  <a:txBody>
                    <a:bodyPr/>
                    <a:lstStyle/>
                    <a:p>
                      <a:pPr algn="just">
                        <a:lnSpc>
                          <a:spcPct val="115000"/>
                        </a:lnSpc>
                        <a:spcAft>
                          <a:spcPts val="0"/>
                        </a:spcAft>
                      </a:pPr>
                      <a:r>
                        <a:rPr lang="en-IN" sz="1400" dirty="0">
                          <a:solidFill>
                            <a:srgbClr val="0D0D0D"/>
                          </a:solidFill>
                          <a:latin typeface="Calibri"/>
                          <a:ea typeface="Calibri"/>
                          <a:cs typeface="Calibri"/>
                        </a:rPr>
                        <a:t>Declaration under this Scheme shall become conclusive upon issuance of an order and no matter relating to the impugned order shall be reopened. However, an order passed under the Scheme shall not be deemed to be an order on merits and will have no binding effect.</a:t>
                      </a:r>
                      <a:endParaRPr lang="en-IN" sz="1100" dirty="0">
                        <a:latin typeface="Calibri"/>
                        <a:ea typeface="Calibri"/>
                        <a:cs typeface="Times New Roman"/>
                      </a:endParaRPr>
                    </a:p>
                  </a:txBody>
                  <a:tcPr marL="68580" marR="68580" marT="0" marB="0"/>
                </a:tc>
              </a:tr>
              <a:tr h="370840">
                <a:tc>
                  <a:txBody>
                    <a:bodyPr/>
                    <a:lstStyle/>
                    <a:p>
                      <a:pPr algn="just">
                        <a:lnSpc>
                          <a:spcPct val="115000"/>
                        </a:lnSpc>
                        <a:spcAft>
                          <a:spcPts val="0"/>
                        </a:spcAft>
                      </a:pPr>
                      <a:r>
                        <a:rPr lang="en-IN" sz="1400">
                          <a:solidFill>
                            <a:srgbClr val="0D0D0D"/>
                          </a:solidFill>
                          <a:latin typeface="Calibri"/>
                          <a:ea typeface="Calibri"/>
                          <a:cs typeface="Calibri"/>
                        </a:rPr>
                        <a:t>Scheme does not apply to certain</a:t>
                      </a:r>
                      <a:endParaRPr lang="en-IN" sz="1100">
                        <a:latin typeface="Calibri"/>
                        <a:ea typeface="Calibri"/>
                        <a:cs typeface="Times New Roman"/>
                      </a:endParaRPr>
                    </a:p>
                    <a:p>
                      <a:pPr algn="just">
                        <a:lnSpc>
                          <a:spcPct val="115000"/>
                        </a:lnSpc>
                        <a:spcAft>
                          <a:spcPts val="0"/>
                        </a:spcAft>
                      </a:pPr>
                      <a:r>
                        <a:rPr lang="en-IN" sz="1400">
                          <a:solidFill>
                            <a:srgbClr val="0D0D0D"/>
                          </a:solidFill>
                          <a:latin typeface="Calibri"/>
                          <a:ea typeface="Calibri"/>
                          <a:cs typeface="Calibri"/>
                        </a:rPr>
                        <a:t>Cases</a:t>
                      </a:r>
                      <a:endParaRPr lang="en-IN" sz="1100">
                        <a:latin typeface="Calibri"/>
                        <a:ea typeface="Calibri"/>
                        <a:cs typeface="Times New Roman"/>
                      </a:endParaRPr>
                    </a:p>
                  </a:txBody>
                  <a:tcPr marL="68580" marR="68580" marT="0" marB="0"/>
                </a:tc>
                <a:tc>
                  <a:txBody>
                    <a:bodyPr/>
                    <a:lstStyle/>
                    <a:p>
                      <a:pPr algn="just">
                        <a:lnSpc>
                          <a:spcPct val="115000"/>
                        </a:lnSpc>
                        <a:spcAft>
                          <a:spcPts val="0"/>
                        </a:spcAft>
                      </a:pPr>
                      <a:r>
                        <a:rPr lang="en-IN" sz="1400" dirty="0">
                          <a:solidFill>
                            <a:srgbClr val="0D0D0D"/>
                          </a:solidFill>
                          <a:latin typeface="Calibri"/>
                          <a:ea typeface="Calibri"/>
                          <a:cs typeface="Calibri"/>
                        </a:rPr>
                        <a:t>The Scheme is not applicable in following cases:</a:t>
                      </a:r>
                      <a:endParaRPr lang="en-IN" sz="1100" dirty="0">
                        <a:latin typeface="Calibri"/>
                        <a:ea typeface="Calibri"/>
                        <a:cs typeface="Times New Roman"/>
                      </a:endParaRPr>
                    </a:p>
                    <a:p>
                      <a:pPr marL="342900" lvl="0" indent="-342900" algn="just">
                        <a:lnSpc>
                          <a:spcPct val="115000"/>
                        </a:lnSpc>
                        <a:spcAft>
                          <a:spcPts val="0"/>
                        </a:spcAft>
                        <a:buFont typeface="Symbol"/>
                        <a:buChar char=""/>
                      </a:pPr>
                      <a:r>
                        <a:rPr lang="en-IN" sz="1400" dirty="0">
                          <a:solidFill>
                            <a:srgbClr val="0D0D0D"/>
                          </a:solidFill>
                          <a:latin typeface="Calibri"/>
                          <a:ea typeface="Calibri"/>
                          <a:cs typeface="Calibri"/>
                        </a:rPr>
                        <a:t>Where impugned order is in respect of search and seizure proceedings;</a:t>
                      </a:r>
                      <a:endParaRPr lang="en-IN" sz="1100" dirty="0">
                        <a:latin typeface="Calibri"/>
                        <a:ea typeface="Calibri"/>
                        <a:cs typeface="Times New Roman"/>
                      </a:endParaRPr>
                    </a:p>
                    <a:p>
                      <a:pPr marL="342900" lvl="0" indent="-342900" algn="just">
                        <a:lnSpc>
                          <a:spcPct val="115000"/>
                        </a:lnSpc>
                        <a:spcAft>
                          <a:spcPts val="0"/>
                        </a:spcAft>
                        <a:buFont typeface="Symbol"/>
                        <a:buChar char=""/>
                      </a:pPr>
                      <a:r>
                        <a:rPr lang="en-IN" sz="1400" dirty="0">
                          <a:solidFill>
                            <a:srgbClr val="0D0D0D"/>
                          </a:solidFill>
                          <a:latin typeface="Calibri"/>
                          <a:ea typeface="Calibri"/>
                          <a:cs typeface="Calibri"/>
                        </a:rPr>
                        <a:t>Prosecution for any offence has been instituted before June 01, 2016;</a:t>
                      </a:r>
                      <a:endParaRPr lang="en-IN" sz="1100" dirty="0">
                        <a:latin typeface="Calibri"/>
                        <a:ea typeface="Calibri"/>
                        <a:cs typeface="Times New Roman"/>
                      </a:endParaRPr>
                    </a:p>
                    <a:p>
                      <a:pPr marL="342900" lvl="0" indent="-342900" algn="just">
                        <a:lnSpc>
                          <a:spcPct val="115000"/>
                        </a:lnSpc>
                        <a:spcAft>
                          <a:spcPts val="0"/>
                        </a:spcAft>
                        <a:buFont typeface="Symbol"/>
                        <a:buChar char=""/>
                      </a:pPr>
                      <a:r>
                        <a:rPr lang="en-IN" sz="1400" dirty="0">
                          <a:solidFill>
                            <a:srgbClr val="0D0D0D"/>
                          </a:solidFill>
                          <a:latin typeface="Calibri"/>
                          <a:ea typeface="Calibri"/>
                          <a:cs typeface="Calibri"/>
                        </a:rPr>
                        <a:t>Impugned order is in respect of narcotic drugs or prohibited goods or</a:t>
                      </a:r>
                      <a:endParaRPr lang="en-IN" sz="1100" dirty="0">
                        <a:latin typeface="Calibri"/>
                        <a:ea typeface="Calibri"/>
                        <a:cs typeface="Times New Roman"/>
                      </a:endParaRPr>
                    </a:p>
                    <a:p>
                      <a:pPr marL="342900" lvl="0" indent="-342900" algn="just">
                        <a:lnSpc>
                          <a:spcPct val="115000"/>
                        </a:lnSpc>
                        <a:spcAft>
                          <a:spcPts val="0"/>
                        </a:spcAft>
                        <a:buFont typeface="Symbol"/>
                        <a:buChar char=""/>
                      </a:pPr>
                      <a:r>
                        <a:rPr lang="en-IN" sz="1400" dirty="0">
                          <a:solidFill>
                            <a:srgbClr val="0D0D0D"/>
                          </a:solidFill>
                          <a:latin typeface="Calibri"/>
                          <a:ea typeface="Calibri"/>
                          <a:cs typeface="Calibri"/>
                        </a:rPr>
                        <a:t>Impugned order is in respect of offences punishable under the Indian Penal Code (IPC), Prevention of Corruption Act, 1988 etc.</a:t>
                      </a:r>
                      <a:endParaRPr lang="en-IN" sz="1100" dirty="0">
                        <a:latin typeface="Calibri"/>
                        <a:ea typeface="Calibri"/>
                        <a:cs typeface="Times New Roman"/>
                      </a:endParaRPr>
                    </a:p>
                  </a:txBody>
                  <a:tcPr marL="68580" marR="68580" marT="0" marB="0"/>
                </a:tc>
              </a:tr>
            </a:tbl>
          </a:graphicData>
        </a:graphic>
      </p:graphicFrame>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Query Time</a:t>
            </a:r>
            <a:endParaRPr lang="en-US" dirty="0"/>
          </a:p>
        </p:txBody>
      </p:sp>
      <p:pic>
        <p:nvPicPr>
          <p:cNvPr id="5" name="Content Placeholder 4" descr="zoozoo-images-in-elearning (1).jpg"/>
          <p:cNvPicPr>
            <a:picLocks noGrp="1" noChangeAspect="1"/>
          </p:cNvPicPr>
          <p:nvPr>
            <p:ph idx="1"/>
          </p:nvPr>
        </p:nvPicPr>
        <p:blipFill>
          <a:blip r:embed="rId2"/>
          <a:stretch>
            <a:fillRect/>
          </a:stretch>
        </p:blipFill>
        <p:spPr>
          <a:xfrm>
            <a:off x="2377281" y="1935163"/>
            <a:ext cx="4389437" cy="4389437"/>
          </a:xfrm>
        </p:spPr>
      </p:pic>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lgn="ctr"/>
            <a:r>
              <a:rPr lang="en-IN" dirty="0" smtClean="0"/>
              <a:t>THANKING YOU !!!!</a:t>
            </a:r>
            <a:endParaRPr lang="en-IN" dirty="0"/>
          </a:p>
        </p:txBody>
      </p:sp>
      <p:sp>
        <p:nvSpPr>
          <p:cNvPr id="4" name="Content Placeholder 3"/>
          <p:cNvSpPr>
            <a:spLocks noGrp="1"/>
          </p:cNvSpPr>
          <p:nvPr>
            <p:ph idx="1"/>
          </p:nvPr>
        </p:nvSpPr>
        <p:spPr/>
        <p:txBody>
          <a:bodyPr/>
          <a:lstStyle/>
          <a:p>
            <a:pPr algn="ctr">
              <a:buNone/>
            </a:pPr>
            <a:endParaRPr lang="en-IN" sz="2000" dirty="0" smtClean="0">
              <a:latin typeface="+mj-lt"/>
            </a:endParaRPr>
          </a:p>
          <a:p>
            <a:pPr algn="ctr">
              <a:buNone/>
            </a:pPr>
            <a:r>
              <a:rPr lang="en-IN" sz="2800" dirty="0" smtClean="0">
                <a:latin typeface="+mj-lt"/>
              </a:rPr>
              <a:t>CA PRADEEP JAIN</a:t>
            </a:r>
          </a:p>
          <a:p>
            <a:pPr algn="ctr">
              <a:buNone/>
            </a:pPr>
            <a:r>
              <a:rPr lang="en-IN" sz="2800" dirty="0" smtClean="0">
                <a:latin typeface="+mj-lt"/>
              </a:rPr>
              <a:t>SUGHYAN – H 29</a:t>
            </a:r>
          </a:p>
          <a:p>
            <a:pPr algn="ctr">
              <a:buNone/>
            </a:pPr>
            <a:r>
              <a:rPr lang="en-IN" sz="2800" dirty="0" smtClean="0">
                <a:latin typeface="+mj-lt"/>
              </a:rPr>
              <a:t>SHASTRINAGAR</a:t>
            </a:r>
          </a:p>
          <a:p>
            <a:pPr algn="ctr">
              <a:buNone/>
            </a:pPr>
            <a:r>
              <a:rPr lang="en-IN" sz="2800" dirty="0" smtClean="0">
                <a:latin typeface="+mj-lt"/>
              </a:rPr>
              <a:t>JODHPUR</a:t>
            </a:r>
          </a:p>
          <a:p>
            <a:pPr algn="ctr">
              <a:buNone/>
            </a:pPr>
            <a:r>
              <a:rPr lang="en-IN" sz="2800" dirty="0" smtClean="0">
                <a:latin typeface="+mj-lt"/>
              </a:rPr>
              <a:t>MOBILE: 9314722236</a:t>
            </a:r>
          </a:p>
          <a:p>
            <a:pPr algn="ctr">
              <a:buNone/>
            </a:pPr>
            <a:r>
              <a:rPr lang="en-IN" sz="2800" dirty="0" smtClean="0">
                <a:latin typeface="+mj-lt"/>
              </a:rPr>
              <a:t>E-MAIL –</a:t>
            </a:r>
            <a:r>
              <a:rPr lang="en-IN" sz="2800" dirty="0" smtClean="0">
                <a:solidFill>
                  <a:srgbClr val="0070C0"/>
                </a:solidFill>
                <a:latin typeface="+mj-lt"/>
              </a:rPr>
              <a:t> </a:t>
            </a:r>
            <a:r>
              <a:rPr lang="en-IN" sz="2800" dirty="0" smtClean="0">
                <a:latin typeface="+mj-lt"/>
              </a:rPr>
              <a:t>pradeep@capradeepjain.com</a:t>
            </a:r>
          </a:p>
          <a:p>
            <a:pPr algn="ctr">
              <a:buNone/>
            </a:pPr>
            <a:r>
              <a:rPr lang="en-IN" sz="2800" dirty="0" smtClean="0">
                <a:latin typeface="+mj-lt"/>
              </a:rPr>
              <a:t>WEBSITE – www.capradeepjain.com</a:t>
            </a:r>
            <a:endParaRPr lang="en-IN" sz="2800" dirty="0"/>
          </a:p>
        </p:txBody>
      </p:sp>
      <p:sp>
        <p:nvSpPr>
          <p:cNvPr id="2" name="Footer Placeholder 1"/>
          <p:cNvSpPr>
            <a:spLocks noGrp="1"/>
          </p:cNvSpPr>
          <p:nvPr>
            <p:ph type="ftr" sz="quarter" idx="11"/>
          </p:nvPr>
        </p:nvSpPr>
        <p:spPr/>
        <p:txBody>
          <a:bodyPr/>
          <a:lstStyle/>
          <a:p>
            <a:r>
              <a:rPr lang="en-IN" smtClean="0"/>
              <a:t>CA PRADEEP JAIN</a:t>
            </a:r>
            <a:endParaRPr lang="en-IN"/>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815</TotalTime>
  <Words>5331</Words>
  <Application>Microsoft Office PowerPoint</Application>
  <PresentationFormat>On-screen Show (4:3)</PresentationFormat>
  <Paragraphs>615</Paragraphs>
  <Slides>60</Slides>
  <Notes>0</Notes>
  <HiddenSlides>0</HiddenSlides>
  <MMClips>0</MMClips>
  <ScaleCrop>false</ScaleCrop>
  <HeadingPairs>
    <vt:vector size="4" baseType="variant">
      <vt:variant>
        <vt:lpstr>Theme</vt:lpstr>
      </vt:variant>
      <vt:variant>
        <vt:i4>1</vt:i4>
      </vt:variant>
      <vt:variant>
        <vt:lpstr>Slide Titles</vt:lpstr>
      </vt:variant>
      <vt:variant>
        <vt:i4>60</vt:i4>
      </vt:variant>
    </vt:vector>
  </HeadingPairs>
  <TitlesOfParts>
    <vt:vector size="61" baseType="lpstr">
      <vt:lpstr>Flow</vt:lpstr>
      <vt:lpstr>FINANCIAL YEAR 2016</vt:lpstr>
      <vt:lpstr>BUDGET 2016 – RECENT AMENDMENTS</vt:lpstr>
      <vt:lpstr>NEGATIVE LIST – Sec 66D</vt:lpstr>
      <vt:lpstr>NEGATIVE LIST – Sec 66D</vt:lpstr>
      <vt:lpstr>NEGATIVE LIST – Sec 66D</vt:lpstr>
      <vt:lpstr>NEGATIVE LIST – Sec 66D</vt:lpstr>
      <vt:lpstr>NEGATIVE LIST – Sec 66D</vt:lpstr>
      <vt:lpstr>DECLARED SERVICES – SEC 66E</vt:lpstr>
      <vt:lpstr>Section 67A Vs. POT Rules</vt:lpstr>
      <vt:lpstr>Rule 5 of POT Rules</vt:lpstr>
      <vt:lpstr>Rule 5 of POT Rules</vt:lpstr>
      <vt:lpstr>Rule 5 of POT Rules</vt:lpstr>
      <vt:lpstr>Krishi Kalyan Cess</vt:lpstr>
      <vt:lpstr>Krishi Kalyan Cess</vt:lpstr>
      <vt:lpstr>Krishi Kalyan Cess</vt:lpstr>
      <vt:lpstr>Krishi Kalyan Cess</vt:lpstr>
      <vt:lpstr>Krishi Kalyan Cess</vt:lpstr>
      <vt:lpstr>Section 73</vt:lpstr>
      <vt:lpstr>SECTION 78A</vt:lpstr>
      <vt:lpstr>SECTION 90/91-POWER TO ARREST </vt:lpstr>
      <vt:lpstr>AMENDMENTS IN INTEREST RATES IN SERVICE TAX </vt:lpstr>
      <vt:lpstr>AMENDMENTS IN INTEREST RATES IN SERVICE TAX</vt:lpstr>
      <vt:lpstr>SERVICE TAX REFUND TO EXPORTERS</vt:lpstr>
      <vt:lpstr>SERVICE TAX REFUND TO EXPORTERS</vt:lpstr>
      <vt:lpstr>MEGA EXEMPTION NOTIFICATION</vt:lpstr>
      <vt:lpstr>MEGA EXEMPTION NOTIFICATION</vt:lpstr>
      <vt:lpstr>MEGA EXEMPTION NOTIFICATION</vt:lpstr>
      <vt:lpstr>MEGA EXEMPTION NOTIFICATION</vt:lpstr>
      <vt:lpstr>MEGA EXEMPTION NOTIFICATION</vt:lpstr>
      <vt:lpstr>MEGA EXEMPTION NOTIFICATION</vt:lpstr>
      <vt:lpstr>MEGA EXEMPTION NOTIFICATION</vt:lpstr>
      <vt:lpstr>MEGA EXEMPTION NOTIFICATION</vt:lpstr>
      <vt:lpstr>MEGA EXEMPTION NOTIFICATION</vt:lpstr>
      <vt:lpstr>MEGA EXEMPTION NOTIFICATION</vt:lpstr>
      <vt:lpstr>MEGA EXEMPTION NOTIFICATION</vt:lpstr>
      <vt:lpstr>MEGA EXEMPTION NOTIFICATION</vt:lpstr>
      <vt:lpstr>MEGA EXEMPTION NOTIFICATION</vt:lpstr>
      <vt:lpstr>MEGA EXEMPTION NOTIFICATION</vt:lpstr>
      <vt:lpstr>MEGA EXEMPTION NOTIFICATION</vt:lpstr>
      <vt:lpstr>MEGA EXEMPTION NOTIFICATION</vt:lpstr>
      <vt:lpstr>MEGA EXEMPTION NOTIFICATION</vt:lpstr>
      <vt:lpstr>MEGA EXEMPTION NOTIFICATION</vt:lpstr>
      <vt:lpstr>MEGA EXEMPTION NOTIFICATION</vt:lpstr>
      <vt:lpstr>MEGA EXEMPTION NOTIFICATION</vt:lpstr>
      <vt:lpstr>        INFORMATION TECHNOLOGY SOFTWARE:- </vt:lpstr>
      <vt:lpstr>INFORMATION TECHNOLOGY SOFTWARE:- </vt:lpstr>
      <vt:lpstr>INFORMATION TECHNOLOGY SOFTWARE:- </vt:lpstr>
      <vt:lpstr>ABATEMENT</vt:lpstr>
      <vt:lpstr>ABATEMENT</vt:lpstr>
      <vt:lpstr>ABATEMENT</vt:lpstr>
      <vt:lpstr>ABATEMENT</vt:lpstr>
      <vt:lpstr>ABATEMENT</vt:lpstr>
      <vt:lpstr>ABATEMENT</vt:lpstr>
      <vt:lpstr> REVERSE CHARGE MECHANISM:- </vt:lpstr>
      <vt:lpstr>SERVICE TAX RULES, 1994:- </vt:lpstr>
      <vt:lpstr>JUDICIAL PRONOUNCEMENTS:-</vt:lpstr>
      <vt:lpstr>INDIRECT TAX DISPUTE RESOLUTION SCHEME-2016 </vt:lpstr>
      <vt:lpstr>INDIRECT TAX DISPUTE RESOLUTION SCHEME-2016</vt:lpstr>
      <vt:lpstr>Query Time</vt:lpstr>
      <vt:lpstr>THANKING YOU !!!!</vt:lpstr>
    </vt:vector>
  </TitlesOfParts>
  <Company>Microsoft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BUDGET 2016</dc:title>
  <dc:creator>Shubham</dc:creator>
  <cp:lastModifiedBy>pradeep jain</cp:lastModifiedBy>
  <cp:revision>90</cp:revision>
  <dcterms:created xsi:type="dcterms:W3CDTF">2016-03-04T05:37:59Z</dcterms:created>
  <dcterms:modified xsi:type="dcterms:W3CDTF">2016-07-06T11:17:22Z</dcterms:modified>
</cp:coreProperties>
</file>