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95.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97"/>
  </p:notesMasterIdLst>
  <p:sldIdLst>
    <p:sldId id="256" r:id="rId2"/>
    <p:sldId id="257" r:id="rId3"/>
    <p:sldId id="291" r:id="rId4"/>
    <p:sldId id="292" r:id="rId5"/>
    <p:sldId id="293" r:id="rId6"/>
    <p:sldId id="294" r:id="rId7"/>
    <p:sldId id="295" r:id="rId8"/>
    <p:sldId id="296" r:id="rId9"/>
    <p:sldId id="297" r:id="rId10"/>
    <p:sldId id="298" r:id="rId11"/>
    <p:sldId id="299" r:id="rId12"/>
    <p:sldId id="300" r:id="rId13"/>
    <p:sldId id="301" r:id="rId14"/>
    <p:sldId id="302" r:id="rId15"/>
    <p:sldId id="303" r:id="rId16"/>
    <p:sldId id="304" r:id="rId17"/>
    <p:sldId id="305" r:id="rId18"/>
    <p:sldId id="306" r:id="rId19"/>
    <p:sldId id="307" r:id="rId20"/>
    <p:sldId id="308" r:id="rId21"/>
    <p:sldId id="309" r:id="rId22"/>
    <p:sldId id="310" r:id="rId23"/>
    <p:sldId id="311" r:id="rId24"/>
    <p:sldId id="312" r:id="rId25"/>
    <p:sldId id="313" r:id="rId26"/>
    <p:sldId id="314" r:id="rId27"/>
    <p:sldId id="315" r:id="rId28"/>
    <p:sldId id="316" r:id="rId29"/>
    <p:sldId id="317" r:id="rId30"/>
    <p:sldId id="258" r:id="rId31"/>
    <p:sldId id="259" r:id="rId32"/>
    <p:sldId id="260" r:id="rId33"/>
    <p:sldId id="261" r:id="rId34"/>
    <p:sldId id="262" r:id="rId35"/>
    <p:sldId id="263" r:id="rId36"/>
    <p:sldId id="264" r:id="rId37"/>
    <p:sldId id="265" r:id="rId38"/>
    <p:sldId id="266" r:id="rId39"/>
    <p:sldId id="267" r:id="rId40"/>
    <p:sldId id="268" r:id="rId41"/>
    <p:sldId id="269" r:id="rId42"/>
    <p:sldId id="270" r:id="rId43"/>
    <p:sldId id="271" r:id="rId44"/>
    <p:sldId id="272" r:id="rId45"/>
    <p:sldId id="273" r:id="rId46"/>
    <p:sldId id="274" r:id="rId47"/>
    <p:sldId id="275" r:id="rId48"/>
    <p:sldId id="276" r:id="rId49"/>
    <p:sldId id="277" r:id="rId50"/>
    <p:sldId id="278" r:id="rId51"/>
    <p:sldId id="279" r:id="rId52"/>
    <p:sldId id="280" r:id="rId53"/>
    <p:sldId id="281" r:id="rId54"/>
    <p:sldId id="282" r:id="rId55"/>
    <p:sldId id="283" r:id="rId56"/>
    <p:sldId id="284" r:id="rId57"/>
    <p:sldId id="285" r:id="rId58"/>
    <p:sldId id="286" r:id="rId59"/>
    <p:sldId id="287" r:id="rId60"/>
    <p:sldId id="288" r:id="rId61"/>
    <p:sldId id="289" r:id="rId62"/>
    <p:sldId id="290" r:id="rId63"/>
    <p:sldId id="339" r:id="rId64"/>
    <p:sldId id="340" r:id="rId65"/>
    <p:sldId id="341" r:id="rId66"/>
    <p:sldId id="342" r:id="rId67"/>
    <p:sldId id="318" r:id="rId68"/>
    <p:sldId id="319" r:id="rId69"/>
    <p:sldId id="320" r:id="rId70"/>
    <p:sldId id="321" r:id="rId71"/>
    <p:sldId id="322" r:id="rId72"/>
    <p:sldId id="323" r:id="rId73"/>
    <p:sldId id="324" r:id="rId74"/>
    <p:sldId id="325" r:id="rId75"/>
    <p:sldId id="326" r:id="rId76"/>
    <p:sldId id="327" r:id="rId77"/>
    <p:sldId id="328" r:id="rId78"/>
    <p:sldId id="329" r:id="rId79"/>
    <p:sldId id="330" r:id="rId80"/>
    <p:sldId id="331" r:id="rId81"/>
    <p:sldId id="332" r:id="rId82"/>
    <p:sldId id="333" r:id="rId83"/>
    <p:sldId id="334" r:id="rId84"/>
    <p:sldId id="335" r:id="rId85"/>
    <p:sldId id="336" r:id="rId86"/>
    <p:sldId id="337" r:id="rId87"/>
    <p:sldId id="338" r:id="rId88"/>
    <p:sldId id="343" r:id="rId89"/>
    <p:sldId id="344" r:id="rId90"/>
    <p:sldId id="345" r:id="rId91"/>
    <p:sldId id="346" r:id="rId92"/>
    <p:sldId id="347" r:id="rId93"/>
    <p:sldId id="348" r:id="rId94"/>
    <p:sldId id="349" r:id="rId95"/>
    <p:sldId id="350" r:id="rId9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888"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99007C-F102-4987-BF4F-EACE00523D5E}" type="datetimeFigureOut">
              <a:rPr lang="en-US" smtClean="0"/>
              <a:t>04-Mar-16</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9016E8-DD03-4E80-B6FA-244E4AB28FEF}" type="slidenum">
              <a:rPr lang="en-IN" smtClean="0"/>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995B1EB-B3A8-483B-AD59-2EEE0DA13B94}" type="datetime1">
              <a:rPr lang="en-US" smtClean="0"/>
              <a:t>04-Mar-16</a:t>
            </a:fld>
            <a:endParaRPr lang="en-IN"/>
          </a:p>
        </p:txBody>
      </p:sp>
      <p:sp>
        <p:nvSpPr>
          <p:cNvPr id="19" name="Footer Placeholder 18"/>
          <p:cNvSpPr>
            <a:spLocks noGrp="1"/>
          </p:cNvSpPr>
          <p:nvPr>
            <p:ph type="ftr" sz="quarter" idx="11"/>
          </p:nvPr>
        </p:nvSpPr>
        <p:spPr/>
        <p:txBody>
          <a:bodyPr/>
          <a:lstStyle/>
          <a:p>
            <a:r>
              <a:rPr lang="en-IN" smtClean="0"/>
              <a:t>CA PRADEEP JAIN</a:t>
            </a:r>
            <a:endParaRPr lang="en-IN"/>
          </a:p>
        </p:txBody>
      </p:sp>
      <p:sp>
        <p:nvSpPr>
          <p:cNvPr id="27" name="Slide Number Placeholder 26"/>
          <p:cNvSpPr>
            <a:spLocks noGrp="1"/>
          </p:cNvSpPr>
          <p:nvPr>
            <p:ph type="sldNum" sz="quarter" idx="12"/>
          </p:nvPr>
        </p:nvSpPr>
        <p:spPr/>
        <p:txBody>
          <a:bodyPr/>
          <a:lstStyle/>
          <a:p>
            <a:fld id="{80448566-B79B-472A-85E7-12D590B6EC34}" type="slidenum">
              <a:rPr lang="en-IN" smtClean="0"/>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8AB152A8-8AAD-46A4-9EB1-91F7FB87252D}" type="datetime1">
              <a:rPr lang="en-US" smtClean="0"/>
              <a:t>04-Mar-16</a:t>
            </a:fld>
            <a:endParaRPr lang="en-IN"/>
          </a:p>
        </p:txBody>
      </p:sp>
      <p:sp>
        <p:nvSpPr>
          <p:cNvPr id="5" name="Footer Placeholder 4"/>
          <p:cNvSpPr>
            <a:spLocks noGrp="1"/>
          </p:cNvSpPr>
          <p:nvPr>
            <p:ph type="ftr" sz="quarter" idx="11"/>
          </p:nvPr>
        </p:nvSpPr>
        <p:spPr/>
        <p:txBody>
          <a:bodyPr/>
          <a:lstStyle/>
          <a:p>
            <a:r>
              <a:rPr lang="en-IN" smtClean="0"/>
              <a:t>CA PRADEEP JAIN</a:t>
            </a:r>
            <a:endParaRPr lang="en-IN"/>
          </a:p>
        </p:txBody>
      </p:sp>
      <p:sp>
        <p:nvSpPr>
          <p:cNvPr id="6" name="Slide Number Placeholder 5"/>
          <p:cNvSpPr>
            <a:spLocks noGrp="1"/>
          </p:cNvSpPr>
          <p:nvPr>
            <p:ph type="sldNum" sz="quarter" idx="12"/>
          </p:nvPr>
        </p:nvSpPr>
        <p:spPr/>
        <p:txBody>
          <a:bodyPr/>
          <a:lstStyle/>
          <a:p>
            <a:fld id="{80448566-B79B-472A-85E7-12D590B6EC34}"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8049F88-A74A-4775-9B03-B70E3F4ECE23}" type="datetime1">
              <a:rPr lang="en-US" smtClean="0"/>
              <a:t>04-Mar-16</a:t>
            </a:fld>
            <a:endParaRPr lang="en-IN"/>
          </a:p>
        </p:txBody>
      </p:sp>
      <p:sp>
        <p:nvSpPr>
          <p:cNvPr id="5" name="Footer Placeholder 4"/>
          <p:cNvSpPr>
            <a:spLocks noGrp="1"/>
          </p:cNvSpPr>
          <p:nvPr>
            <p:ph type="ftr" sz="quarter" idx="11"/>
          </p:nvPr>
        </p:nvSpPr>
        <p:spPr/>
        <p:txBody>
          <a:bodyPr/>
          <a:lstStyle/>
          <a:p>
            <a:r>
              <a:rPr lang="en-IN" smtClean="0"/>
              <a:t>CA PRADEEP JAIN</a:t>
            </a:r>
            <a:endParaRPr lang="en-IN"/>
          </a:p>
        </p:txBody>
      </p:sp>
      <p:sp>
        <p:nvSpPr>
          <p:cNvPr id="6" name="Slide Number Placeholder 5"/>
          <p:cNvSpPr>
            <a:spLocks noGrp="1"/>
          </p:cNvSpPr>
          <p:nvPr>
            <p:ph type="sldNum" sz="quarter" idx="12"/>
          </p:nvPr>
        </p:nvSpPr>
        <p:spPr/>
        <p:txBody>
          <a:bodyPr/>
          <a:lstStyle/>
          <a:p>
            <a:fld id="{80448566-B79B-472A-85E7-12D590B6EC34}" type="slidenum">
              <a:rPr lang="en-IN" smtClean="0"/>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0CE456D-4EE7-4C51-A960-4EDDE31B63B8}" type="datetime1">
              <a:rPr lang="en-US" smtClean="0"/>
              <a:t>04-Mar-16</a:t>
            </a:fld>
            <a:endParaRPr lang="en-IN"/>
          </a:p>
        </p:txBody>
      </p:sp>
      <p:sp>
        <p:nvSpPr>
          <p:cNvPr id="6" name="Footer Placeholder 5"/>
          <p:cNvSpPr>
            <a:spLocks noGrp="1"/>
          </p:cNvSpPr>
          <p:nvPr>
            <p:ph type="ftr" sz="quarter" idx="11"/>
          </p:nvPr>
        </p:nvSpPr>
        <p:spPr/>
        <p:txBody>
          <a:bodyPr/>
          <a:lstStyle/>
          <a:p>
            <a:r>
              <a:rPr lang="en-IN" smtClean="0"/>
              <a:t>CA PRADEEP JAIN</a:t>
            </a:r>
            <a:endParaRPr lang="en-IN"/>
          </a:p>
        </p:txBody>
      </p:sp>
      <p:sp>
        <p:nvSpPr>
          <p:cNvPr id="7" name="Slide Number Placeholder 6"/>
          <p:cNvSpPr>
            <a:spLocks noGrp="1"/>
          </p:cNvSpPr>
          <p:nvPr>
            <p:ph type="sldNum" sz="quarter" idx="12"/>
          </p:nvPr>
        </p:nvSpPr>
        <p:spPr/>
        <p:txBody>
          <a:bodyPr/>
          <a:lstStyle/>
          <a:p>
            <a:fld id="{80448566-B79B-472A-85E7-12D590B6EC34}" type="slidenum">
              <a:rPr lang="en-IN" smtClean="0"/>
              <a:t>‹#›</a:t>
            </a:fld>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A322C67-0D86-4252-A44E-9DA89541201A}" type="datetime1">
              <a:rPr lang="en-US" smtClean="0"/>
              <a:t>04-Mar-16</a:t>
            </a:fld>
            <a:endParaRPr lang="en-IN"/>
          </a:p>
        </p:txBody>
      </p:sp>
      <p:sp>
        <p:nvSpPr>
          <p:cNvPr id="8" name="Footer Placeholder 7"/>
          <p:cNvSpPr>
            <a:spLocks noGrp="1"/>
          </p:cNvSpPr>
          <p:nvPr>
            <p:ph type="ftr" sz="quarter" idx="11"/>
          </p:nvPr>
        </p:nvSpPr>
        <p:spPr/>
        <p:txBody>
          <a:bodyPr/>
          <a:lstStyle/>
          <a:p>
            <a:r>
              <a:rPr lang="en-IN" smtClean="0"/>
              <a:t>CA PRADEEP JAIN</a:t>
            </a:r>
            <a:endParaRPr lang="en-IN"/>
          </a:p>
        </p:txBody>
      </p:sp>
      <p:sp>
        <p:nvSpPr>
          <p:cNvPr id="9" name="Slide Number Placeholder 8"/>
          <p:cNvSpPr>
            <a:spLocks noGrp="1"/>
          </p:cNvSpPr>
          <p:nvPr>
            <p:ph type="sldNum" sz="quarter" idx="12"/>
          </p:nvPr>
        </p:nvSpPr>
        <p:spPr/>
        <p:txBody>
          <a:bodyPr/>
          <a:lstStyle/>
          <a:p>
            <a:fld id="{80448566-B79B-472A-85E7-12D590B6EC34}" type="slidenum">
              <a:rPr lang="en-IN" smtClean="0"/>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0587105-6FE0-426D-8DC2-501D2EFC7F22}" type="datetime1">
              <a:rPr lang="en-US" smtClean="0"/>
              <a:t>04-Mar-16</a:t>
            </a:fld>
            <a:endParaRPr lang="en-IN"/>
          </a:p>
        </p:txBody>
      </p:sp>
      <p:sp>
        <p:nvSpPr>
          <p:cNvPr id="4" name="Footer Placeholder 3"/>
          <p:cNvSpPr>
            <a:spLocks noGrp="1"/>
          </p:cNvSpPr>
          <p:nvPr>
            <p:ph type="ftr" sz="quarter" idx="11"/>
          </p:nvPr>
        </p:nvSpPr>
        <p:spPr/>
        <p:txBody>
          <a:bodyPr/>
          <a:lstStyle/>
          <a:p>
            <a:r>
              <a:rPr lang="en-IN" smtClean="0"/>
              <a:t>CA PRADEEP JAIN</a:t>
            </a:r>
            <a:endParaRPr lang="en-IN"/>
          </a:p>
        </p:txBody>
      </p:sp>
      <p:sp>
        <p:nvSpPr>
          <p:cNvPr id="5" name="Slide Number Placeholder 4"/>
          <p:cNvSpPr>
            <a:spLocks noGrp="1"/>
          </p:cNvSpPr>
          <p:nvPr>
            <p:ph type="sldNum" sz="quarter" idx="12"/>
          </p:nvPr>
        </p:nvSpPr>
        <p:spPr/>
        <p:txBody>
          <a:bodyPr/>
          <a:lstStyle/>
          <a:p>
            <a:fld id="{80448566-B79B-472A-85E7-12D590B6EC34}"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556980-53B1-43AB-A83F-9FC4EE7F3E22}" type="datetime1">
              <a:rPr lang="en-US" smtClean="0"/>
              <a:t>04-Mar-16</a:t>
            </a:fld>
            <a:endParaRPr lang="en-IN"/>
          </a:p>
        </p:txBody>
      </p:sp>
      <p:sp>
        <p:nvSpPr>
          <p:cNvPr id="3" name="Footer Placeholder 2"/>
          <p:cNvSpPr>
            <a:spLocks noGrp="1"/>
          </p:cNvSpPr>
          <p:nvPr>
            <p:ph type="ftr" sz="quarter" idx="11"/>
          </p:nvPr>
        </p:nvSpPr>
        <p:spPr/>
        <p:txBody>
          <a:bodyPr/>
          <a:lstStyle/>
          <a:p>
            <a:r>
              <a:rPr lang="en-IN" smtClean="0"/>
              <a:t>CA PRADEEP JAIN</a:t>
            </a:r>
            <a:endParaRPr lang="en-IN"/>
          </a:p>
        </p:txBody>
      </p:sp>
      <p:sp>
        <p:nvSpPr>
          <p:cNvPr id="4" name="Slide Number Placeholder 3"/>
          <p:cNvSpPr>
            <a:spLocks noGrp="1"/>
          </p:cNvSpPr>
          <p:nvPr>
            <p:ph type="sldNum" sz="quarter" idx="12"/>
          </p:nvPr>
        </p:nvSpPr>
        <p:spPr/>
        <p:txBody>
          <a:bodyPr/>
          <a:lstStyle/>
          <a:p>
            <a:fld id="{80448566-B79B-472A-85E7-12D590B6EC34}" type="slidenum">
              <a:rPr lang="en-IN" smtClean="0"/>
              <a:t>‹#›</a:t>
            </a:fld>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AAD8C2B4-7009-400F-B2CB-314C7EE72C1F}" type="datetime1">
              <a:rPr lang="en-US" smtClean="0"/>
              <a:t>04-Mar-16</a:t>
            </a:fld>
            <a:endParaRPr lang="en-IN"/>
          </a:p>
        </p:txBody>
      </p:sp>
      <p:sp>
        <p:nvSpPr>
          <p:cNvPr id="6" name="Footer Placeholder 5"/>
          <p:cNvSpPr>
            <a:spLocks noGrp="1"/>
          </p:cNvSpPr>
          <p:nvPr>
            <p:ph type="ftr" sz="quarter" idx="11"/>
          </p:nvPr>
        </p:nvSpPr>
        <p:spPr/>
        <p:txBody>
          <a:bodyPr/>
          <a:lstStyle/>
          <a:p>
            <a:r>
              <a:rPr lang="en-IN" smtClean="0"/>
              <a:t>CA PRADEEP JAIN</a:t>
            </a:r>
            <a:endParaRPr lang="en-IN"/>
          </a:p>
        </p:txBody>
      </p:sp>
      <p:sp>
        <p:nvSpPr>
          <p:cNvPr id="7" name="Slide Number Placeholder 6"/>
          <p:cNvSpPr>
            <a:spLocks noGrp="1"/>
          </p:cNvSpPr>
          <p:nvPr>
            <p:ph type="sldNum" sz="quarter" idx="12"/>
          </p:nvPr>
        </p:nvSpPr>
        <p:spPr/>
        <p:txBody>
          <a:bodyPr/>
          <a:lstStyle/>
          <a:p>
            <a:fld id="{80448566-B79B-472A-85E7-12D590B6EC34}" type="slidenum">
              <a:rPr lang="en-IN" smtClean="0"/>
              <a:t>‹#›</a:t>
            </a:fld>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F5178FB-DAC6-44DE-9365-F6FFE5D20844}" type="datetime1">
              <a:rPr lang="en-US" smtClean="0"/>
              <a:t>04-Mar-16</a:t>
            </a:fld>
            <a:endParaRPr lang="en-IN"/>
          </a:p>
        </p:txBody>
      </p:sp>
      <p:sp>
        <p:nvSpPr>
          <p:cNvPr id="6" name="Footer Placeholder 5"/>
          <p:cNvSpPr>
            <a:spLocks noGrp="1"/>
          </p:cNvSpPr>
          <p:nvPr>
            <p:ph type="ftr" sz="quarter" idx="11"/>
          </p:nvPr>
        </p:nvSpPr>
        <p:spPr/>
        <p:txBody>
          <a:bodyPr/>
          <a:lstStyle/>
          <a:p>
            <a:r>
              <a:rPr lang="en-IN" smtClean="0"/>
              <a:t>CA PRADEEP JAIN</a:t>
            </a:r>
            <a:endParaRPr lang="en-IN"/>
          </a:p>
        </p:txBody>
      </p:sp>
      <p:sp>
        <p:nvSpPr>
          <p:cNvPr id="7" name="Slide Number Placeholder 6"/>
          <p:cNvSpPr>
            <a:spLocks noGrp="1"/>
          </p:cNvSpPr>
          <p:nvPr>
            <p:ph type="sldNum" sz="quarter" idx="12"/>
          </p:nvPr>
        </p:nvSpPr>
        <p:spPr>
          <a:xfrm>
            <a:off x="8077200" y="6356350"/>
            <a:ext cx="609600" cy="365125"/>
          </a:xfrm>
        </p:spPr>
        <p:txBody>
          <a:bodyPr/>
          <a:lstStyle/>
          <a:p>
            <a:fld id="{80448566-B79B-472A-85E7-12D590B6EC34}" type="slidenum">
              <a:rPr lang="en-IN" smtClean="0"/>
              <a:t>‹#›</a:t>
            </a:fld>
            <a:endParaRPr lang="en-IN"/>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EEF8FCF-7FD2-4AF2-9C55-7343F8469726}" type="datetime1">
              <a:rPr lang="en-US" smtClean="0"/>
              <a:t>04-Mar-16</a:t>
            </a:fld>
            <a:endParaRPr lang="en-IN"/>
          </a:p>
        </p:txBody>
      </p:sp>
      <p:sp>
        <p:nvSpPr>
          <p:cNvPr id="5" name="Footer Placeholder 4"/>
          <p:cNvSpPr>
            <a:spLocks noGrp="1"/>
          </p:cNvSpPr>
          <p:nvPr>
            <p:ph type="ftr" sz="quarter" idx="11"/>
          </p:nvPr>
        </p:nvSpPr>
        <p:spPr/>
        <p:txBody>
          <a:bodyPr/>
          <a:lstStyle/>
          <a:p>
            <a:r>
              <a:rPr lang="en-IN" smtClean="0"/>
              <a:t>CA PRADEEP JAIN</a:t>
            </a:r>
            <a:endParaRPr lang="en-IN"/>
          </a:p>
        </p:txBody>
      </p:sp>
      <p:sp>
        <p:nvSpPr>
          <p:cNvPr id="6" name="Slide Number Placeholder 5"/>
          <p:cNvSpPr>
            <a:spLocks noGrp="1"/>
          </p:cNvSpPr>
          <p:nvPr>
            <p:ph type="sldNum" sz="quarter" idx="12"/>
          </p:nvPr>
        </p:nvSpPr>
        <p:spPr/>
        <p:txBody>
          <a:bodyPr/>
          <a:lstStyle/>
          <a:p>
            <a:fld id="{80448566-B79B-472A-85E7-12D590B6EC34}"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B5E012F-1854-44D5-A74C-78AE4711C2B9}" type="datetime1">
              <a:rPr lang="en-US" smtClean="0"/>
              <a:t>04-Mar-16</a:t>
            </a:fld>
            <a:endParaRPr lang="en-IN"/>
          </a:p>
        </p:txBody>
      </p:sp>
      <p:sp>
        <p:nvSpPr>
          <p:cNvPr id="5" name="Footer Placeholder 4"/>
          <p:cNvSpPr>
            <a:spLocks noGrp="1"/>
          </p:cNvSpPr>
          <p:nvPr>
            <p:ph type="ftr" sz="quarter" idx="11"/>
          </p:nvPr>
        </p:nvSpPr>
        <p:spPr/>
        <p:txBody>
          <a:bodyPr/>
          <a:lstStyle/>
          <a:p>
            <a:r>
              <a:rPr lang="en-IN" smtClean="0"/>
              <a:t>CA PRADEEP JAIN</a:t>
            </a:r>
            <a:endParaRPr lang="en-IN"/>
          </a:p>
        </p:txBody>
      </p:sp>
      <p:sp>
        <p:nvSpPr>
          <p:cNvPr id="6" name="Slide Number Placeholder 5"/>
          <p:cNvSpPr>
            <a:spLocks noGrp="1"/>
          </p:cNvSpPr>
          <p:nvPr>
            <p:ph type="sldNum" sz="quarter" idx="12"/>
          </p:nvPr>
        </p:nvSpPr>
        <p:spPr/>
        <p:txBody>
          <a:bodyPr/>
          <a:lstStyle/>
          <a:p>
            <a:fld id="{80448566-B79B-472A-85E7-12D590B6EC34}"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8C274458-39F8-4875-B0DA-FBC58027A6C9}" type="datetime1">
              <a:rPr lang="en-US" smtClean="0"/>
              <a:t>04-Mar-16</a:t>
            </a:fld>
            <a:endParaRPr lang="en-IN"/>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r>
              <a:rPr lang="en-IN" smtClean="0"/>
              <a:t>CA PRADEEP JAIN</a:t>
            </a:r>
            <a:endParaRPr lang="en-IN"/>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0448566-B79B-472A-85E7-12D590B6EC34}" type="slidenum">
              <a:rPr lang="en-IN" smtClean="0"/>
              <a:t>‹#›</a:t>
            </a:fld>
            <a:endParaRPr lang="en-IN"/>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Autofit/>
          </a:bodyPr>
          <a:lstStyle/>
          <a:p>
            <a:pPr algn="ctr"/>
            <a:r>
              <a:rPr lang="en-IN" sz="3200" dirty="0" smtClean="0"/>
              <a:t>FINANCIAL YEAR 2016</a:t>
            </a:r>
            <a:endParaRPr lang="en-IN" sz="3200" dirty="0"/>
          </a:p>
        </p:txBody>
      </p:sp>
      <p:sp>
        <p:nvSpPr>
          <p:cNvPr id="6" name="Text Placeholder 5"/>
          <p:cNvSpPr>
            <a:spLocks noGrp="1"/>
          </p:cNvSpPr>
          <p:nvPr>
            <p:ph type="body" sz="half" idx="2"/>
          </p:nvPr>
        </p:nvSpPr>
        <p:spPr/>
        <p:txBody>
          <a:bodyPr/>
          <a:lstStyle/>
          <a:p>
            <a:pPr algn="ctr"/>
            <a:r>
              <a:rPr lang="en-IN" sz="2000" b="1" dirty="0" smtClean="0"/>
              <a:t>ROAD TOWARDS “ACCHE DIN’” </a:t>
            </a:r>
            <a:endParaRPr lang="en-IN" sz="2000" b="1" dirty="0"/>
          </a:p>
        </p:txBody>
      </p:sp>
      <p:sp>
        <p:nvSpPr>
          <p:cNvPr id="8" name="Footer Placeholder 7"/>
          <p:cNvSpPr>
            <a:spLocks noGrp="1"/>
          </p:cNvSpPr>
          <p:nvPr>
            <p:ph type="ftr" sz="quarter" idx="11"/>
          </p:nvPr>
        </p:nvSpPr>
        <p:spPr/>
        <p:txBody>
          <a:bodyPr/>
          <a:lstStyle/>
          <a:p>
            <a:r>
              <a:rPr lang="en-IN" smtClean="0"/>
              <a:t>CA PRADEEP JAIN</a:t>
            </a:r>
            <a:endParaRPr lang="en-IN"/>
          </a:p>
        </p:txBody>
      </p:sp>
      <p:pic>
        <p:nvPicPr>
          <p:cNvPr id="7" name="Picture Placeholder 6" descr="Budget_2016.jpg"/>
          <p:cNvPicPr>
            <a:picLocks noGrp="1" noChangeAspect="1"/>
          </p:cNvPicPr>
          <p:nvPr>
            <p:ph type="pic" idx="1"/>
          </p:nvPr>
        </p:nvPicPr>
        <p:blipFill>
          <a:blip r:embed="rId2"/>
          <a:srcRect l="17435" r="17435"/>
          <a:stretch>
            <a:fillRect/>
          </a:stretch>
        </p:blip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IN" dirty="0" smtClean="0"/>
              <a:t>BUDGET 2016</a:t>
            </a:r>
            <a:endParaRPr lang="en-IN" dirty="0"/>
          </a:p>
        </p:txBody>
      </p:sp>
      <p:sp>
        <p:nvSpPr>
          <p:cNvPr id="7" name="Content Placeholder 6"/>
          <p:cNvSpPr>
            <a:spLocks noGrp="1"/>
          </p:cNvSpPr>
          <p:nvPr>
            <p:ph idx="1"/>
          </p:nvPr>
        </p:nvSpPr>
        <p:spPr/>
        <p:txBody>
          <a:bodyPr/>
          <a:lstStyle/>
          <a:p>
            <a:pPr lvl="0"/>
            <a:endParaRPr lang="en-IN" dirty="0" smtClean="0"/>
          </a:p>
          <a:p>
            <a:pPr lvl="0"/>
            <a:endParaRPr lang="en-IN" dirty="0"/>
          </a:p>
          <a:p>
            <a:pPr lvl="0" algn="just"/>
            <a:r>
              <a:rPr lang="en-IN" dirty="0" smtClean="0"/>
              <a:t>Series </a:t>
            </a:r>
            <a:r>
              <a:rPr lang="en-IN" dirty="0"/>
              <a:t>of changes introduced to support make in India</a:t>
            </a:r>
          </a:p>
          <a:p>
            <a:pPr lvl="0" algn="just"/>
            <a:r>
              <a:rPr lang="en-IN" dirty="0"/>
              <a:t>Measures to enable “ease of doing business” and minimize / settle tax litigation</a:t>
            </a:r>
          </a:p>
          <a:p>
            <a:endParaRPr lang="en-IN" dirty="0"/>
          </a:p>
        </p:txBody>
      </p:sp>
      <p:sp>
        <p:nvSpPr>
          <p:cNvPr id="5" name="Footer Placeholder 4"/>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CENTRAL EXCISE RETURNS</a:t>
            </a:r>
            <a:endParaRPr lang="en-IN" dirty="0"/>
          </a:p>
        </p:txBody>
      </p:sp>
      <p:sp>
        <p:nvSpPr>
          <p:cNvPr id="3" name="Content Placeholder 2"/>
          <p:cNvSpPr>
            <a:spLocks noGrp="1"/>
          </p:cNvSpPr>
          <p:nvPr>
            <p:ph idx="1"/>
          </p:nvPr>
        </p:nvSpPr>
        <p:spPr/>
        <p:txBody>
          <a:bodyPr>
            <a:normAutofit/>
          </a:bodyPr>
          <a:lstStyle/>
          <a:p>
            <a:pPr lvl="0" algn="just">
              <a:buNone/>
            </a:pPr>
            <a:r>
              <a:rPr lang="en-IN" dirty="0" smtClean="0"/>
              <a:t>	</a:t>
            </a:r>
            <a:r>
              <a:rPr lang="en-IN" sz="2200" dirty="0" smtClean="0">
                <a:latin typeface="+mj-lt"/>
              </a:rPr>
              <a:t>Rules </a:t>
            </a:r>
            <a:r>
              <a:rPr lang="en-IN" sz="2200" dirty="0" smtClean="0">
                <a:latin typeface="+mj-lt"/>
              </a:rPr>
              <a:t>12(2)(a)and (b):-</a:t>
            </a:r>
          </a:p>
          <a:p>
            <a:pPr lvl="0" algn="just"/>
            <a:r>
              <a:rPr lang="en-IN" sz="2200" dirty="0" smtClean="0">
                <a:latin typeface="+mj-lt"/>
              </a:rPr>
              <a:t>Return namely “Annual Financial Information Statement” renamed as “Annual Returns”.</a:t>
            </a:r>
          </a:p>
          <a:p>
            <a:pPr lvl="0" algn="just"/>
            <a:r>
              <a:rPr lang="en-IN" sz="2200" dirty="0" smtClean="0">
                <a:latin typeface="+mj-lt"/>
              </a:rPr>
              <a:t>Provision of filing this return also extended to 100% EOU. </a:t>
            </a:r>
          </a:p>
          <a:p>
            <a:pPr lvl="0" algn="just"/>
            <a:r>
              <a:rPr lang="en-IN" sz="2200" dirty="0" smtClean="0">
                <a:latin typeface="+mj-lt"/>
              </a:rPr>
              <a:t>Annual Installed Capacity Statement along with returns proposed to be done away with.</a:t>
            </a:r>
          </a:p>
          <a:p>
            <a:pPr lvl="0" algn="just"/>
            <a:r>
              <a:rPr lang="en-IN" sz="2200" dirty="0" smtClean="0">
                <a:latin typeface="+mj-lt"/>
              </a:rPr>
              <a:t>Rule 12(6):-</a:t>
            </a:r>
          </a:p>
          <a:p>
            <a:pPr lvl="0" algn="just"/>
            <a:r>
              <a:rPr lang="en-IN" sz="2200" dirty="0" smtClean="0">
                <a:latin typeface="+mj-lt"/>
              </a:rPr>
              <a:t>It provides for penalty of INR 100 per day for delay in submission of returns and said statements. </a:t>
            </a:r>
          </a:p>
          <a:p>
            <a:pPr lvl="0" algn="just"/>
            <a:r>
              <a:rPr lang="en-IN" sz="2200" dirty="0" smtClean="0">
                <a:latin typeface="+mj-lt"/>
              </a:rPr>
              <a:t>W.e.f. April 1, 2016, the same shall apply only to delay in the submission of returns.</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CENTRAL EXCISE RETURNS</a:t>
            </a:r>
            <a:endParaRPr lang="en-IN" dirty="0"/>
          </a:p>
        </p:txBody>
      </p:sp>
      <p:sp>
        <p:nvSpPr>
          <p:cNvPr id="3" name="Content Placeholder 2"/>
          <p:cNvSpPr>
            <a:spLocks noGrp="1"/>
          </p:cNvSpPr>
          <p:nvPr>
            <p:ph idx="1"/>
          </p:nvPr>
        </p:nvSpPr>
        <p:spPr/>
        <p:txBody>
          <a:bodyPr>
            <a:normAutofit fontScale="92500" lnSpcReduction="20000"/>
          </a:bodyPr>
          <a:lstStyle/>
          <a:p>
            <a:pPr lvl="0" algn="just">
              <a:buNone/>
            </a:pPr>
            <a:r>
              <a:rPr lang="en-IN" dirty="0" smtClean="0"/>
              <a:t>	</a:t>
            </a:r>
            <a:r>
              <a:rPr lang="en-IN" sz="2200" dirty="0" smtClean="0">
                <a:latin typeface="+mj-lt"/>
              </a:rPr>
              <a:t>Sub-rule </a:t>
            </a:r>
            <a:r>
              <a:rPr lang="en-IN" sz="2200" dirty="0" smtClean="0">
                <a:latin typeface="+mj-lt"/>
              </a:rPr>
              <a:t>12(8)(a):-</a:t>
            </a:r>
          </a:p>
          <a:p>
            <a:pPr lvl="0" algn="just"/>
            <a:r>
              <a:rPr lang="en-IN" sz="2200" dirty="0" smtClean="0">
                <a:latin typeface="+mj-lt"/>
              </a:rPr>
              <a:t>New provision for revising excise returns.</a:t>
            </a:r>
          </a:p>
          <a:p>
            <a:pPr lvl="0" algn="just"/>
            <a:r>
              <a:rPr lang="en-IN" sz="2200" dirty="0" smtClean="0">
                <a:latin typeface="+mj-lt"/>
              </a:rPr>
              <a:t>Revised returns may be filed by the end of the calendar month in which the original return was filed. </a:t>
            </a:r>
          </a:p>
          <a:p>
            <a:pPr lvl="0" algn="just"/>
            <a:r>
              <a:rPr lang="en-IN" sz="2200" dirty="0" smtClean="0">
                <a:latin typeface="+mj-lt"/>
              </a:rPr>
              <a:t>“Relevant date” for recovery of duty in case of revised returns shall be the date of filing the revised returns</a:t>
            </a:r>
            <a:r>
              <a:rPr lang="en-IN" sz="2200" dirty="0" smtClean="0">
                <a:latin typeface="+mj-lt"/>
              </a:rPr>
              <a:t>.</a:t>
            </a:r>
          </a:p>
          <a:p>
            <a:pPr lvl="0" algn="just">
              <a:buNone/>
            </a:pPr>
            <a:endParaRPr lang="en-IN" sz="2200" dirty="0" smtClean="0">
              <a:latin typeface="+mj-lt"/>
            </a:endParaRPr>
          </a:p>
          <a:p>
            <a:pPr lvl="0" algn="just">
              <a:buNone/>
            </a:pPr>
            <a:r>
              <a:rPr lang="en-IN" sz="2200" dirty="0" smtClean="0">
                <a:latin typeface="+mj-lt"/>
              </a:rPr>
              <a:t>	Sub-rule </a:t>
            </a:r>
            <a:r>
              <a:rPr lang="en-IN" sz="2200" dirty="0" smtClean="0">
                <a:latin typeface="+mj-lt"/>
              </a:rPr>
              <a:t>12(8)(b):-</a:t>
            </a:r>
          </a:p>
          <a:p>
            <a:pPr lvl="0" algn="just"/>
            <a:r>
              <a:rPr lang="en-IN" sz="2200" dirty="0" smtClean="0">
                <a:latin typeface="+mj-lt"/>
              </a:rPr>
              <a:t>To provide that an assessee who has filed Annual Returns within the prescribed period, may also submit revised return.</a:t>
            </a:r>
          </a:p>
          <a:p>
            <a:pPr lvl="0" algn="just"/>
            <a:r>
              <a:rPr lang="en-IN" sz="2200" dirty="0" smtClean="0">
                <a:latin typeface="+mj-lt"/>
              </a:rPr>
              <a:t>Time limit prescribed as one month from the date of submission of the Annual returns. </a:t>
            </a:r>
          </a:p>
          <a:p>
            <a:pPr lvl="0" algn="just"/>
            <a:r>
              <a:rPr lang="en-IN" sz="2200" dirty="0" smtClean="0">
                <a:latin typeface="+mj-lt"/>
              </a:rPr>
              <a:t>Relevant date in such cases for recovery of duties will be the date of filing the revised returns.</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CHANGES IN EXCISE TARIFF</a:t>
            </a:r>
            <a:endParaRPr lang="en-IN" dirty="0"/>
          </a:p>
        </p:txBody>
      </p:sp>
      <p:graphicFrame>
        <p:nvGraphicFramePr>
          <p:cNvPr id="5" name="Content Placeholder 4"/>
          <p:cNvGraphicFramePr>
            <a:graphicFrameLocks noGrp="1"/>
          </p:cNvGraphicFramePr>
          <p:nvPr>
            <p:ph idx="1"/>
          </p:nvPr>
        </p:nvGraphicFramePr>
        <p:xfrm>
          <a:off x="457200" y="1935163"/>
          <a:ext cx="8229600" cy="4708906"/>
        </p:xfrm>
        <a:graphic>
          <a:graphicData uri="http://schemas.openxmlformats.org/drawingml/2006/table">
            <a:tbl>
              <a:tblPr firstRow="1" bandRow="1">
                <a:tableStyleId>{5C22544A-7EE6-4342-B048-85BDC9FD1C3A}</a:tableStyleId>
              </a:tblPr>
              <a:tblGrid>
                <a:gridCol w="1295400"/>
                <a:gridCol w="4724400"/>
                <a:gridCol w="990600"/>
                <a:gridCol w="1219200"/>
              </a:tblGrid>
              <a:tr h="393674">
                <a:tc>
                  <a:txBody>
                    <a:bodyPr/>
                    <a:lstStyle/>
                    <a:p>
                      <a:pPr algn="just">
                        <a:lnSpc>
                          <a:spcPct val="115000"/>
                        </a:lnSpc>
                        <a:spcAft>
                          <a:spcPts val="0"/>
                        </a:spcAft>
                      </a:pPr>
                      <a:r>
                        <a:rPr lang="en-IN" sz="1600" dirty="0">
                          <a:solidFill>
                            <a:schemeClr val="bg1"/>
                          </a:solidFill>
                          <a:latin typeface="+mj-lt"/>
                          <a:ea typeface="Calibri"/>
                          <a:cs typeface="Calibri"/>
                        </a:rPr>
                        <a:t>Tariff</a:t>
                      </a:r>
                      <a:endParaRPr lang="en-IN" sz="1600" dirty="0">
                        <a:solidFill>
                          <a:schemeClr val="bg1"/>
                        </a:solidFill>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chemeClr val="bg1"/>
                          </a:solidFill>
                          <a:latin typeface="+mj-lt"/>
                          <a:ea typeface="Calibri"/>
                          <a:cs typeface="Calibri"/>
                        </a:rPr>
                        <a:t>Goods</a:t>
                      </a:r>
                      <a:endParaRPr lang="en-IN" sz="1600" dirty="0">
                        <a:solidFill>
                          <a:schemeClr val="bg1"/>
                        </a:solidFill>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chemeClr val="bg1"/>
                          </a:solidFill>
                          <a:latin typeface="+mj-lt"/>
                          <a:ea typeface="Calibri"/>
                          <a:cs typeface="Calibri"/>
                        </a:rPr>
                        <a:t>Existing rate</a:t>
                      </a:r>
                      <a:endParaRPr lang="en-IN" sz="1600" dirty="0">
                        <a:solidFill>
                          <a:schemeClr val="bg1"/>
                        </a:solidFill>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chemeClr val="bg1"/>
                          </a:solidFill>
                          <a:latin typeface="+mj-lt"/>
                          <a:ea typeface="Calibri"/>
                          <a:cs typeface="Calibri"/>
                        </a:rPr>
                        <a:t>Revised rate</a:t>
                      </a:r>
                      <a:endParaRPr lang="en-IN" sz="1600" dirty="0">
                        <a:solidFill>
                          <a:schemeClr val="bg1"/>
                        </a:solidFill>
                        <a:latin typeface="+mj-lt"/>
                        <a:ea typeface="Calibri"/>
                        <a:cs typeface="Times New Roman"/>
                      </a:endParaRPr>
                    </a:p>
                  </a:txBody>
                  <a:tcPr marL="68580" marR="68580" marT="0" marB="0"/>
                </a:tc>
              </a:tr>
              <a:tr h="238444">
                <a:tc>
                  <a:txBody>
                    <a:bodyPr/>
                    <a:lstStyle/>
                    <a:p>
                      <a:pPr algn="just">
                        <a:lnSpc>
                          <a:spcPct val="115000"/>
                        </a:lnSpc>
                        <a:spcAft>
                          <a:spcPts val="0"/>
                        </a:spcAft>
                      </a:pPr>
                      <a:r>
                        <a:rPr lang="en-IN" sz="1600" dirty="0">
                          <a:solidFill>
                            <a:srgbClr val="0D0D0D"/>
                          </a:solidFill>
                          <a:latin typeface="+mj-lt"/>
                          <a:ea typeface="Calibri"/>
                          <a:cs typeface="Calibri"/>
                        </a:rPr>
                        <a:t>21069020</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Pan </a:t>
                      </a:r>
                      <a:r>
                        <a:rPr lang="en-IN" sz="1600" dirty="0" err="1">
                          <a:solidFill>
                            <a:srgbClr val="0D0D0D"/>
                          </a:solidFill>
                          <a:latin typeface="+mj-lt"/>
                          <a:ea typeface="Calibri"/>
                          <a:cs typeface="Calibri"/>
                        </a:rPr>
                        <a:t>masala</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16</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19</a:t>
                      </a:r>
                      <a:endParaRPr lang="en-IN" sz="1600" dirty="0">
                        <a:latin typeface="+mj-lt"/>
                        <a:ea typeface="Calibri"/>
                        <a:cs typeface="Times New Roman"/>
                      </a:endParaRPr>
                    </a:p>
                  </a:txBody>
                  <a:tcPr marL="68580" marR="68580" marT="0" marB="0"/>
                </a:tc>
              </a:tr>
              <a:tr h="913412">
                <a:tc>
                  <a:txBody>
                    <a:bodyPr/>
                    <a:lstStyle/>
                    <a:p>
                      <a:pPr algn="just">
                        <a:lnSpc>
                          <a:spcPct val="115000"/>
                        </a:lnSpc>
                        <a:spcAft>
                          <a:spcPts val="0"/>
                        </a:spcAft>
                      </a:pPr>
                      <a:r>
                        <a:rPr lang="en-IN" sz="1600">
                          <a:solidFill>
                            <a:srgbClr val="0D0D0D"/>
                          </a:solidFill>
                          <a:latin typeface="+mj-lt"/>
                          <a:ea typeface="Calibri"/>
                          <a:cs typeface="Calibri"/>
                        </a:rPr>
                        <a:t>38</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Ready-mix concrete manufactured at the construction site for use in construction </a:t>
                      </a:r>
                      <a:r>
                        <a:rPr lang="en-IN" sz="1600" dirty="0" smtClean="0">
                          <a:solidFill>
                            <a:srgbClr val="0D0D0D"/>
                          </a:solidFill>
                          <a:latin typeface="+mj-lt"/>
                          <a:ea typeface="Calibri"/>
                          <a:cs typeface="Calibri"/>
                        </a:rPr>
                        <a:t>activity</a:t>
                      </a:r>
                    </a:p>
                    <a:p>
                      <a:pPr algn="just">
                        <a:lnSpc>
                          <a:spcPct val="115000"/>
                        </a:lnSpc>
                        <a:spcAft>
                          <a:spcPts val="0"/>
                        </a:spcAft>
                      </a:pPr>
                      <a:r>
                        <a:rPr kumimoji="0" lang="en-US" sz="1600" b="1" kern="1200" dirty="0" smtClean="0">
                          <a:solidFill>
                            <a:srgbClr val="0D0D0D"/>
                          </a:solidFill>
                          <a:latin typeface="+mj-lt"/>
                          <a:ea typeface="Calibri"/>
                          <a:cs typeface="Calibri"/>
                        </a:rPr>
                        <a:t>CHIEF ENGINEER, RANJIT SAGAR DAM VERSUS COMMISSIONER OF CENTRAL EXCISE, JALANDHAR </a:t>
                      </a:r>
                      <a:endParaRPr kumimoji="0" lang="en-IN" sz="1600" b="1" kern="1200" dirty="0">
                        <a:solidFill>
                          <a:srgbClr val="0D0D0D"/>
                        </a:solidFill>
                        <a:latin typeface="+mj-lt"/>
                        <a:ea typeface="Calibri"/>
                        <a:cs typeface="Calibri"/>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12.5</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NIL</a:t>
                      </a:r>
                      <a:endParaRPr lang="en-IN" sz="1600" dirty="0">
                        <a:latin typeface="+mj-lt"/>
                        <a:ea typeface="Calibri"/>
                        <a:cs typeface="Times New Roman"/>
                      </a:endParaRPr>
                    </a:p>
                  </a:txBody>
                  <a:tcPr marL="68580" marR="68580" marT="0" marB="0"/>
                </a:tc>
              </a:tr>
              <a:tr h="449883">
                <a:tc>
                  <a:txBody>
                    <a:bodyPr/>
                    <a:lstStyle/>
                    <a:p>
                      <a:pPr algn="just">
                        <a:lnSpc>
                          <a:spcPct val="115000"/>
                        </a:lnSpc>
                        <a:spcAft>
                          <a:spcPts val="0"/>
                        </a:spcAft>
                      </a:pPr>
                      <a:r>
                        <a:rPr lang="en-IN" sz="1600">
                          <a:solidFill>
                            <a:srgbClr val="0D0D0D"/>
                          </a:solidFill>
                          <a:latin typeface="+mj-lt"/>
                          <a:ea typeface="Calibri"/>
                          <a:cs typeface="Calibri"/>
                        </a:rPr>
                        <a:t>3923 21 00 or 3923 29</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Sacks and bags of polymer of any plastics</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12.5</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15</a:t>
                      </a:r>
                      <a:endParaRPr lang="en-IN" sz="1600" dirty="0">
                        <a:latin typeface="+mj-lt"/>
                        <a:ea typeface="Calibri"/>
                        <a:cs typeface="Times New Roman"/>
                      </a:endParaRPr>
                    </a:p>
                  </a:txBody>
                  <a:tcPr marL="68580" marR="68580" marT="0" marB="0"/>
                </a:tc>
              </a:tr>
              <a:tr h="449883">
                <a:tc>
                  <a:txBody>
                    <a:bodyPr/>
                    <a:lstStyle/>
                    <a:p>
                      <a:pPr algn="just">
                        <a:lnSpc>
                          <a:spcPct val="115000"/>
                        </a:lnSpc>
                        <a:spcAft>
                          <a:spcPts val="0"/>
                        </a:spcAft>
                      </a:pPr>
                      <a:r>
                        <a:rPr lang="en-IN" sz="1600">
                          <a:solidFill>
                            <a:srgbClr val="0D0D0D"/>
                          </a:solidFill>
                          <a:latin typeface="+mj-lt"/>
                          <a:ea typeface="Calibri"/>
                          <a:cs typeface="Calibri"/>
                        </a:rPr>
                        <a:t>54 or 55</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dirty="0" err="1">
                          <a:solidFill>
                            <a:srgbClr val="0D0D0D"/>
                          </a:solidFill>
                          <a:latin typeface="+mj-lt"/>
                          <a:ea typeface="Calibri"/>
                          <a:cs typeface="Calibri"/>
                        </a:rPr>
                        <a:t>Polyster</a:t>
                      </a:r>
                      <a:r>
                        <a:rPr lang="en-IN" sz="1600" dirty="0">
                          <a:solidFill>
                            <a:srgbClr val="0D0D0D"/>
                          </a:solidFill>
                          <a:latin typeface="+mj-lt"/>
                          <a:ea typeface="Calibri"/>
                          <a:cs typeface="Calibri"/>
                        </a:rPr>
                        <a:t> staple fibre or </a:t>
                      </a:r>
                      <a:r>
                        <a:rPr lang="en-IN" sz="1600" dirty="0" err="1">
                          <a:solidFill>
                            <a:srgbClr val="0D0D0D"/>
                          </a:solidFill>
                          <a:latin typeface="+mj-lt"/>
                          <a:ea typeface="Calibri"/>
                          <a:cs typeface="Calibri"/>
                        </a:rPr>
                        <a:t>polyster</a:t>
                      </a:r>
                      <a:r>
                        <a:rPr lang="en-IN" sz="1600" dirty="0">
                          <a:solidFill>
                            <a:srgbClr val="0D0D0D"/>
                          </a:solidFill>
                          <a:latin typeface="+mj-lt"/>
                          <a:ea typeface="Calibri"/>
                          <a:cs typeface="Calibri"/>
                        </a:rPr>
                        <a:t> filament yarn manufactured from plastic including waste PET bottles</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6</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12.5</a:t>
                      </a:r>
                      <a:endParaRPr lang="en-IN" sz="1600" dirty="0">
                        <a:latin typeface="+mj-lt"/>
                        <a:ea typeface="Calibri"/>
                        <a:cs typeface="Times New Roman"/>
                      </a:endParaRPr>
                    </a:p>
                  </a:txBody>
                  <a:tcPr marL="68580" marR="68580" marT="0" marB="0"/>
                </a:tc>
              </a:tr>
              <a:tr h="1410740">
                <a:tc>
                  <a:txBody>
                    <a:bodyPr/>
                    <a:lstStyle/>
                    <a:p>
                      <a:r>
                        <a:rPr kumimoji="0" lang="en-IN" sz="1600" kern="1200" dirty="0" smtClean="0">
                          <a:solidFill>
                            <a:schemeClr val="dk1"/>
                          </a:solidFill>
                          <a:latin typeface="+mj-lt"/>
                          <a:ea typeface="+mn-ea"/>
                          <a:cs typeface="+mn-cs"/>
                        </a:rPr>
                        <a:t>61, 62 and 63 (6301 to 6308) except those falling under 63090000,</a:t>
                      </a:r>
                    </a:p>
                    <a:p>
                      <a:r>
                        <a:rPr kumimoji="0" lang="en-IN" sz="1600" kern="1200" dirty="0" smtClean="0">
                          <a:solidFill>
                            <a:schemeClr val="dk1"/>
                          </a:solidFill>
                          <a:latin typeface="+mj-lt"/>
                          <a:ea typeface="+mn-ea"/>
                          <a:cs typeface="+mn-cs"/>
                        </a:rPr>
                        <a:t>6310 </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Readymade garments and made up article of textiles having RSP of Rs. 1000 or more </a:t>
                      </a:r>
                      <a:r>
                        <a:rPr lang="en-IN" sz="1600" dirty="0" smtClean="0">
                          <a:solidFill>
                            <a:srgbClr val="0D0D0D"/>
                          </a:solidFill>
                          <a:latin typeface="+mj-lt"/>
                          <a:ea typeface="Calibri"/>
                          <a:cs typeface="Calibri"/>
                        </a:rPr>
                        <a:t>and</a:t>
                      </a:r>
                      <a:r>
                        <a:rPr lang="en-IN" sz="1600" baseline="0" dirty="0" smtClean="0">
                          <a:solidFill>
                            <a:srgbClr val="0D0D0D"/>
                          </a:solidFill>
                          <a:latin typeface="+mj-lt"/>
                          <a:ea typeface="Calibri"/>
                          <a:cs typeface="Calibri"/>
                        </a:rPr>
                        <a:t> </a:t>
                      </a:r>
                      <a:r>
                        <a:rPr lang="en-IN" sz="1600" dirty="0" smtClean="0">
                          <a:solidFill>
                            <a:srgbClr val="0D0D0D"/>
                          </a:solidFill>
                          <a:latin typeface="+mj-lt"/>
                          <a:ea typeface="Calibri"/>
                          <a:cs typeface="Calibri"/>
                        </a:rPr>
                        <a:t>when </a:t>
                      </a:r>
                      <a:r>
                        <a:rPr lang="en-IN" sz="1600" dirty="0">
                          <a:solidFill>
                            <a:srgbClr val="0D0D0D"/>
                          </a:solidFill>
                          <a:latin typeface="+mj-lt"/>
                          <a:ea typeface="Calibri"/>
                          <a:cs typeface="Calibri"/>
                        </a:rPr>
                        <a:t>they bear or sold under a brand name</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NIL</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2 - without CENVAT</a:t>
                      </a:r>
                      <a:endParaRPr lang="en-IN" sz="1600" dirty="0">
                        <a:latin typeface="+mj-lt"/>
                        <a:ea typeface="Calibri"/>
                        <a:cs typeface="Times New Roman"/>
                      </a:endParaRPr>
                    </a:p>
                    <a:p>
                      <a:pPr algn="just">
                        <a:lnSpc>
                          <a:spcPct val="115000"/>
                        </a:lnSpc>
                        <a:spcAft>
                          <a:spcPts val="0"/>
                        </a:spcAft>
                      </a:pPr>
                      <a:r>
                        <a:rPr lang="en-IN" sz="1600" dirty="0">
                          <a:solidFill>
                            <a:srgbClr val="0D0D0D"/>
                          </a:solidFill>
                          <a:latin typeface="+mj-lt"/>
                          <a:ea typeface="Calibri"/>
                          <a:cs typeface="Calibri"/>
                        </a:rPr>
                        <a:t>12.5 – with CENVAT</a:t>
                      </a:r>
                      <a:endParaRPr lang="en-IN" sz="1600" dirty="0">
                        <a:latin typeface="+mj-lt"/>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CHANGES IN EXCISE TARIFF</a:t>
            </a:r>
            <a:endParaRPr lang="en-IN" dirty="0"/>
          </a:p>
        </p:txBody>
      </p:sp>
      <p:graphicFrame>
        <p:nvGraphicFramePr>
          <p:cNvPr id="5" name="Content Placeholder 4"/>
          <p:cNvGraphicFramePr>
            <a:graphicFrameLocks noGrp="1"/>
          </p:cNvGraphicFramePr>
          <p:nvPr>
            <p:ph idx="1"/>
          </p:nvPr>
        </p:nvGraphicFramePr>
        <p:xfrm>
          <a:off x="457200" y="1935163"/>
          <a:ext cx="8229600" cy="3805936"/>
        </p:xfrm>
        <a:graphic>
          <a:graphicData uri="http://schemas.openxmlformats.org/drawingml/2006/table">
            <a:tbl>
              <a:tblPr firstRow="1" bandRow="1">
                <a:tableStyleId>{5C22544A-7EE6-4342-B048-85BDC9FD1C3A}</a:tableStyleId>
              </a:tblPr>
              <a:tblGrid>
                <a:gridCol w="1066800"/>
                <a:gridCol w="3962400"/>
                <a:gridCol w="1600200"/>
                <a:gridCol w="1600200"/>
              </a:tblGrid>
              <a:tr h="370840">
                <a:tc>
                  <a:txBody>
                    <a:bodyPr/>
                    <a:lstStyle/>
                    <a:p>
                      <a:pPr algn="just">
                        <a:lnSpc>
                          <a:spcPct val="115000"/>
                        </a:lnSpc>
                        <a:spcAft>
                          <a:spcPts val="0"/>
                        </a:spcAft>
                      </a:pPr>
                      <a:r>
                        <a:rPr lang="en-IN" sz="1400" dirty="0">
                          <a:solidFill>
                            <a:schemeClr val="bg1"/>
                          </a:solidFill>
                          <a:latin typeface="Calibri"/>
                          <a:ea typeface="Calibri"/>
                          <a:cs typeface="Calibri"/>
                        </a:rPr>
                        <a:t>Tariff</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chemeClr val="bg1"/>
                          </a:solidFill>
                          <a:latin typeface="Calibri"/>
                          <a:ea typeface="Calibri"/>
                          <a:cs typeface="Calibri"/>
                        </a:rPr>
                        <a:t>Goods</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chemeClr val="bg1"/>
                          </a:solidFill>
                          <a:latin typeface="Calibri"/>
                          <a:ea typeface="Calibri"/>
                          <a:cs typeface="Calibri"/>
                        </a:rPr>
                        <a:t>Existing rate</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chemeClr val="bg1"/>
                          </a:solidFill>
                          <a:latin typeface="Calibri"/>
                          <a:ea typeface="Calibri"/>
                          <a:cs typeface="Calibri"/>
                        </a:rPr>
                        <a:t>Revised rate</a:t>
                      </a:r>
                      <a:endParaRPr lang="en-IN" sz="11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71</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Gold bars manufactured from gold oreor concentrate; gold dore bar and silver dore bar</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9</a:t>
                      </a:r>
                      <a:endParaRPr lang="en-IN" sz="1100" dirty="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9.5</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71</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Silver manufactured from silver ore or concentrate; silver dore bar and gold dore bar</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8</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8.5</a:t>
                      </a:r>
                      <a:endParaRPr lang="en-IN" sz="11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71</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Gold bars and gold coins of purity not below 99.5%, produced during the process of copper smelting</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9</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9.5</a:t>
                      </a:r>
                      <a:endParaRPr lang="en-IN" sz="11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71</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Silver produced during the process of zinc or lead smelting</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8</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8.5</a:t>
                      </a:r>
                      <a:endParaRPr lang="en-IN" sz="11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7113</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Articles of jewellery excluding articles of silver jewellery, other than those studded with diamonds, ruby, emerald or sapphire</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NIL – without CENVAT</a:t>
                      </a:r>
                      <a:endParaRPr lang="en-IN" sz="1100">
                        <a:latin typeface="Calibri"/>
                        <a:ea typeface="Calibri"/>
                        <a:cs typeface="Times New Roman"/>
                      </a:endParaRPr>
                    </a:p>
                    <a:p>
                      <a:pPr algn="just">
                        <a:lnSpc>
                          <a:spcPct val="115000"/>
                        </a:lnSpc>
                        <a:spcAft>
                          <a:spcPts val="0"/>
                        </a:spcAft>
                      </a:pPr>
                      <a:r>
                        <a:rPr lang="en-IN" sz="1400">
                          <a:solidFill>
                            <a:srgbClr val="0D0D0D"/>
                          </a:solidFill>
                          <a:latin typeface="Calibri"/>
                          <a:ea typeface="Calibri"/>
                          <a:cs typeface="Calibri"/>
                        </a:rPr>
                        <a:t>6 - with CENVAT</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1 - without CENVAT</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12.5 – with CENVAT</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7323 or 7418</a:t>
                      </a:r>
                      <a:endParaRPr lang="en-IN" sz="1100">
                        <a:latin typeface="Calibri"/>
                        <a:ea typeface="Calibri"/>
                        <a:cs typeface="Times New Roman"/>
                      </a:endParaRPr>
                    </a:p>
                    <a:p>
                      <a:pPr algn="just">
                        <a:lnSpc>
                          <a:spcPct val="115000"/>
                        </a:lnSpc>
                        <a:spcAft>
                          <a:spcPts val="0"/>
                        </a:spcAft>
                      </a:pPr>
                      <a:r>
                        <a:rPr lang="en-IN" sz="1400">
                          <a:solidFill>
                            <a:srgbClr val="0D0D0D"/>
                          </a:solidFill>
                          <a:latin typeface="Calibri"/>
                          <a:ea typeface="Calibri"/>
                          <a:cs typeface="Calibri"/>
                        </a:rPr>
                        <a:t>or 7615</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Aluminium foil containers</a:t>
                      </a:r>
                      <a:endParaRPr lang="en-IN" sz="1100" dirty="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6</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12.5</a:t>
                      </a: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CHANGES IN EXCISE TARIFF</a:t>
            </a:r>
            <a:endParaRPr lang="en-IN" dirty="0"/>
          </a:p>
        </p:txBody>
      </p:sp>
      <p:graphicFrame>
        <p:nvGraphicFramePr>
          <p:cNvPr id="5" name="Content Placeholder 4"/>
          <p:cNvGraphicFramePr>
            <a:graphicFrameLocks noGrp="1"/>
          </p:cNvGraphicFramePr>
          <p:nvPr>
            <p:ph idx="1"/>
          </p:nvPr>
        </p:nvGraphicFramePr>
        <p:xfrm>
          <a:off x="457200" y="1935163"/>
          <a:ext cx="8229600" cy="4051300"/>
        </p:xfrm>
        <a:graphic>
          <a:graphicData uri="http://schemas.openxmlformats.org/drawingml/2006/table">
            <a:tbl>
              <a:tblPr firstRow="1" bandRow="1">
                <a:tableStyleId>{5C22544A-7EE6-4342-B048-85BDC9FD1C3A}</a:tableStyleId>
              </a:tblPr>
              <a:tblGrid>
                <a:gridCol w="1371600"/>
                <a:gridCol w="4114800"/>
                <a:gridCol w="1371600"/>
                <a:gridCol w="1371600"/>
              </a:tblGrid>
              <a:tr h="370840">
                <a:tc>
                  <a:txBody>
                    <a:bodyPr/>
                    <a:lstStyle/>
                    <a:p>
                      <a:pPr algn="just">
                        <a:lnSpc>
                          <a:spcPct val="115000"/>
                        </a:lnSpc>
                        <a:spcAft>
                          <a:spcPts val="0"/>
                        </a:spcAft>
                      </a:pPr>
                      <a:r>
                        <a:rPr lang="en-IN" sz="1400" dirty="0">
                          <a:solidFill>
                            <a:schemeClr val="bg1"/>
                          </a:solidFill>
                          <a:latin typeface="Calibri"/>
                          <a:ea typeface="Calibri"/>
                          <a:cs typeface="Calibri"/>
                        </a:rPr>
                        <a:t>Tariff</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chemeClr val="bg1"/>
                          </a:solidFill>
                          <a:latin typeface="Calibri"/>
                          <a:ea typeface="Calibri"/>
                          <a:cs typeface="Calibri"/>
                        </a:rPr>
                        <a:t>Goods</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chemeClr val="bg1"/>
                          </a:solidFill>
                          <a:latin typeface="Calibri"/>
                          <a:ea typeface="Calibri"/>
                          <a:cs typeface="Calibri"/>
                        </a:rPr>
                        <a:t>Existing rate</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chemeClr val="bg1"/>
                          </a:solidFill>
                          <a:latin typeface="Calibri"/>
                          <a:ea typeface="Calibri"/>
                          <a:cs typeface="Calibri"/>
                        </a:rPr>
                        <a:t>Revised rate</a:t>
                      </a:r>
                      <a:endParaRPr lang="en-IN" sz="11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8507 60 00</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Lithium-ion batteries other than batteries of mobile handsets including cellular phones</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12.5</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4 - without CENVAT</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12.5 – with CENVAT</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8504</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Charger or adapter for manufacture of</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mobile handsets including cellular</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phones</a:t>
                      </a:r>
                      <a:endParaRPr lang="en-IN" sz="1100" dirty="0">
                        <a:latin typeface="Calibri"/>
                        <a:ea typeface="Calibri"/>
                        <a:cs typeface="Times New Roman"/>
                      </a:endParaRPr>
                    </a:p>
                  </a:txBody>
                  <a:tcPr marL="68580" marR="68580" marT="0" marB="0"/>
                </a:tc>
                <a:tc rowSpan="3">
                  <a:txBody>
                    <a:bodyPr/>
                    <a:lstStyle/>
                    <a:p>
                      <a:pPr algn="just">
                        <a:lnSpc>
                          <a:spcPct val="115000"/>
                        </a:lnSpc>
                        <a:spcAft>
                          <a:spcPts val="0"/>
                        </a:spcAft>
                      </a:pPr>
                      <a:r>
                        <a:rPr lang="en-IN" sz="1400" dirty="0">
                          <a:solidFill>
                            <a:srgbClr val="0D0D0D"/>
                          </a:solidFill>
                          <a:latin typeface="Calibri"/>
                          <a:ea typeface="Calibri"/>
                          <a:cs typeface="Calibri"/>
                        </a:rPr>
                        <a:t>NIL</a:t>
                      </a:r>
                      <a:endParaRPr lang="en-IN" sz="1100" dirty="0">
                        <a:latin typeface="Calibri"/>
                        <a:ea typeface="Calibri"/>
                        <a:cs typeface="Times New Roman"/>
                      </a:endParaRPr>
                    </a:p>
                  </a:txBody>
                  <a:tcPr marL="68580" marR="68580" marT="0" marB="0"/>
                </a:tc>
                <a:tc rowSpan="3">
                  <a:txBody>
                    <a:bodyPr/>
                    <a:lstStyle/>
                    <a:p>
                      <a:pPr algn="just">
                        <a:lnSpc>
                          <a:spcPct val="115000"/>
                        </a:lnSpc>
                        <a:spcAft>
                          <a:spcPts val="0"/>
                        </a:spcAft>
                      </a:pPr>
                      <a:r>
                        <a:rPr lang="en-IN" sz="1400" dirty="0">
                          <a:solidFill>
                            <a:srgbClr val="0D0D0D"/>
                          </a:solidFill>
                          <a:latin typeface="Calibri"/>
                          <a:ea typeface="Calibri"/>
                          <a:cs typeface="Calibri"/>
                        </a:rPr>
                        <a:t>2 - without CENVAT</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12.5 – with CENVAT</a:t>
                      </a: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dirty="0">
                          <a:solidFill>
                            <a:srgbClr val="0D0D0D"/>
                          </a:solidFill>
                          <a:latin typeface="Calibri"/>
                          <a:ea typeface="Calibri"/>
                          <a:cs typeface="Calibri"/>
                        </a:rPr>
                        <a:t>8506,8507</a:t>
                      </a:r>
                      <a:endParaRPr lang="en-IN" sz="1100" dirty="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Battery for manufacture of mobile handsets including cellular phones</a:t>
                      </a:r>
                      <a:endParaRPr lang="en-IN" sz="11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dirty="0">
                          <a:solidFill>
                            <a:srgbClr val="0D0D0D"/>
                          </a:solidFill>
                          <a:latin typeface="Calibri"/>
                          <a:ea typeface="Calibri"/>
                          <a:cs typeface="Calibri"/>
                        </a:rPr>
                        <a:t>8518 30 00</a:t>
                      </a:r>
                      <a:endParaRPr lang="en-IN" sz="1100" dirty="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Wired headsets for manufacture of mobile handsets including cellular phones</a:t>
                      </a:r>
                      <a:endParaRPr lang="en-IN" sz="11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8518</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Speakers for manufacture of mobile handsets including cellular phones</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12.5</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2 - without CENVAT</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12.5 – with CENVAT</a:t>
                      </a: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CHANGES IN EXCISE TARIFF</a:t>
            </a:r>
            <a:endParaRPr lang="en-IN" dirty="0"/>
          </a:p>
        </p:txBody>
      </p:sp>
      <p:graphicFrame>
        <p:nvGraphicFramePr>
          <p:cNvPr id="5" name="Content Placeholder 4"/>
          <p:cNvGraphicFramePr>
            <a:graphicFrameLocks noGrp="1"/>
          </p:cNvGraphicFramePr>
          <p:nvPr>
            <p:ph idx="1"/>
          </p:nvPr>
        </p:nvGraphicFramePr>
        <p:xfrm>
          <a:off x="457200" y="1935163"/>
          <a:ext cx="8229600" cy="4045204"/>
        </p:xfrm>
        <a:graphic>
          <a:graphicData uri="http://schemas.openxmlformats.org/drawingml/2006/table">
            <a:tbl>
              <a:tblPr firstRow="1" bandRow="1">
                <a:tableStyleId>{5C22544A-7EE6-4342-B048-85BDC9FD1C3A}</a:tableStyleId>
              </a:tblPr>
              <a:tblGrid>
                <a:gridCol w="1143000"/>
                <a:gridCol w="4800600"/>
                <a:gridCol w="1143000"/>
                <a:gridCol w="1143000"/>
              </a:tblGrid>
              <a:tr h="370840">
                <a:tc>
                  <a:txBody>
                    <a:bodyPr/>
                    <a:lstStyle/>
                    <a:p>
                      <a:pPr algn="just">
                        <a:lnSpc>
                          <a:spcPct val="115000"/>
                        </a:lnSpc>
                        <a:spcAft>
                          <a:spcPts val="0"/>
                        </a:spcAft>
                      </a:pPr>
                      <a:r>
                        <a:rPr lang="en-IN" sz="1800" dirty="0">
                          <a:solidFill>
                            <a:schemeClr val="bg1"/>
                          </a:solidFill>
                          <a:latin typeface="Calibri"/>
                          <a:ea typeface="Calibri"/>
                          <a:cs typeface="Calibri"/>
                        </a:rPr>
                        <a:t>Tariff</a:t>
                      </a:r>
                      <a:endParaRPr lang="en-IN" sz="18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bg1"/>
                          </a:solidFill>
                          <a:latin typeface="Calibri"/>
                          <a:ea typeface="Calibri"/>
                          <a:cs typeface="Calibri"/>
                        </a:rPr>
                        <a:t>Goods</a:t>
                      </a:r>
                      <a:endParaRPr lang="en-IN" sz="18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bg1"/>
                          </a:solidFill>
                          <a:latin typeface="Calibri"/>
                          <a:ea typeface="Calibri"/>
                          <a:cs typeface="Calibri"/>
                        </a:rPr>
                        <a:t>Existing rate</a:t>
                      </a:r>
                      <a:endParaRPr lang="en-IN" sz="18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bg1"/>
                          </a:solidFill>
                          <a:latin typeface="Calibri"/>
                          <a:ea typeface="Calibri"/>
                          <a:cs typeface="Calibri"/>
                        </a:rPr>
                        <a:t>Revised rate</a:t>
                      </a:r>
                      <a:endParaRPr lang="en-IN" sz="18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dirty="0">
                          <a:solidFill>
                            <a:srgbClr val="0D0D0D"/>
                          </a:solidFill>
                          <a:latin typeface="Calibri"/>
                          <a:ea typeface="Calibri"/>
                          <a:cs typeface="Calibri"/>
                        </a:rPr>
                        <a:t>8517 62 30</a:t>
                      </a:r>
                      <a:endParaRPr lang="en-IN" sz="1800" dirty="0">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rgbClr val="0D0D0D"/>
                          </a:solidFill>
                          <a:latin typeface="Calibri"/>
                          <a:ea typeface="Calibri"/>
                          <a:cs typeface="Calibri"/>
                        </a:rPr>
                        <a:t>Broadband modem</a:t>
                      </a:r>
                      <a:endParaRPr lang="en-IN" sz="1800" dirty="0">
                        <a:latin typeface="Calibri"/>
                        <a:ea typeface="Calibri"/>
                        <a:cs typeface="Times New Roman"/>
                      </a:endParaRPr>
                    </a:p>
                  </a:txBody>
                  <a:tcPr marL="68580" marR="68580" marT="0" marB="0"/>
                </a:tc>
                <a:tc rowSpan="6">
                  <a:txBody>
                    <a:bodyPr/>
                    <a:lstStyle/>
                    <a:p>
                      <a:pPr algn="just">
                        <a:lnSpc>
                          <a:spcPct val="115000"/>
                        </a:lnSpc>
                        <a:spcAft>
                          <a:spcPts val="0"/>
                        </a:spcAft>
                      </a:pPr>
                      <a:r>
                        <a:rPr lang="en-IN" sz="1800" dirty="0">
                          <a:solidFill>
                            <a:srgbClr val="0D0D0D"/>
                          </a:solidFill>
                          <a:latin typeface="Calibri"/>
                          <a:ea typeface="Calibri"/>
                          <a:cs typeface="Calibri"/>
                        </a:rPr>
                        <a:t>12.5</a:t>
                      </a:r>
                      <a:endParaRPr lang="en-IN" sz="1800" dirty="0">
                        <a:latin typeface="Calibri"/>
                        <a:ea typeface="Calibri"/>
                        <a:cs typeface="Times New Roman"/>
                      </a:endParaRPr>
                    </a:p>
                  </a:txBody>
                  <a:tcPr marL="68580" marR="68580" marT="0" marB="0"/>
                </a:tc>
                <a:tc rowSpan="6">
                  <a:txBody>
                    <a:bodyPr/>
                    <a:lstStyle/>
                    <a:p>
                      <a:pPr algn="just">
                        <a:lnSpc>
                          <a:spcPct val="115000"/>
                        </a:lnSpc>
                        <a:spcAft>
                          <a:spcPts val="0"/>
                        </a:spcAft>
                      </a:pPr>
                      <a:r>
                        <a:rPr lang="en-IN" sz="1800" dirty="0">
                          <a:solidFill>
                            <a:srgbClr val="0D0D0D"/>
                          </a:solidFill>
                          <a:latin typeface="Calibri"/>
                          <a:ea typeface="Calibri"/>
                          <a:cs typeface="Calibri"/>
                        </a:rPr>
                        <a:t>4 - without CENVAT</a:t>
                      </a:r>
                      <a:endParaRPr lang="en-IN" sz="1800" dirty="0">
                        <a:latin typeface="Calibri"/>
                        <a:ea typeface="Calibri"/>
                        <a:cs typeface="Times New Roman"/>
                      </a:endParaRPr>
                    </a:p>
                    <a:p>
                      <a:pPr algn="just">
                        <a:lnSpc>
                          <a:spcPct val="115000"/>
                        </a:lnSpc>
                        <a:spcAft>
                          <a:spcPts val="0"/>
                        </a:spcAft>
                      </a:pPr>
                      <a:r>
                        <a:rPr lang="en-IN" sz="1800" dirty="0">
                          <a:solidFill>
                            <a:srgbClr val="0D0D0D"/>
                          </a:solidFill>
                          <a:latin typeface="Calibri"/>
                          <a:ea typeface="Calibri"/>
                          <a:cs typeface="Calibri"/>
                        </a:rPr>
                        <a:t>12.5 – with CENVAT</a:t>
                      </a:r>
                      <a:endParaRPr lang="en-IN" sz="18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dirty="0">
                          <a:solidFill>
                            <a:srgbClr val="0D0D0D"/>
                          </a:solidFill>
                          <a:latin typeface="Calibri"/>
                          <a:ea typeface="Calibri"/>
                          <a:cs typeface="Calibri"/>
                        </a:rPr>
                        <a:t>8517 6930</a:t>
                      </a:r>
                      <a:endParaRPr lang="en-IN" sz="1800" dirty="0">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rgbClr val="0D0D0D"/>
                          </a:solidFill>
                          <a:latin typeface="Calibri"/>
                          <a:ea typeface="Calibri"/>
                          <a:cs typeface="Calibri"/>
                        </a:rPr>
                        <a:t>Routers</a:t>
                      </a:r>
                      <a:endParaRPr lang="en-IN" sz="18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solidFill>
                          <a:schemeClr val="bg1"/>
                        </a:solidFill>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dirty="0">
                          <a:solidFill>
                            <a:srgbClr val="0D0D0D"/>
                          </a:solidFill>
                          <a:latin typeface="Calibri"/>
                          <a:ea typeface="Calibri"/>
                          <a:cs typeface="Calibri"/>
                        </a:rPr>
                        <a:t>8517 69 60</a:t>
                      </a:r>
                      <a:endParaRPr lang="en-IN" sz="1800" dirty="0">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rgbClr val="0D0D0D"/>
                          </a:solidFill>
                          <a:latin typeface="Calibri"/>
                          <a:ea typeface="Calibri"/>
                          <a:cs typeface="Calibri"/>
                        </a:rPr>
                        <a:t>Set-top boxes for gaining access to internet</a:t>
                      </a:r>
                      <a:endParaRPr lang="en-IN" sz="18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solidFill>
                          <a:schemeClr val="bg1"/>
                        </a:solidFill>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Calibri"/>
                          <a:ea typeface="Calibri"/>
                          <a:cs typeface="Calibri"/>
                        </a:rPr>
                        <a:t>8521 90 90</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rgbClr val="0D0D0D"/>
                          </a:solidFill>
                          <a:latin typeface="Calibri"/>
                          <a:ea typeface="Calibri"/>
                          <a:cs typeface="Calibri"/>
                        </a:rPr>
                        <a:t>Digital Video Recorder (DVR) or Network Video Recorder (NVR)</a:t>
                      </a:r>
                      <a:endParaRPr lang="en-IN" sz="18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Calibri"/>
                          <a:ea typeface="Calibri"/>
                          <a:cs typeface="Calibri"/>
                        </a:rPr>
                        <a:t>8525 80 20</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rgbClr val="0D0D0D"/>
                          </a:solidFill>
                          <a:latin typeface="Calibri"/>
                          <a:ea typeface="Calibri"/>
                          <a:cs typeface="Calibri"/>
                        </a:rPr>
                        <a:t>CCTV camera or IP camera</a:t>
                      </a:r>
                      <a:endParaRPr lang="en-IN" sz="18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Calibri"/>
                          <a:ea typeface="Calibri"/>
                          <a:cs typeface="Calibri"/>
                        </a:rPr>
                        <a:t>8528 7100</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rgbClr val="0D0D0D"/>
                          </a:solidFill>
                          <a:latin typeface="Calibri"/>
                          <a:ea typeface="Calibri"/>
                          <a:cs typeface="Calibri"/>
                        </a:rPr>
                        <a:t>Reception apparatus for television but not designed to incorporate a video display</a:t>
                      </a:r>
                      <a:endParaRPr lang="en-IN" sz="18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CHANGES IN EXCISE TARIFF</a:t>
            </a:r>
            <a:endParaRPr lang="en-IN" dirty="0"/>
          </a:p>
        </p:txBody>
      </p:sp>
      <p:graphicFrame>
        <p:nvGraphicFramePr>
          <p:cNvPr id="5" name="Content Placeholder 4"/>
          <p:cNvGraphicFramePr>
            <a:graphicFrameLocks noGrp="1"/>
          </p:cNvGraphicFramePr>
          <p:nvPr>
            <p:ph idx="1"/>
          </p:nvPr>
        </p:nvGraphicFramePr>
        <p:xfrm>
          <a:off x="457200" y="1935163"/>
          <a:ext cx="8229600" cy="4051618"/>
        </p:xfrm>
        <a:graphic>
          <a:graphicData uri="http://schemas.openxmlformats.org/drawingml/2006/table">
            <a:tbl>
              <a:tblPr firstRow="1" bandRow="1">
                <a:tableStyleId>{5C22544A-7EE6-4342-B048-85BDC9FD1C3A}</a:tableStyleId>
              </a:tblPr>
              <a:tblGrid>
                <a:gridCol w="990600"/>
                <a:gridCol w="5257800"/>
                <a:gridCol w="914400"/>
                <a:gridCol w="1066800"/>
              </a:tblGrid>
              <a:tr h="370840">
                <a:tc>
                  <a:txBody>
                    <a:bodyPr/>
                    <a:lstStyle/>
                    <a:p>
                      <a:pPr algn="just">
                        <a:lnSpc>
                          <a:spcPct val="115000"/>
                        </a:lnSpc>
                        <a:spcAft>
                          <a:spcPts val="0"/>
                        </a:spcAft>
                      </a:pPr>
                      <a:r>
                        <a:rPr lang="en-IN" sz="1800" dirty="0">
                          <a:solidFill>
                            <a:schemeClr val="bg1"/>
                          </a:solidFill>
                          <a:latin typeface="Calibri"/>
                          <a:ea typeface="Calibri"/>
                          <a:cs typeface="Calibri"/>
                        </a:rPr>
                        <a:t>Tariff</a:t>
                      </a:r>
                      <a:endParaRPr lang="en-IN" sz="18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bg1"/>
                          </a:solidFill>
                          <a:latin typeface="Calibri"/>
                          <a:ea typeface="Calibri"/>
                          <a:cs typeface="Calibri"/>
                        </a:rPr>
                        <a:t>Goods</a:t>
                      </a:r>
                      <a:endParaRPr lang="en-IN" sz="18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bg1"/>
                          </a:solidFill>
                          <a:latin typeface="Calibri"/>
                          <a:ea typeface="Calibri"/>
                          <a:cs typeface="Calibri"/>
                        </a:rPr>
                        <a:t>Existing rate</a:t>
                      </a:r>
                      <a:endParaRPr lang="en-IN" sz="18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bg1"/>
                          </a:solidFill>
                          <a:latin typeface="Calibri"/>
                          <a:ea typeface="Calibri"/>
                          <a:cs typeface="Calibri"/>
                        </a:rPr>
                        <a:t>Revised rate</a:t>
                      </a:r>
                      <a:endParaRPr lang="en-IN" sz="18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85 or any other</a:t>
                      </a:r>
                      <a:endParaRPr lang="en-IN" sz="1100">
                        <a:latin typeface="Calibri"/>
                        <a:ea typeface="Calibri"/>
                        <a:cs typeface="Times New Roman"/>
                      </a:endParaRPr>
                    </a:p>
                    <a:p>
                      <a:pPr algn="just">
                        <a:lnSpc>
                          <a:spcPct val="115000"/>
                        </a:lnSpc>
                        <a:spcAft>
                          <a:spcPts val="0"/>
                        </a:spcAft>
                      </a:pPr>
                      <a:r>
                        <a:rPr lang="en-IN" sz="1400">
                          <a:solidFill>
                            <a:srgbClr val="0D0D0D"/>
                          </a:solidFill>
                          <a:latin typeface="Calibri"/>
                          <a:ea typeface="Calibri"/>
                          <a:cs typeface="Calibri"/>
                        </a:rPr>
                        <a:t>Chapter</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Parts, components and accessories for manufacture of</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a. Lithium-ion batteries other than batteries of mobile handsets</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including cellular </a:t>
                      </a:r>
                      <a:r>
                        <a:rPr lang="en-IN" sz="1400" dirty="0" smtClean="0">
                          <a:solidFill>
                            <a:srgbClr val="0D0D0D"/>
                          </a:solidFill>
                          <a:latin typeface="Calibri"/>
                          <a:ea typeface="Calibri"/>
                          <a:cs typeface="Calibri"/>
                        </a:rPr>
                        <a:t>phones;</a:t>
                      </a:r>
                      <a:r>
                        <a:rPr lang="en-IN" sz="1100" baseline="0" dirty="0" smtClean="0">
                          <a:solidFill>
                            <a:srgbClr val="0D0D0D"/>
                          </a:solidFill>
                          <a:latin typeface="Calibri"/>
                          <a:ea typeface="Calibri"/>
                          <a:cs typeface="Times New Roman"/>
                        </a:rPr>
                        <a:t> </a:t>
                      </a:r>
                      <a:r>
                        <a:rPr lang="en-IN" sz="1400" dirty="0" smtClean="0">
                          <a:solidFill>
                            <a:srgbClr val="0D0D0D"/>
                          </a:solidFill>
                          <a:latin typeface="Calibri"/>
                          <a:ea typeface="Calibri"/>
                          <a:cs typeface="Calibri"/>
                        </a:rPr>
                        <a:t>b</a:t>
                      </a:r>
                      <a:r>
                        <a:rPr lang="en-IN" sz="1400" dirty="0">
                          <a:solidFill>
                            <a:srgbClr val="0D0D0D"/>
                          </a:solidFill>
                          <a:latin typeface="Calibri"/>
                          <a:ea typeface="Calibri"/>
                          <a:cs typeface="Calibri"/>
                        </a:rPr>
                        <a:t>. </a:t>
                      </a:r>
                      <a:r>
                        <a:rPr lang="en-IN" sz="1400" dirty="0" smtClean="0">
                          <a:solidFill>
                            <a:srgbClr val="0D0D0D"/>
                          </a:solidFill>
                          <a:latin typeface="Calibri"/>
                          <a:ea typeface="Calibri"/>
                          <a:cs typeface="Calibri"/>
                        </a:rPr>
                        <a:t>Routers;</a:t>
                      </a:r>
                      <a:r>
                        <a:rPr lang="en-IN" sz="1100" baseline="0" dirty="0" smtClean="0">
                          <a:solidFill>
                            <a:srgbClr val="0D0D0D"/>
                          </a:solidFill>
                          <a:latin typeface="Calibri"/>
                          <a:ea typeface="Calibri"/>
                          <a:cs typeface="Times New Roman"/>
                        </a:rPr>
                        <a:t> </a:t>
                      </a:r>
                      <a:r>
                        <a:rPr lang="en-IN" sz="1400" dirty="0" smtClean="0">
                          <a:solidFill>
                            <a:srgbClr val="0D0D0D"/>
                          </a:solidFill>
                          <a:latin typeface="Calibri"/>
                          <a:ea typeface="Calibri"/>
                          <a:cs typeface="Calibri"/>
                        </a:rPr>
                        <a:t>c</a:t>
                      </a:r>
                      <a:r>
                        <a:rPr lang="en-IN" sz="1400" dirty="0">
                          <a:solidFill>
                            <a:srgbClr val="0D0D0D"/>
                          </a:solidFill>
                          <a:latin typeface="Calibri"/>
                          <a:ea typeface="Calibri"/>
                          <a:cs typeface="Calibri"/>
                        </a:rPr>
                        <a:t>. Broadband modem;</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d. Set-top boxes for gaining access to </a:t>
                      </a:r>
                      <a:r>
                        <a:rPr lang="en-IN" sz="1400" dirty="0" smtClean="0">
                          <a:solidFill>
                            <a:srgbClr val="0D0D0D"/>
                          </a:solidFill>
                          <a:latin typeface="Calibri"/>
                          <a:ea typeface="Calibri"/>
                          <a:cs typeface="Calibri"/>
                        </a:rPr>
                        <a:t>Internet</a:t>
                      </a:r>
                      <a:r>
                        <a:rPr lang="en-IN" sz="1100" baseline="0" dirty="0" smtClean="0">
                          <a:solidFill>
                            <a:srgbClr val="0D0D0D"/>
                          </a:solidFill>
                          <a:latin typeface="Calibri"/>
                          <a:ea typeface="Calibri"/>
                          <a:cs typeface="Times New Roman"/>
                        </a:rPr>
                        <a:t> </a:t>
                      </a:r>
                      <a:r>
                        <a:rPr lang="en-IN" sz="1400" dirty="0" smtClean="0">
                          <a:solidFill>
                            <a:srgbClr val="0D0D0D"/>
                          </a:solidFill>
                          <a:latin typeface="Calibri"/>
                          <a:ea typeface="Calibri"/>
                          <a:cs typeface="Calibri"/>
                        </a:rPr>
                        <a:t>e</a:t>
                      </a:r>
                      <a:r>
                        <a:rPr lang="en-IN" sz="1400" dirty="0">
                          <a:solidFill>
                            <a:srgbClr val="0D0D0D"/>
                          </a:solidFill>
                          <a:latin typeface="Calibri"/>
                          <a:ea typeface="Calibri"/>
                          <a:cs typeface="Calibri"/>
                        </a:rPr>
                        <a:t>. DVR or NVR;</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f. CCTV camera or IP </a:t>
                      </a:r>
                      <a:r>
                        <a:rPr lang="en-IN" sz="1400" dirty="0" smtClean="0">
                          <a:solidFill>
                            <a:srgbClr val="0D0D0D"/>
                          </a:solidFill>
                          <a:latin typeface="Calibri"/>
                          <a:ea typeface="Calibri"/>
                          <a:cs typeface="Calibri"/>
                        </a:rPr>
                        <a:t>camera;</a:t>
                      </a:r>
                      <a:r>
                        <a:rPr lang="en-IN" sz="1100" baseline="0" dirty="0" smtClean="0">
                          <a:solidFill>
                            <a:srgbClr val="0D0D0D"/>
                          </a:solidFill>
                          <a:latin typeface="Calibri"/>
                          <a:ea typeface="Calibri"/>
                          <a:cs typeface="Times New Roman"/>
                        </a:rPr>
                        <a:t> </a:t>
                      </a:r>
                      <a:r>
                        <a:rPr lang="en-IN" sz="1400" dirty="0" smtClean="0">
                          <a:solidFill>
                            <a:srgbClr val="0D0D0D"/>
                          </a:solidFill>
                          <a:latin typeface="Calibri"/>
                          <a:ea typeface="Calibri"/>
                          <a:cs typeface="Calibri"/>
                        </a:rPr>
                        <a:t>g</a:t>
                      </a:r>
                      <a:r>
                        <a:rPr lang="en-IN" sz="1400" dirty="0">
                          <a:solidFill>
                            <a:srgbClr val="0D0D0D"/>
                          </a:solidFill>
                          <a:latin typeface="Calibri"/>
                          <a:ea typeface="Calibri"/>
                          <a:cs typeface="Calibri"/>
                        </a:rPr>
                        <a:t>. Reception apparatus for television but not designed to incorporate a video </a:t>
                      </a:r>
                      <a:r>
                        <a:rPr lang="en-IN" sz="1400" dirty="0" smtClean="0">
                          <a:solidFill>
                            <a:srgbClr val="0D0D0D"/>
                          </a:solidFill>
                          <a:latin typeface="Calibri"/>
                          <a:ea typeface="Calibri"/>
                          <a:cs typeface="Calibri"/>
                        </a:rPr>
                        <a:t>display;</a:t>
                      </a:r>
                      <a:r>
                        <a:rPr lang="en-IN" sz="1100" baseline="0" dirty="0" smtClean="0">
                          <a:solidFill>
                            <a:srgbClr val="0D0D0D"/>
                          </a:solidFill>
                          <a:latin typeface="Calibri"/>
                          <a:ea typeface="Calibri"/>
                          <a:cs typeface="Times New Roman"/>
                        </a:rPr>
                        <a:t> </a:t>
                      </a:r>
                      <a:r>
                        <a:rPr lang="en-IN" sz="1400" dirty="0" smtClean="0">
                          <a:solidFill>
                            <a:srgbClr val="0D0D0D"/>
                          </a:solidFill>
                          <a:latin typeface="Calibri"/>
                          <a:ea typeface="Calibri"/>
                          <a:cs typeface="Calibri"/>
                        </a:rPr>
                        <a:t>h</a:t>
                      </a:r>
                      <a:r>
                        <a:rPr lang="en-IN" sz="1400" dirty="0">
                          <a:solidFill>
                            <a:srgbClr val="0D0D0D"/>
                          </a:solidFill>
                          <a:latin typeface="Calibri"/>
                          <a:ea typeface="Calibri"/>
                          <a:cs typeface="Calibri"/>
                        </a:rPr>
                        <a:t>. Sub-parts for manufacture of the items mentioned at (a), (b), (c), (d), (e), (f) and (g) above;</a:t>
                      </a:r>
                      <a:endParaRPr lang="en-IN" sz="1100" dirty="0">
                        <a:latin typeface="Calibri"/>
                        <a:ea typeface="Calibri"/>
                        <a:cs typeface="Times New Roman"/>
                      </a:endParaRPr>
                    </a:p>
                    <a:p>
                      <a:pPr algn="just">
                        <a:lnSpc>
                          <a:spcPct val="115000"/>
                        </a:lnSpc>
                        <a:spcAft>
                          <a:spcPts val="0"/>
                        </a:spcAft>
                      </a:pPr>
                      <a:r>
                        <a:rPr lang="en-IN" sz="1400" dirty="0" err="1">
                          <a:solidFill>
                            <a:srgbClr val="0D0D0D"/>
                          </a:solidFill>
                          <a:latin typeface="Calibri"/>
                          <a:ea typeface="Calibri"/>
                          <a:cs typeface="Calibri"/>
                        </a:rPr>
                        <a:t>i</a:t>
                      </a:r>
                      <a:r>
                        <a:rPr lang="en-IN" sz="1400" dirty="0">
                          <a:solidFill>
                            <a:srgbClr val="0D0D0D"/>
                          </a:solidFill>
                          <a:latin typeface="Calibri"/>
                          <a:ea typeface="Calibri"/>
                          <a:cs typeface="Calibri"/>
                        </a:rPr>
                        <a:t>. Charger or adapter of mobile handsets including cellular phones;</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j. Battery of mobile handsets including cellular phones;</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k. Wired headsets of mobile handsets including cellular phones;</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l. Speakers of mobile handsets including cellular phones;</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m. Inputs or sub-parts for manufacture of parts mentioned at (</a:t>
                      </a:r>
                      <a:r>
                        <a:rPr lang="en-IN" sz="1400" dirty="0" err="1">
                          <a:solidFill>
                            <a:srgbClr val="0D0D0D"/>
                          </a:solidFill>
                          <a:latin typeface="Calibri"/>
                          <a:ea typeface="Calibri"/>
                          <a:cs typeface="Calibri"/>
                        </a:rPr>
                        <a:t>i</a:t>
                      </a:r>
                      <a:r>
                        <a:rPr lang="en-IN" sz="1400" dirty="0">
                          <a:solidFill>
                            <a:srgbClr val="0D0D0D"/>
                          </a:solidFill>
                          <a:latin typeface="Calibri"/>
                          <a:ea typeface="Calibri"/>
                          <a:cs typeface="Calibri"/>
                        </a:rPr>
                        <a:t>), (j) (k) and (l) above</a:t>
                      </a:r>
                      <a:endParaRPr lang="en-IN" sz="1100" dirty="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12.5</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NIL</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(Subject to </a:t>
                      </a:r>
                      <a:r>
                        <a:rPr lang="en-IN" sz="1400" dirty="0" err="1">
                          <a:solidFill>
                            <a:srgbClr val="0D0D0D"/>
                          </a:solidFill>
                          <a:latin typeface="Calibri"/>
                          <a:ea typeface="Calibri"/>
                          <a:cs typeface="Calibri"/>
                        </a:rPr>
                        <a:t>fulfillment</a:t>
                      </a:r>
                      <a:endParaRPr lang="en-IN" sz="1100" dirty="0">
                        <a:latin typeface="Calibri"/>
                        <a:ea typeface="Calibri"/>
                        <a:cs typeface="Times New Roman"/>
                      </a:endParaRPr>
                    </a:p>
                    <a:p>
                      <a:pPr algn="just">
                        <a:lnSpc>
                          <a:spcPct val="115000"/>
                        </a:lnSpc>
                        <a:spcAft>
                          <a:spcPts val="0"/>
                        </a:spcAft>
                      </a:pPr>
                      <a:r>
                        <a:rPr lang="en-IN" sz="1400" dirty="0">
                          <a:solidFill>
                            <a:srgbClr val="0D0D0D"/>
                          </a:solidFill>
                          <a:latin typeface="Calibri"/>
                          <a:ea typeface="Calibri"/>
                          <a:cs typeface="Calibri"/>
                        </a:rPr>
                        <a:t>of conditions)</a:t>
                      </a:r>
                      <a:endParaRPr lang="en-IN" sz="11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CHANGES IN EXCISE TARIFF</a:t>
            </a:r>
            <a:endParaRPr lang="en-IN" dirty="0"/>
          </a:p>
        </p:txBody>
      </p:sp>
      <p:graphicFrame>
        <p:nvGraphicFramePr>
          <p:cNvPr id="5" name="Content Placeholder 4"/>
          <p:cNvGraphicFramePr>
            <a:graphicFrameLocks noGrp="1"/>
          </p:cNvGraphicFramePr>
          <p:nvPr>
            <p:ph idx="1"/>
          </p:nvPr>
        </p:nvGraphicFramePr>
        <p:xfrm>
          <a:off x="457200" y="1935163"/>
          <a:ext cx="8229600" cy="3422904"/>
        </p:xfrm>
        <a:graphic>
          <a:graphicData uri="http://schemas.openxmlformats.org/drawingml/2006/table">
            <a:tbl>
              <a:tblPr firstRow="1" bandRow="1">
                <a:tableStyleId>{5C22544A-7EE6-4342-B048-85BDC9FD1C3A}</a:tableStyleId>
              </a:tblPr>
              <a:tblGrid>
                <a:gridCol w="1066800"/>
                <a:gridCol w="5181600"/>
                <a:gridCol w="990600"/>
                <a:gridCol w="990600"/>
              </a:tblGrid>
              <a:tr h="370840">
                <a:tc>
                  <a:txBody>
                    <a:bodyPr/>
                    <a:lstStyle/>
                    <a:p>
                      <a:pPr algn="just">
                        <a:lnSpc>
                          <a:spcPct val="115000"/>
                        </a:lnSpc>
                        <a:spcAft>
                          <a:spcPts val="0"/>
                        </a:spcAft>
                      </a:pPr>
                      <a:r>
                        <a:rPr lang="en-IN" sz="2000" dirty="0">
                          <a:solidFill>
                            <a:schemeClr val="bg1"/>
                          </a:solidFill>
                          <a:latin typeface="Calibri"/>
                          <a:ea typeface="Calibri"/>
                          <a:cs typeface="Calibri"/>
                        </a:rPr>
                        <a:t>Tariff</a:t>
                      </a:r>
                      <a:endParaRPr lang="en-IN" sz="20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chemeClr val="bg1"/>
                          </a:solidFill>
                          <a:latin typeface="Calibri"/>
                          <a:ea typeface="Calibri"/>
                          <a:cs typeface="Calibri"/>
                        </a:rPr>
                        <a:t>Goods</a:t>
                      </a:r>
                      <a:endParaRPr lang="en-IN" sz="20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chemeClr val="bg1"/>
                          </a:solidFill>
                          <a:latin typeface="Calibri"/>
                          <a:ea typeface="Calibri"/>
                          <a:cs typeface="Calibri"/>
                        </a:rPr>
                        <a:t>Existing rate</a:t>
                      </a:r>
                      <a:endParaRPr lang="en-IN" sz="20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chemeClr val="bg1"/>
                          </a:solidFill>
                          <a:latin typeface="Calibri"/>
                          <a:ea typeface="Calibri"/>
                          <a:cs typeface="Calibri"/>
                        </a:rPr>
                        <a:t>Revised rate</a:t>
                      </a:r>
                      <a:endParaRPr lang="en-IN" sz="20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2000">
                          <a:solidFill>
                            <a:srgbClr val="0D0D0D"/>
                          </a:solidFill>
                          <a:latin typeface="Calibri"/>
                          <a:ea typeface="Calibri"/>
                          <a:cs typeface="Calibri"/>
                        </a:rPr>
                        <a:t>89 or any other</a:t>
                      </a:r>
                      <a:endParaRPr lang="en-IN" sz="2000">
                        <a:latin typeface="Calibri"/>
                        <a:ea typeface="Calibri"/>
                        <a:cs typeface="Times New Roman"/>
                      </a:endParaRPr>
                    </a:p>
                    <a:p>
                      <a:pPr algn="just">
                        <a:lnSpc>
                          <a:spcPct val="115000"/>
                        </a:lnSpc>
                        <a:spcAft>
                          <a:spcPts val="0"/>
                        </a:spcAft>
                      </a:pPr>
                      <a:r>
                        <a:rPr lang="en-IN" sz="2000">
                          <a:solidFill>
                            <a:srgbClr val="0D0D0D"/>
                          </a:solidFill>
                          <a:latin typeface="Calibri"/>
                          <a:ea typeface="Calibri"/>
                          <a:cs typeface="Calibri"/>
                        </a:rPr>
                        <a:t>Chapter</a:t>
                      </a:r>
                      <a:endParaRPr lang="en-IN" sz="2000">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rgbClr val="0D0D0D"/>
                          </a:solidFill>
                          <a:latin typeface="Calibri"/>
                          <a:ea typeface="Calibri"/>
                          <a:cs typeface="Calibri"/>
                        </a:rPr>
                        <a:t>Capital goods and spare thereof, raw materials, parts, material handling equipment and consumable for repairs of ocean-going vessels by a ship repair unit</a:t>
                      </a:r>
                      <a:endParaRPr lang="en-IN" sz="2000" dirty="0">
                        <a:latin typeface="Calibri"/>
                        <a:ea typeface="Calibri"/>
                        <a:cs typeface="Times New Roman"/>
                      </a:endParaRPr>
                    </a:p>
                  </a:txBody>
                  <a:tcPr marL="68580" marR="68580" marT="0" marB="0"/>
                </a:tc>
                <a:tc>
                  <a:txBody>
                    <a:bodyPr/>
                    <a:lstStyle/>
                    <a:p>
                      <a:pPr algn="just">
                        <a:lnSpc>
                          <a:spcPct val="115000"/>
                        </a:lnSpc>
                        <a:spcAft>
                          <a:spcPts val="0"/>
                        </a:spcAft>
                      </a:pPr>
                      <a:r>
                        <a:rPr lang="en-IN" sz="2000">
                          <a:solidFill>
                            <a:srgbClr val="0D0D0D"/>
                          </a:solidFill>
                          <a:latin typeface="Calibri"/>
                          <a:ea typeface="Calibri"/>
                          <a:cs typeface="Calibri"/>
                        </a:rPr>
                        <a:t>12.5</a:t>
                      </a:r>
                      <a:endParaRPr lang="en-IN" sz="2000">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rgbClr val="0D0D0D"/>
                          </a:solidFill>
                          <a:latin typeface="Calibri"/>
                          <a:ea typeface="Calibri"/>
                          <a:cs typeface="Calibri"/>
                        </a:rPr>
                        <a:t>NIL</a:t>
                      </a:r>
                      <a:endParaRPr lang="en-IN" sz="20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2000">
                          <a:solidFill>
                            <a:srgbClr val="0D0D0D"/>
                          </a:solidFill>
                          <a:latin typeface="Calibri"/>
                          <a:ea typeface="Calibri"/>
                          <a:cs typeface="Calibri"/>
                        </a:rPr>
                        <a:t>90 or 84</a:t>
                      </a:r>
                      <a:endParaRPr lang="en-IN" sz="2000">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rgbClr val="0D0D0D"/>
                          </a:solidFill>
                          <a:latin typeface="Calibri"/>
                          <a:ea typeface="Calibri"/>
                          <a:cs typeface="Calibri"/>
                        </a:rPr>
                        <a:t>Disposable sterilized dialyzer or micro barrier of artificial kidney</a:t>
                      </a:r>
                      <a:endParaRPr lang="en-IN" sz="2000" dirty="0">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rgbClr val="0D0D0D"/>
                          </a:solidFill>
                          <a:latin typeface="Calibri"/>
                          <a:ea typeface="Calibri"/>
                          <a:cs typeface="Calibri"/>
                        </a:rPr>
                        <a:t>12.5</a:t>
                      </a:r>
                      <a:endParaRPr lang="en-IN" sz="2000" dirty="0">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rgbClr val="0D0D0D"/>
                          </a:solidFill>
                          <a:latin typeface="Calibri"/>
                          <a:ea typeface="Calibri"/>
                          <a:cs typeface="Calibri"/>
                        </a:rPr>
                        <a:t>NIL</a:t>
                      </a:r>
                      <a:endParaRPr lang="en-IN" sz="20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2000">
                          <a:solidFill>
                            <a:srgbClr val="0D0D0D"/>
                          </a:solidFill>
                          <a:latin typeface="Calibri"/>
                          <a:ea typeface="Calibri"/>
                          <a:cs typeface="Calibri"/>
                        </a:rPr>
                        <a:t>9405 50 40</a:t>
                      </a:r>
                      <a:endParaRPr lang="en-IN" sz="2000">
                        <a:latin typeface="Calibri"/>
                        <a:ea typeface="Calibri"/>
                        <a:cs typeface="Times New Roman"/>
                      </a:endParaRPr>
                    </a:p>
                  </a:txBody>
                  <a:tcPr marL="68580" marR="68580" marT="0" marB="0"/>
                </a:tc>
                <a:tc>
                  <a:txBody>
                    <a:bodyPr/>
                    <a:lstStyle/>
                    <a:p>
                      <a:pPr algn="just">
                        <a:lnSpc>
                          <a:spcPct val="115000"/>
                        </a:lnSpc>
                        <a:spcAft>
                          <a:spcPts val="0"/>
                        </a:spcAft>
                      </a:pPr>
                      <a:r>
                        <a:rPr lang="en-IN" sz="2000">
                          <a:solidFill>
                            <a:srgbClr val="0D0D0D"/>
                          </a:solidFill>
                          <a:latin typeface="Calibri"/>
                          <a:ea typeface="Calibri"/>
                          <a:cs typeface="Calibri"/>
                        </a:rPr>
                        <a:t>Solar lamps</a:t>
                      </a:r>
                      <a:endParaRPr lang="en-IN" sz="2000">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rgbClr val="0D0D0D"/>
                          </a:solidFill>
                          <a:latin typeface="Calibri"/>
                          <a:ea typeface="Calibri"/>
                          <a:cs typeface="Calibri"/>
                        </a:rPr>
                        <a:t>12.5</a:t>
                      </a:r>
                      <a:endParaRPr lang="en-IN" sz="2000" dirty="0">
                        <a:latin typeface="Calibri"/>
                        <a:ea typeface="Calibri"/>
                        <a:cs typeface="Times New Roman"/>
                      </a:endParaRPr>
                    </a:p>
                  </a:txBody>
                  <a:tcPr marL="68580" marR="68580" marT="0" marB="0"/>
                </a:tc>
                <a:tc>
                  <a:txBody>
                    <a:bodyPr/>
                    <a:lstStyle/>
                    <a:p>
                      <a:pPr algn="just">
                        <a:lnSpc>
                          <a:spcPct val="115000"/>
                        </a:lnSpc>
                        <a:spcAft>
                          <a:spcPts val="0"/>
                        </a:spcAft>
                      </a:pPr>
                      <a:r>
                        <a:rPr lang="en-IN" sz="2000" dirty="0">
                          <a:solidFill>
                            <a:srgbClr val="0D0D0D"/>
                          </a:solidFill>
                          <a:latin typeface="Calibri"/>
                          <a:ea typeface="Calibri"/>
                          <a:cs typeface="Calibri"/>
                        </a:rPr>
                        <a:t>NIL</a:t>
                      </a:r>
                      <a:endParaRPr lang="en-IN" sz="20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a:bodyPr>
          <a:lstStyle/>
          <a:p>
            <a:pPr lvl="0"/>
            <a:r>
              <a:rPr lang="en-IN" sz="2200" dirty="0" smtClean="0">
                <a:latin typeface="+mj-lt"/>
              </a:rPr>
              <a:t>Section 5A(1):-</a:t>
            </a:r>
          </a:p>
          <a:p>
            <a:pPr>
              <a:buNone/>
            </a:pPr>
            <a:r>
              <a:rPr lang="en-IN" sz="2200" dirty="0" smtClean="0">
                <a:latin typeface="+mj-lt"/>
              </a:rPr>
              <a:t>	To </a:t>
            </a:r>
            <a:r>
              <a:rPr lang="en-IN" sz="2200" dirty="0" smtClean="0">
                <a:latin typeface="+mj-lt"/>
              </a:rPr>
              <a:t>omit the condition of publishing and offering for sale of any Notifications issued under Section 5A(1)/(2A) </a:t>
            </a:r>
            <a:r>
              <a:rPr lang="en-IN" sz="2200" dirty="0" smtClean="0">
                <a:latin typeface="+mj-lt"/>
              </a:rPr>
              <a:t>- </a:t>
            </a:r>
            <a:r>
              <a:rPr lang="en-IN" sz="2200" b="1" dirty="0" smtClean="0">
                <a:latin typeface="+mj-lt"/>
              </a:rPr>
              <a:t>Union of India vs. </a:t>
            </a:r>
            <a:r>
              <a:rPr lang="en-IN" sz="2200" b="1" dirty="0" err="1" smtClean="0">
                <a:latin typeface="+mj-lt"/>
              </a:rPr>
              <a:t>Param</a:t>
            </a:r>
            <a:r>
              <a:rPr lang="en-IN" sz="2200" b="1" dirty="0" smtClean="0">
                <a:latin typeface="+mj-lt"/>
              </a:rPr>
              <a:t> Industries Ltd. [2015 (321) ELT 192</a:t>
            </a:r>
            <a:r>
              <a:rPr lang="en-IN" sz="2200" b="1" dirty="0" smtClean="0">
                <a:latin typeface="+mj-lt"/>
              </a:rPr>
              <a:t>].</a:t>
            </a:r>
          </a:p>
          <a:p>
            <a:pPr>
              <a:buNone/>
            </a:pPr>
            <a:endParaRPr lang="en-IN" sz="2200" dirty="0" smtClean="0">
              <a:latin typeface="+mj-lt"/>
            </a:endParaRPr>
          </a:p>
          <a:p>
            <a:pPr lvl="0"/>
            <a:r>
              <a:rPr lang="en-IN" sz="2200" dirty="0" smtClean="0">
                <a:latin typeface="+mj-lt"/>
              </a:rPr>
              <a:t>Section 11A</a:t>
            </a:r>
            <a:r>
              <a:rPr lang="en-IN" sz="2200" dirty="0" smtClean="0">
                <a:latin typeface="+mj-lt"/>
              </a:rPr>
              <a:t>:-</a:t>
            </a:r>
            <a:endParaRPr lang="en-IN" sz="2200" dirty="0" smtClean="0">
              <a:latin typeface="+mj-lt"/>
            </a:endParaRPr>
          </a:p>
          <a:p>
            <a:pPr>
              <a:buNone/>
            </a:pPr>
            <a:r>
              <a:rPr lang="en-IN" sz="2200" dirty="0" smtClean="0">
                <a:latin typeface="+mj-lt"/>
              </a:rPr>
              <a:t>	To </a:t>
            </a:r>
            <a:r>
              <a:rPr lang="en-IN" sz="2200" dirty="0" smtClean="0">
                <a:latin typeface="+mj-lt"/>
              </a:rPr>
              <a:t>increase normal period of limitation from 1 year to 2 years</a:t>
            </a:r>
            <a:r>
              <a:rPr lang="en-IN" sz="2200" dirty="0" smtClean="0">
                <a:latin typeface="+mj-lt"/>
              </a:rPr>
              <a:t>.</a:t>
            </a:r>
          </a:p>
          <a:p>
            <a:pPr>
              <a:buNone/>
            </a:pPr>
            <a:endParaRPr lang="en-IN" sz="2200" dirty="0" smtClean="0">
              <a:latin typeface="+mj-lt"/>
            </a:endParaRPr>
          </a:p>
          <a:p>
            <a:pPr lvl="0"/>
            <a:r>
              <a:rPr lang="en-IN" sz="2200" dirty="0" smtClean="0">
                <a:latin typeface="+mj-lt"/>
              </a:rPr>
              <a:t>Section 37B</a:t>
            </a:r>
            <a:r>
              <a:rPr lang="en-IN" sz="2200" dirty="0" smtClean="0">
                <a:latin typeface="+mj-lt"/>
              </a:rPr>
              <a:t>:-</a:t>
            </a:r>
            <a:endParaRPr lang="en-IN" sz="2200" dirty="0" smtClean="0">
              <a:latin typeface="+mj-lt"/>
            </a:endParaRPr>
          </a:p>
          <a:p>
            <a:pPr>
              <a:buNone/>
            </a:pPr>
            <a:r>
              <a:rPr lang="en-IN" sz="2200" dirty="0" smtClean="0">
                <a:latin typeface="+mj-lt"/>
              </a:rPr>
              <a:t>	To </a:t>
            </a:r>
            <a:r>
              <a:rPr lang="en-IN" sz="2200" dirty="0" smtClean="0">
                <a:latin typeface="+mj-lt"/>
              </a:rPr>
              <a:t>empower CBEC to issue instructions with respect to implementation of any provisions of the CE Act.</a:t>
            </a:r>
          </a:p>
          <a:p>
            <a:pPr>
              <a:buNone/>
            </a:pPr>
            <a:endParaRPr lang="en-IN" dirty="0" smtClean="0"/>
          </a:p>
          <a:p>
            <a:pPr>
              <a:buNone/>
            </a:pPr>
            <a:endParaRPr lang="en-IN" dirty="0" smtClean="0"/>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0000" lnSpcReduction="20000"/>
          </a:bodyPr>
          <a:lstStyle/>
          <a:p>
            <a:pPr lvl="0" algn="just"/>
            <a:r>
              <a:rPr lang="en-IN" sz="2400" dirty="0" smtClean="0">
                <a:latin typeface="+mj-lt"/>
              </a:rPr>
              <a:t>Section 2(f)(iii) :– </a:t>
            </a:r>
          </a:p>
          <a:p>
            <a:pPr algn="just">
              <a:buNone/>
            </a:pPr>
            <a:r>
              <a:rPr lang="en-IN" sz="2400" dirty="0" smtClean="0">
                <a:latin typeface="+mj-lt"/>
              </a:rPr>
              <a:t>	Proposed </a:t>
            </a:r>
            <a:r>
              <a:rPr lang="en-IN" sz="2400" dirty="0" smtClean="0">
                <a:latin typeface="+mj-lt"/>
              </a:rPr>
              <a:t>additions in the list of “deemed manufacture”:-</a:t>
            </a:r>
          </a:p>
          <a:p>
            <a:pPr algn="just">
              <a:buNone/>
            </a:pPr>
            <a:endParaRPr lang="en-IN" sz="2400" dirty="0" smtClean="0">
              <a:latin typeface="+mj-lt"/>
            </a:endParaRPr>
          </a:p>
          <a:p>
            <a:pPr lvl="0" algn="just">
              <a:buNone/>
            </a:pPr>
            <a:r>
              <a:rPr lang="en-IN" sz="2400" dirty="0" smtClean="0">
                <a:latin typeface="+mj-lt"/>
              </a:rPr>
              <a:t>	Central </a:t>
            </a:r>
            <a:r>
              <a:rPr lang="en-IN" sz="2400" dirty="0" smtClean="0">
                <a:latin typeface="+mj-lt"/>
              </a:rPr>
              <a:t>Excise Tariff heading (CETH) 3401 (soap) and 3402 (organic surface active agents). </a:t>
            </a:r>
            <a:endParaRPr lang="en-IN" sz="2400" dirty="0" smtClean="0">
              <a:latin typeface="+mj-lt"/>
            </a:endParaRPr>
          </a:p>
          <a:p>
            <a:pPr lvl="0" algn="just">
              <a:buNone/>
            </a:pPr>
            <a:endParaRPr lang="en-IN" sz="2400" dirty="0" smtClean="0">
              <a:latin typeface="+mj-lt"/>
            </a:endParaRPr>
          </a:p>
          <a:p>
            <a:pPr lvl="0" algn="just">
              <a:buNone/>
            </a:pPr>
            <a:r>
              <a:rPr lang="en-IN" sz="2400" dirty="0" smtClean="0">
                <a:latin typeface="+mj-lt"/>
              </a:rPr>
              <a:t>	CETH </a:t>
            </a:r>
            <a:r>
              <a:rPr lang="en-IN" sz="2400" dirty="0" smtClean="0">
                <a:latin typeface="+mj-lt"/>
              </a:rPr>
              <a:t>7607 (aluminium foil of thickness not exceeding 0.2 mm</a:t>
            </a:r>
            <a:r>
              <a:rPr lang="en-IN" sz="2400" dirty="0" smtClean="0">
                <a:latin typeface="+mj-lt"/>
              </a:rPr>
              <a:t>)</a:t>
            </a:r>
          </a:p>
          <a:p>
            <a:pPr lvl="0" algn="just">
              <a:buNone/>
            </a:pPr>
            <a:endParaRPr lang="en-IN" sz="2400" dirty="0" smtClean="0">
              <a:latin typeface="+mj-lt"/>
            </a:endParaRPr>
          </a:p>
          <a:p>
            <a:pPr lvl="0" algn="just">
              <a:buNone/>
            </a:pPr>
            <a:r>
              <a:rPr lang="en-IN" sz="2400" dirty="0" smtClean="0">
                <a:latin typeface="+mj-lt"/>
              </a:rPr>
              <a:t>	CETH </a:t>
            </a:r>
            <a:r>
              <a:rPr lang="en-IN" sz="2400" dirty="0" smtClean="0">
                <a:latin typeface="+mj-lt"/>
              </a:rPr>
              <a:t>8517 62 (wrist wearable devices (smart watches</a:t>
            </a:r>
            <a:r>
              <a:rPr lang="en-IN" sz="2400" dirty="0" smtClean="0">
                <a:latin typeface="+mj-lt"/>
              </a:rPr>
              <a:t>).</a:t>
            </a:r>
          </a:p>
          <a:p>
            <a:pPr lvl="0" algn="just">
              <a:buNone/>
            </a:pPr>
            <a:endParaRPr lang="en-IN" sz="2400" dirty="0" smtClean="0">
              <a:latin typeface="+mj-lt"/>
            </a:endParaRPr>
          </a:p>
          <a:p>
            <a:pPr lvl="0" algn="just">
              <a:buNone/>
            </a:pPr>
            <a:r>
              <a:rPr lang="en-IN" sz="2400" dirty="0" smtClean="0">
                <a:latin typeface="+mj-lt"/>
              </a:rPr>
              <a:t>	Entry </a:t>
            </a:r>
            <a:r>
              <a:rPr lang="en-IN" sz="2400" dirty="0" smtClean="0">
                <a:latin typeface="+mj-lt"/>
              </a:rPr>
              <a:t>Nos. 100 and 100A to be amended in III schedule to include “accessories” of vehicles in addition to the existing “parts, components and assemblies</a:t>
            </a:r>
            <a:r>
              <a:rPr lang="en-IN" sz="2400" dirty="0" smtClean="0">
                <a:latin typeface="+mj-lt"/>
              </a:rPr>
              <a:t>”.</a:t>
            </a:r>
          </a:p>
          <a:p>
            <a:pPr lvl="0" algn="just">
              <a:buNone/>
            </a:pPr>
            <a:endParaRPr lang="en-IN" sz="2400" dirty="0" smtClean="0">
              <a:latin typeface="+mj-lt"/>
            </a:endParaRPr>
          </a:p>
          <a:p>
            <a:pPr lvl="0" algn="just">
              <a:buNone/>
            </a:pPr>
            <a:r>
              <a:rPr lang="en-IN" sz="2400" dirty="0" smtClean="0">
                <a:latin typeface="+mj-lt"/>
              </a:rPr>
              <a:t>	Entry </a:t>
            </a:r>
            <a:r>
              <a:rPr lang="en-IN" sz="2400" dirty="0" smtClean="0">
                <a:latin typeface="+mj-lt"/>
              </a:rPr>
              <a:t>No. 58 in III Schedule to include glazed tiles, in addition to vitrified tiles, whether polished or not. Entry No. 59 which covers Glazed Tiles proposed to be omitted. This amendment to be effective from January 1, 2017.</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92500"/>
          </a:bodyPr>
          <a:lstStyle/>
          <a:p>
            <a:pPr algn="just"/>
            <a:r>
              <a:rPr lang="en-IN" b="1" dirty="0" smtClean="0">
                <a:latin typeface="+mj-lt"/>
              </a:rPr>
              <a:t>Notification No. 5/2016 and 6/2016–Central Excise (N.T.): </a:t>
            </a:r>
            <a:endParaRPr lang="en-IN" b="1" dirty="0" smtClean="0">
              <a:latin typeface="+mj-lt"/>
            </a:endParaRPr>
          </a:p>
          <a:p>
            <a:pPr lvl="0" algn="just"/>
            <a:r>
              <a:rPr lang="en-IN" dirty="0" smtClean="0">
                <a:latin typeface="+mj-lt"/>
              </a:rPr>
              <a:t>Manufacturer of dutiable articles of jewellery from more than one place and having centralized billing / accounting system not required to take separate registration. </a:t>
            </a:r>
          </a:p>
          <a:p>
            <a:pPr algn="just"/>
            <a:endParaRPr lang="en-IN" dirty="0" smtClean="0">
              <a:latin typeface="+mj-lt"/>
            </a:endParaRPr>
          </a:p>
          <a:p>
            <a:pPr lvl="0" algn="just"/>
            <a:r>
              <a:rPr lang="en-IN" dirty="0" smtClean="0">
                <a:latin typeface="+mj-lt"/>
              </a:rPr>
              <a:t>Single registration where centralized billing/accounting is done is sufficient.</a:t>
            </a:r>
          </a:p>
          <a:p>
            <a:pPr algn="just">
              <a:buNone/>
            </a:pPr>
            <a:r>
              <a:rPr lang="en-IN" dirty="0" smtClean="0">
                <a:latin typeface="+mj-lt"/>
              </a:rPr>
              <a:t> </a:t>
            </a:r>
          </a:p>
          <a:p>
            <a:pPr lvl="0" algn="just"/>
            <a:r>
              <a:rPr lang="en-IN" dirty="0" smtClean="0">
                <a:latin typeface="+mj-lt"/>
              </a:rPr>
              <a:t>Condition of physical verification of jeweller’s premises for the purpose of registration also done away with.</a:t>
            </a: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7500" lnSpcReduction="20000"/>
          </a:bodyPr>
          <a:lstStyle/>
          <a:p>
            <a:pPr algn="just"/>
            <a:r>
              <a:rPr lang="en-IN" b="1" dirty="0" smtClean="0">
                <a:latin typeface="+mj-lt"/>
              </a:rPr>
              <a:t>Notification No. 7/2016–Central Excise (N.T.)</a:t>
            </a:r>
            <a:endParaRPr lang="en-IN" dirty="0" smtClean="0">
              <a:latin typeface="+mj-lt"/>
            </a:endParaRPr>
          </a:p>
          <a:p>
            <a:pPr algn="just">
              <a:buNone/>
            </a:pPr>
            <a:r>
              <a:rPr lang="en-IN" dirty="0" smtClean="0">
                <a:latin typeface="+mj-lt"/>
              </a:rPr>
              <a:t>	Fixed </a:t>
            </a:r>
            <a:r>
              <a:rPr lang="en-IN" dirty="0" smtClean="0">
                <a:latin typeface="+mj-lt"/>
              </a:rPr>
              <a:t>tariff value of 30% in respect of articles of jewellery (other than silver jewellery) rescinded. </a:t>
            </a:r>
            <a:endParaRPr lang="en-IN" dirty="0" smtClean="0">
              <a:latin typeface="+mj-lt"/>
            </a:endParaRPr>
          </a:p>
          <a:p>
            <a:pPr algn="just">
              <a:buNone/>
            </a:pPr>
            <a:endParaRPr lang="en-IN" dirty="0" smtClean="0">
              <a:latin typeface="+mj-lt"/>
            </a:endParaRPr>
          </a:p>
          <a:p>
            <a:pPr algn="just"/>
            <a:r>
              <a:rPr lang="en-IN" b="1" dirty="0" smtClean="0">
                <a:latin typeface="+mj-lt"/>
              </a:rPr>
              <a:t>Notification </a:t>
            </a:r>
            <a:r>
              <a:rPr lang="en-IN" b="1" dirty="0" smtClean="0">
                <a:latin typeface="+mj-lt"/>
              </a:rPr>
              <a:t>No. 8/2016–Central Excise (N.T.) - Amendments to CE Rules, 2002</a:t>
            </a:r>
            <a:r>
              <a:rPr lang="en-IN" b="1" dirty="0" smtClean="0">
                <a:latin typeface="+mj-lt"/>
              </a:rPr>
              <a:t>:-</a:t>
            </a:r>
          </a:p>
          <a:p>
            <a:pPr lvl="0" algn="just"/>
            <a:r>
              <a:rPr lang="en-IN" dirty="0" smtClean="0">
                <a:latin typeface="+mj-lt"/>
              </a:rPr>
              <a:t>Rule7 (4) substituted w.e.f. 1.3.2016 – </a:t>
            </a:r>
          </a:p>
          <a:p>
            <a:pPr lvl="0" algn="just"/>
            <a:r>
              <a:rPr lang="en-IN" dirty="0" smtClean="0">
                <a:latin typeface="+mj-lt"/>
              </a:rPr>
              <a:t>Interest to be paid at a rate specified under a Notification issued u/s 11AA of the CE Act. </a:t>
            </a:r>
          </a:p>
          <a:p>
            <a:pPr lvl="0" algn="just"/>
            <a:r>
              <a:rPr lang="en-IN" dirty="0" smtClean="0">
                <a:latin typeface="+mj-lt"/>
              </a:rPr>
              <a:t>To apply on amount payable under provisional assessment from the expiry of due date, whether or not paid before or after the issue of order for final assessment. </a:t>
            </a:r>
          </a:p>
          <a:p>
            <a:pPr lvl="0" algn="just"/>
            <a:r>
              <a:rPr lang="en-IN" dirty="0" smtClean="0">
                <a:latin typeface="+mj-lt"/>
              </a:rPr>
              <a:t>Previously, interest was only payable only on amount due after final assessment, starting from the due date after the date of final assessment.</a:t>
            </a:r>
          </a:p>
          <a:p>
            <a:endParaRPr lang="en-IN" dirty="0" smtClean="0"/>
          </a:p>
          <a:p>
            <a:pPr>
              <a:buNone/>
            </a:pP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a:bodyPr>
          <a:lstStyle/>
          <a:p>
            <a:pPr lvl="0" algn="just">
              <a:buNone/>
            </a:pPr>
            <a:r>
              <a:rPr lang="en-IN" dirty="0" smtClean="0"/>
              <a:t>	</a:t>
            </a:r>
            <a:r>
              <a:rPr lang="en-IN" sz="2200" dirty="0" smtClean="0">
                <a:latin typeface="+mj-lt"/>
              </a:rPr>
              <a:t>Second </a:t>
            </a:r>
            <a:r>
              <a:rPr lang="en-IN" sz="2200" dirty="0" smtClean="0">
                <a:latin typeface="+mj-lt"/>
              </a:rPr>
              <a:t>Proviso to rule 8 w.e.f. 1.3.2016:-</a:t>
            </a:r>
          </a:p>
          <a:p>
            <a:pPr lvl="0" algn="just"/>
            <a:r>
              <a:rPr lang="en-IN" sz="2200" dirty="0" smtClean="0">
                <a:latin typeface="+mj-lt"/>
              </a:rPr>
              <a:t>To include an assessee engaged in the manufacture of dutiable articles of jewellery.</a:t>
            </a:r>
          </a:p>
          <a:p>
            <a:pPr lvl="0" algn="just"/>
            <a:r>
              <a:rPr lang="en-IN" sz="2200" dirty="0" smtClean="0">
                <a:latin typeface="+mj-lt"/>
              </a:rPr>
              <a:t>Eligible for SSI exemption, ceiling fixed as INR 12,00,00,000..</a:t>
            </a:r>
          </a:p>
          <a:p>
            <a:pPr lvl="0" algn="just"/>
            <a:r>
              <a:rPr lang="en-IN" sz="2200" dirty="0" smtClean="0">
                <a:latin typeface="+mj-lt"/>
              </a:rPr>
              <a:t>Benefit of quarterly payment extended,</a:t>
            </a:r>
          </a:p>
          <a:p>
            <a:pPr algn="just">
              <a:buNone/>
            </a:pPr>
            <a:r>
              <a:rPr lang="en-IN" sz="2200" dirty="0" smtClean="0">
                <a:latin typeface="+mj-lt"/>
              </a:rPr>
              <a:t> </a:t>
            </a:r>
          </a:p>
          <a:p>
            <a:pPr lvl="0" algn="just">
              <a:buNone/>
            </a:pPr>
            <a:r>
              <a:rPr lang="en-IN" sz="2200" dirty="0" smtClean="0">
                <a:latin typeface="+mj-lt"/>
              </a:rPr>
              <a:t>	Rule </a:t>
            </a:r>
            <a:r>
              <a:rPr lang="en-IN" sz="2200" dirty="0" smtClean="0">
                <a:latin typeface="+mj-lt"/>
              </a:rPr>
              <a:t>11(8):-</a:t>
            </a:r>
          </a:p>
          <a:p>
            <a:pPr algn="just"/>
            <a:r>
              <a:rPr lang="en-IN" sz="2200" dirty="0" smtClean="0">
                <a:latin typeface="+mj-lt"/>
              </a:rPr>
              <a:t>Requirement </a:t>
            </a:r>
            <a:r>
              <a:rPr lang="en-IN" sz="2200" dirty="0" smtClean="0">
                <a:latin typeface="+mj-lt"/>
              </a:rPr>
              <a:t>of providing self attested copies of digitally signed duplicate invoices by the manufacturer to a transporter done away with.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92500" lnSpcReduction="10000"/>
          </a:bodyPr>
          <a:lstStyle/>
          <a:p>
            <a:pPr lvl="0" algn="just">
              <a:buNone/>
            </a:pPr>
            <a:r>
              <a:rPr lang="en-IN" dirty="0" smtClean="0"/>
              <a:t>	</a:t>
            </a:r>
            <a:r>
              <a:rPr lang="en-IN" sz="2400" dirty="0" smtClean="0">
                <a:latin typeface="+mj-lt"/>
              </a:rPr>
              <a:t>Rule </a:t>
            </a:r>
            <a:r>
              <a:rPr lang="en-IN" sz="2400" dirty="0" smtClean="0">
                <a:latin typeface="+mj-lt"/>
              </a:rPr>
              <a:t>26:-</a:t>
            </a:r>
          </a:p>
          <a:p>
            <a:pPr lvl="0" algn="just"/>
            <a:r>
              <a:rPr lang="en-IN" sz="2400" dirty="0" smtClean="0">
                <a:latin typeface="+mj-lt"/>
              </a:rPr>
              <a:t>It provides for penalty for certain specified offences.</a:t>
            </a:r>
          </a:p>
          <a:p>
            <a:pPr lvl="0" algn="just"/>
            <a:r>
              <a:rPr lang="en-IN" sz="2400" dirty="0" smtClean="0">
                <a:latin typeface="+mj-lt"/>
              </a:rPr>
              <a:t>A new proviso inserted to state that where any proceedings have been concluded under Section 11AC(1)(a)/(d) of the CE Act, in respect of duty, interest and penalty, all proceedings in respect of penalty against other persons shall be deemed to be concluded</a:t>
            </a:r>
            <a:r>
              <a:rPr lang="en-IN" sz="2400" dirty="0" smtClean="0">
                <a:latin typeface="+mj-lt"/>
              </a:rPr>
              <a:t>.</a:t>
            </a:r>
          </a:p>
          <a:p>
            <a:pPr lvl="0" algn="just">
              <a:buNone/>
            </a:pPr>
            <a:endParaRPr lang="en-IN" sz="2400" dirty="0" smtClean="0">
              <a:latin typeface="+mj-lt"/>
            </a:endParaRPr>
          </a:p>
          <a:p>
            <a:pPr algn="just"/>
            <a:r>
              <a:rPr lang="en-IN" sz="2400" dirty="0" smtClean="0">
                <a:latin typeface="+mj-lt"/>
              </a:rPr>
              <a:t>Notification </a:t>
            </a:r>
            <a:r>
              <a:rPr lang="en-IN" sz="2400" dirty="0" smtClean="0">
                <a:latin typeface="+mj-lt"/>
              </a:rPr>
              <a:t>No. 9/2016–Central Excise (N.T.) - Amendment to Pan </a:t>
            </a:r>
            <a:r>
              <a:rPr lang="en-IN" sz="2400" dirty="0" err="1" smtClean="0">
                <a:latin typeface="+mj-lt"/>
              </a:rPr>
              <a:t>Masala</a:t>
            </a:r>
            <a:r>
              <a:rPr lang="en-IN" sz="2400" dirty="0" smtClean="0">
                <a:latin typeface="+mj-lt"/>
              </a:rPr>
              <a:t> Packing Machines (Capacity Determination and Collection of Duty) Rules, </a:t>
            </a:r>
            <a:r>
              <a:rPr lang="en-IN" sz="2400" dirty="0" smtClean="0">
                <a:latin typeface="+mj-lt"/>
              </a:rPr>
              <a:t>2008 - </a:t>
            </a:r>
            <a:endParaRPr lang="en-IN" sz="2400" dirty="0" smtClean="0">
              <a:latin typeface="+mj-lt"/>
            </a:endParaRPr>
          </a:p>
          <a:p>
            <a:pPr algn="just">
              <a:buNone/>
            </a:pPr>
            <a:r>
              <a:rPr lang="en-IN" sz="2400" dirty="0" smtClean="0">
                <a:latin typeface="+mj-lt"/>
              </a:rPr>
              <a:t>	Serial </a:t>
            </a:r>
            <a:r>
              <a:rPr lang="en-IN" sz="2400" dirty="0" smtClean="0">
                <a:latin typeface="+mj-lt"/>
              </a:rPr>
              <a:t>No.4, for item (iv) in Form 2 of the Rules is proposed to be substituted, whereby the break-up of duty payment for </a:t>
            </a:r>
            <a:r>
              <a:rPr lang="en-IN" sz="2400" dirty="0" smtClean="0">
                <a:latin typeface="+mj-lt"/>
              </a:rPr>
              <a:t>apportionment between </a:t>
            </a:r>
            <a:r>
              <a:rPr lang="en-IN" sz="2400" dirty="0" smtClean="0">
                <a:latin typeface="+mj-lt"/>
              </a:rPr>
              <a:t>various duties, shall be revised</a:t>
            </a:r>
          </a:p>
          <a:p>
            <a:pPr lvl="0"/>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Autofit/>
          </a:bodyPr>
          <a:lstStyle/>
          <a:p>
            <a:r>
              <a:rPr lang="en-IN" sz="2000" b="1" dirty="0" smtClean="0">
                <a:latin typeface="+mj-lt"/>
              </a:rPr>
              <a:t>Notification No. 10/2016–Central Excise (N.T.) - Amendment to Chewing Tobacco and Unmanufactured Tobacco Packing Machines (Capacity Determination and Collection of Duty) Rules, 2010</a:t>
            </a:r>
            <a:r>
              <a:rPr lang="en-IN" sz="2000" b="1" dirty="0" smtClean="0">
                <a:latin typeface="+mj-lt"/>
              </a:rPr>
              <a:t>:-</a:t>
            </a:r>
            <a:endParaRPr lang="en-IN" sz="2000" dirty="0" smtClean="0">
              <a:latin typeface="+mj-lt"/>
            </a:endParaRPr>
          </a:p>
          <a:p>
            <a:pPr lvl="0">
              <a:buNone/>
            </a:pPr>
            <a:r>
              <a:rPr lang="en-IN" sz="2000" dirty="0" smtClean="0">
                <a:latin typeface="+mj-lt"/>
              </a:rPr>
              <a:t> </a:t>
            </a:r>
            <a:r>
              <a:rPr lang="en-IN" sz="2000" dirty="0" smtClean="0">
                <a:latin typeface="+mj-lt"/>
              </a:rPr>
              <a:t>    Rule </a:t>
            </a:r>
            <a:r>
              <a:rPr lang="en-IN" sz="2000" dirty="0" smtClean="0">
                <a:latin typeface="+mj-lt"/>
              </a:rPr>
              <a:t>5 substituted:-</a:t>
            </a:r>
          </a:p>
          <a:p>
            <a:pPr lvl="0"/>
            <a:r>
              <a:rPr lang="en-IN" sz="2000" dirty="0" smtClean="0">
                <a:latin typeface="+mj-lt"/>
              </a:rPr>
              <a:t>Whereby the quantity of notified goods, having RSP specified in Table 1 or Table 2 mentioned therein, deemed to be produced by use of one operating packing machine, having maximum packing speed at which it can be operated for packing of notified goods, has been </a:t>
            </a:r>
            <a:r>
              <a:rPr lang="en-IN" sz="2000" dirty="0" smtClean="0">
                <a:latin typeface="+mj-lt"/>
              </a:rPr>
              <a:t>enhanced</a:t>
            </a:r>
            <a:endParaRPr lang="en-IN" sz="2000" dirty="0" smtClean="0">
              <a:latin typeface="+mj-lt"/>
            </a:endParaRPr>
          </a:p>
          <a:p>
            <a:pPr lvl="0"/>
            <a:r>
              <a:rPr lang="en-IN" sz="2000" dirty="0" smtClean="0">
                <a:latin typeface="+mj-lt"/>
              </a:rPr>
              <a:t>Table 1 pertains to capacity of production per packing machine per month for Chewing tobacco including Filter </a:t>
            </a:r>
            <a:r>
              <a:rPr lang="en-IN" sz="2000" dirty="0" err="1" smtClean="0">
                <a:latin typeface="+mj-lt"/>
              </a:rPr>
              <a:t>Khaini</a:t>
            </a:r>
            <a:r>
              <a:rPr lang="en-IN" sz="2000" dirty="0" smtClean="0">
                <a:latin typeface="+mj-lt"/>
              </a:rPr>
              <a:t> (number of pouches). </a:t>
            </a:r>
          </a:p>
          <a:p>
            <a:pPr lvl="0"/>
            <a:r>
              <a:rPr lang="en-IN" sz="2000" dirty="0" smtClean="0">
                <a:latin typeface="+mj-lt"/>
              </a:rPr>
              <a:t>Table 2 pertains to the capacity of production per packing machine per month for </a:t>
            </a:r>
            <a:r>
              <a:rPr lang="en-IN" sz="2000" dirty="0" err="1" smtClean="0">
                <a:latin typeface="+mj-lt"/>
              </a:rPr>
              <a:t>Jarda</a:t>
            </a:r>
            <a:r>
              <a:rPr lang="en-IN" sz="2000" dirty="0" smtClean="0">
                <a:latin typeface="+mj-lt"/>
              </a:rPr>
              <a:t> Scented Tobacco and Unmanufactured Tobacco (number of pouches)</a:t>
            </a:r>
          </a:p>
          <a:p>
            <a:endParaRPr lang="en-IN" sz="2000" dirty="0">
              <a:latin typeface="+mj-lt"/>
            </a:endParaRPr>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lstStyle/>
          <a:p>
            <a:r>
              <a:rPr lang="en-IN" sz="2000" b="1" dirty="0" smtClean="0">
                <a:latin typeface="+mj-lt"/>
              </a:rPr>
              <a:t>Notification No. 11/2016–Central Excise (N.T.) - </a:t>
            </a:r>
            <a:r>
              <a:rPr lang="en-IN" sz="2000" b="1" i="1" dirty="0" smtClean="0">
                <a:latin typeface="+mj-lt"/>
              </a:rPr>
              <a:t>Change in rate of tariff value of articles of apparel, not knitted or crocheted falling under CETH 6201 in Notification No 20/2001-C.E. (N.T.)</a:t>
            </a:r>
            <a:endParaRPr lang="en-IN" sz="2000" dirty="0" smtClean="0">
              <a:latin typeface="+mj-lt"/>
            </a:endParaRPr>
          </a:p>
          <a:p>
            <a:pPr>
              <a:buNone/>
            </a:pPr>
            <a:r>
              <a:rPr lang="en-IN" sz="2000" dirty="0" smtClean="0">
                <a:latin typeface="+mj-lt"/>
              </a:rPr>
              <a:t>	Tariff </a:t>
            </a:r>
            <a:r>
              <a:rPr lang="en-IN" sz="2000" dirty="0" smtClean="0">
                <a:latin typeface="+mj-lt"/>
              </a:rPr>
              <a:t>rate reduced from 60% of RSP to 30% of RSP</a:t>
            </a:r>
            <a:r>
              <a:rPr lang="en-IN" sz="2000" dirty="0" smtClean="0">
                <a:latin typeface="+mj-lt"/>
              </a:rPr>
              <a:t>.</a:t>
            </a:r>
          </a:p>
          <a:p>
            <a:pPr>
              <a:buNone/>
            </a:pPr>
            <a:endParaRPr lang="en-IN" sz="2000" dirty="0" smtClean="0">
              <a:latin typeface="+mj-lt"/>
            </a:endParaRPr>
          </a:p>
          <a:p>
            <a:r>
              <a:rPr lang="en-IN" sz="2000" b="1" dirty="0" smtClean="0"/>
              <a:t>Notification No. 12/2016–Central Excise (N.T.) - </a:t>
            </a:r>
            <a:r>
              <a:rPr lang="en-IN" sz="2000" b="1" i="1" dirty="0" smtClean="0"/>
              <a:t>Proposed changes in rates of abatement of goods in Notification No.49/2008-C.E.(N.T.) assessed under Section 4A of CE </a:t>
            </a:r>
            <a:r>
              <a:rPr lang="en-IN" sz="2000" b="1" i="1" dirty="0" smtClean="0"/>
              <a:t>Act</a:t>
            </a:r>
          </a:p>
          <a:p>
            <a:pPr>
              <a:buNone/>
            </a:pPr>
            <a:r>
              <a:rPr lang="en-IN" sz="2000" b="1" i="1" dirty="0" smtClean="0"/>
              <a:t>	</a:t>
            </a:r>
            <a:endParaRPr lang="en-IN" sz="2000" dirty="0" smtClean="0"/>
          </a:p>
          <a:p>
            <a:pPr>
              <a:buNone/>
            </a:pPr>
            <a:endParaRPr lang="en-IN" sz="2000" dirty="0" smtClean="0">
              <a:latin typeface="+mj-lt"/>
            </a:endParaRP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graphicFrame>
        <p:nvGraphicFramePr>
          <p:cNvPr id="5" name="Table 4"/>
          <p:cNvGraphicFramePr>
            <a:graphicFrameLocks noGrp="1"/>
          </p:cNvGraphicFramePr>
          <p:nvPr/>
        </p:nvGraphicFramePr>
        <p:xfrm>
          <a:off x="914400" y="4724400"/>
          <a:ext cx="7391400" cy="1352296"/>
        </p:xfrm>
        <a:graphic>
          <a:graphicData uri="http://schemas.openxmlformats.org/drawingml/2006/table">
            <a:tbl>
              <a:tblPr firstRow="1" bandRow="1">
                <a:tableStyleId>{5C22544A-7EE6-4342-B048-85BDC9FD1C3A}</a:tableStyleId>
              </a:tblPr>
              <a:tblGrid>
                <a:gridCol w="2463800"/>
                <a:gridCol w="965200"/>
                <a:gridCol w="3962400"/>
              </a:tblGrid>
              <a:tr h="370840">
                <a:tc>
                  <a:txBody>
                    <a:bodyPr/>
                    <a:lstStyle/>
                    <a:p>
                      <a:pPr algn="just">
                        <a:lnSpc>
                          <a:spcPct val="115000"/>
                        </a:lnSpc>
                        <a:spcAft>
                          <a:spcPts val="0"/>
                        </a:spcAft>
                      </a:pPr>
                      <a:r>
                        <a:rPr lang="en-IN" sz="1400" b="1" dirty="0">
                          <a:solidFill>
                            <a:schemeClr val="bg1"/>
                          </a:solidFill>
                          <a:latin typeface="Calibri"/>
                          <a:ea typeface="Calibri"/>
                          <a:cs typeface="Calibri"/>
                        </a:rPr>
                        <a:t>Products</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b="1" dirty="0">
                          <a:solidFill>
                            <a:schemeClr val="bg1"/>
                          </a:solidFill>
                          <a:latin typeface="Calibri"/>
                          <a:ea typeface="Calibri"/>
                          <a:cs typeface="Calibri"/>
                        </a:rPr>
                        <a:t>Entry no.</a:t>
                      </a:r>
                      <a:endParaRPr lang="en-IN" sz="11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400" b="1" dirty="0">
                          <a:solidFill>
                            <a:schemeClr val="bg1"/>
                          </a:solidFill>
                          <a:latin typeface="Calibri"/>
                          <a:ea typeface="Calibri"/>
                          <a:cs typeface="Calibri"/>
                        </a:rPr>
                        <a:t>Change</a:t>
                      </a:r>
                      <a:endParaRPr lang="en-IN" sz="11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Soap</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39</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30% abatement extended to all goods under CETH 3401</a:t>
                      </a:r>
                      <a:endParaRPr lang="en-IN" sz="11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400">
                          <a:solidFill>
                            <a:srgbClr val="0D0D0D"/>
                          </a:solidFill>
                          <a:latin typeface="Calibri"/>
                          <a:ea typeface="Calibri"/>
                          <a:cs typeface="Calibri"/>
                        </a:rPr>
                        <a:t>Organic surface active agents</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Calibri"/>
                          <a:ea typeface="Calibri"/>
                          <a:cs typeface="Calibri"/>
                        </a:rPr>
                        <a:t>40</a:t>
                      </a:r>
                      <a:endParaRPr lang="en-IN" sz="1100">
                        <a:latin typeface="Calibri"/>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Calibri"/>
                          <a:ea typeface="Calibri"/>
                          <a:cs typeface="Calibri"/>
                        </a:rPr>
                        <a:t>30% abatement extended to all goods under CETH 3402</a:t>
                      </a:r>
                      <a:endParaRPr lang="en-IN" sz="1100" dirty="0">
                        <a:latin typeface="Calibri"/>
                        <a:ea typeface="Calibri"/>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graphicFrame>
        <p:nvGraphicFramePr>
          <p:cNvPr id="5" name="Content Placeholder 4"/>
          <p:cNvGraphicFramePr>
            <a:graphicFrameLocks noGrp="1"/>
          </p:cNvGraphicFramePr>
          <p:nvPr>
            <p:ph idx="1"/>
          </p:nvPr>
        </p:nvGraphicFramePr>
        <p:xfrm>
          <a:off x="457200" y="1935163"/>
          <a:ext cx="8229600" cy="4040632"/>
        </p:xfrm>
        <a:graphic>
          <a:graphicData uri="http://schemas.openxmlformats.org/drawingml/2006/table">
            <a:tbl>
              <a:tblPr firstRow="1" bandRow="1">
                <a:tableStyleId>{5C22544A-7EE6-4342-B048-85BDC9FD1C3A}</a:tableStyleId>
              </a:tblPr>
              <a:tblGrid>
                <a:gridCol w="2743200"/>
                <a:gridCol w="1066800"/>
                <a:gridCol w="4419600"/>
              </a:tblGrid>
              <a:tr h="370840">
                <a:tc>
                  <a:txBody>
                    <a:bodyPr/>
                    <a:lstStyle/>
                    <a:p>
                      <a:pPr algn="just">
                        <a:lnSpc>
                          <a:spcPct val="115000"/>
                        </a:lnSpc>
                        <a:spcAft>
                          <a:spcPts val="0"/>
                        </a:spcAft>
                      </a:pPr>
                      <a:r>
                        <a:rPr lang="en-IN" sz="1600" b="1" dirty="0">
                          <a:solidFill>
                            <a:schemeClr val="bg1"/>
                          </a:solidFill>
                          <a:latin typeface="Calibri"/>
                          <a:ea typeface="Calibri"/>
                          <a:cs typeface="Calibri"/>
                        </a:rPr>
                        <a:t>Products</a:t>
                      </a:r>
                      <a:endParaRPr lang="en-IN" sz="16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600" b="1" dirty="0">
                          <a:solidFill>
                            <a:schemeClr val="bg1"/>
                          </a:solidFill>
                          <a:latin typeface="Calibri"/>
                          <a:ea typeface="Calibri"/>
                          <a:cs typeface="Calibri"/>
                        </a:rPr>
                        <a:t>Entry no.</a:t>
                      </a:r>
                      <a:endParaRPr lang="en-IN" sz="1600" dirty="0">
                        <a:solidFill>
                          <a:schemeClr val="bg1"/>
                        </a:solidFill>
                        <a:latin typeface="Calibri"/>
                        <a:ea typeface="Calibri"/>
                        <a:cs typeface="Times New Roman"/>
                      </a:endParaRPr>
                    </a:p>
                  </a:txBody>
                  <a:tcPr marL="68580" marR="68580" marT="0" marB="0"/>
                </a:tc>
                <a:tc>
                  <a:txBody>
                    <a:bodyPr/>
                    <a:lstStyle/>
                    <a:p>
                      <a:pPr algn="just">
                        <a:lnSpc>
                          <a:spcPct val="115000"/>
                        </a:lnSpc>
                        <a:spcAft>
                          <a:spcPts val="0"/>
                        </a:spcAft>
                      </a:pPr>
                      <a:r>
                        <a:rPr lang="en-IN" sz="1600" b="1" dirty="0">
                          <a:solidFill>
                            <a:schemeClr val="bg1"/>
                          </a:solidFill>
                          <a:latin typeface="Calibri"/>
                          <a:ea typeface="Calibri"/>
                          <a:cs typeface="Calibri"/>
                        </a:rPr>
                        <a:t>Change</a:t>
                      </a:r>
                      <a:endParaRPr lang="en-IN" sz="1600" dirty="0">
                        <a:solidFill>
                          <a:schemeClr val="bg1"/>
                        </a:solidFill>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Footwear</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56</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Rate of abatement increased from 25% to 30%</a:t>
                      </a:r>
                      <a:endParaRPr lang="en-IN" sz="16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Aluminium foil of thickness not exceeding 0.2 mm.</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64A</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New entry inserted specifying abatement of 25%</a:t>
                      </a:r>
                      <a:endParaRPr lang="en-IN" sz="16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wrist wearable devices (smart watches</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87A</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New entry inserted specifying abatement of 35%</a:t>
                      </a:r>
                      <a:endParaRPr lang="en-IN" sz="16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Part, Components and Assemblies of Vehicles</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108</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Calibri"/>
                          <a:ea typeface="Calibri"/>
                          <a:cs typeface="Calibri"/>
                        </a:rPr>
                        <a:t>Proposed inclusion of “accessories” with existing rate of 30%</a:t>
                      </a:r>
                      <a:endParaRPr lang="en-IN" sz="1600" dirty="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Part, Components and Assemblies of goods falling under CETH 8426 41 00, 8427, 8429, 8430 10 with the proposed inclusion of accessories</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109</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Calibri"/>
                          <a:ea typeface="Calibri"/>
                          <a:cs typeface="Calibri"/>
                        </a:rPr>
                        <a:t>Proposed inclusion of “accessories” with existing rate of 30%</a:t>
                      </a:r>
                      <a:endParaRPr lang="en-IN" sz="16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7500" lnSpcReduction="20000"/>
          </a:bodyPr>
          <a:lstStyle/>
          <a:p>
            <a:pPr algn="just">
              <a:buNone/>
            </a:pPr>
            <a:r>
              <a:rPr lang="en-IN" sz="2300" b="1" dirty="0" smtClean="0">
                <a:latin typeface="+mj-lt"/>
              </a:rPr>
              <a:t>    Notification </a:t>
            </a:r>
            <a:r>
              <a:rPr lang="en-IN" sz="2300" b="1" dirty="0" smtClean="0">
                <a:latin typeface="+mj-lt"/>
              </a:rPr>
              <a:t>No. 15/2016–Central Excise (N.T.) – Reduction in interest rate u/s 11AA</a:t>
            </a:r>
            <a:r>
              <a:rPr lang="en-IN" sz="2300" b="1" dirty="0" smtClean="0">
                <a:latin typeface="+mj-lt"/>
              </a:rPr>
              <a:t>:-</a:t>
            </a:r>
            <a:r>
              <a:rPr lang="en-IN" sz="2300" dirty="0" smtClean="0">
                <a:latin typeface="+mj-lt"/>
              </a:rPr>
              <a:t> </a:t>
            </a:r>
          </a:p>
          <a:p>
            <a:pPr algn="just"/>
            <a:r>
              <a:rPr lang="en-IN" sz="2300" dirty="0" smtClean="0">
                <a:latin typeface="+mj-lt"/>
              </a:rPr>
              <a:t>   Interest </a:t>
            </a:r>
            <a:r>
              <a:rPr lang="en-IN" sz="2300" dirty="0" smtClean="0">
                <a:latin typeface="+mj-lt"/>
              </a:rPr>
              <a:t>reduced from 18% to 15%.</a:t>
            </a:r>
          </a:p>
          <a:p>
            <a:pPr algn="just">
              <a:buNone/>
            </a:pPr>
            <a:r>
              <a:rPr lang="en-IN" sz="2300" dirty="0" smtClean="0">
                <a:latin typeface="+mj-lt"/>
              </a:rPr>
              <a:t> </a:t>
            </a:r>
          </a:p>
          <a:p>
            <a:pPr algn="just">
              <a:buNone/>
            </a:pPr>
            <a:r>
              <a:rPr lang="en-IN" sz="2300" b="1" dirty="0" smtClean="0">
                <a:latin typeface="+mj-lt"/>
              </a:rPr>
              <a:t>	Notification </a:t>
            </a:r>
            <a:r>
              <a:rPr lang="en-IN" sz="2300" b="1" dirty="0" smtClean="0">
                <a:latin typeface="+mj-lt"/>
              </a:rPr>
              <a:t>No. 16/2016–Central Excise (N.T.) and 17/2016–Central Excise (N.T</a:t>
            </a:r>
            <a:r>
              <a:rPr lang="en-IN" sz="2300" b="1" dirty="0" smtClean="0">
                <a:latin typeface="+mj-lt"/>
              </a:rPr>
              <a:t>.):-</a:t>
            </a:r>
            <a:endParaRPr lang="en-IN" sz="2300" dirty="0" smtClean="0">
              <a:latin typeface="+mj-lt"/>
            </a:endParaRPr>
          </a:p>
          <a:p>
            <a:pPr lvl="0" algn="just"/>
            <a:r>
              <a:rPr lang="en-IN" sz="2300" dirty="0" smtClean="0">
                <a:latin typeface="+mj-lt"/>
              </a:rPr>
              <a:t> The reference of Section 11AB is proposed to be substituted with Section 11AA.</a:t>
            </a:r>
          </a:p>
          <a:p>
            <a:pPr lvl="0" algn="just">
              <a:buNone/>
            </a:pPr>
            <a:endParaRPr lang="en-IN" sz="2300" dirty="0" smtClean="0">
              <a:latin typeface="+mj-lt"/>
            </a:endParaRPr>
          </a:p>
          <a:p>
            <a:pPr algn="just">
              <a:buNone/>
            </a:pPr>
            <a:r>
              <a:rPr lang="en-IN" sz="2300" b="1" dirty="0" smtClean="0">
                <a:latin typeface="+mj-lt"/>
              </a:rPr>
              <a:t>	Notification </a:t>
            </a:r>
            <a:r>
              <a:rPr lang="en-IN" sz="2300" b="1" dirty="0" smtClean="0">
                <a:latin typeface="+mj-lt"/>
              </a:rPr>
              <a:t>No. 18/2016–Central Excise (N.T.) - </a:t>
            </a:r>
            <a:r>
              <a:rPr lang="en-IN" sz="2300" b="1" i="1" dirty="0" smtClean="0">
                <a:latin typeface="+mj-lt"/>
              </a:rPr>
              <a:t>Amendment to Notification No. 19/2004-C.E. (N.T.) dated </a:t>
            </a:r>
            <a:r>
              <a:rPr lang="en-IN" sz="2300" b="1" i="1" dirty="0" smtClean="0">
                <a:latin typeface="+mj-lt"/>
              </a:rPr>
              <a:t>6.9.2004</a:t>
            </a:r>
          </a:p>
          <a:p>
            <a:pPr algn="just"/>
            <a:r>
              <a:rPr lang="en-IN" sz="2300" dirty="0" smtClean="0">
                <a:latin typeface="+mj-lt"/>
              </a:rPr>
              <a:t>Condition </a:t>
            </a:r>
            <a:r>
              <a:rPr lang="en-IN" sz="2300" dirty="0" smtClean="0">
                <a:latin typeface="+mj-lt"/>
              </a:rPr>
              <a:t>amended to provide that the Indian market price of the excisable goods at the time of exportation shall not be less than the amount of rebate claimed. </a:t>
            </a:r>
            <a:endParaRPr lang="en-IN" sz="2300" dirty="0" smtClean="0">
              <a:latin typeface="+mj-lt"/>
            </a:endParaRPr>
          </a:p>
          <a:p>
            <a:pPr lvl="0" algn="just"/>
            <a:r>
              <a:rPr lang="en-IN" sz="2300" dirty="0" smtClean="0">
                <a:latin typeface="+mj-lt"/>
              </a:rPr>
              <a:t>Earlier it was only ‘market price’. Now amended to “Indian market </a:t>
            </a:r>
            <a:r>
              <a:rPr lang="en-IN" sz="2300" dirty="0" smtClean="0">
                <a:latin typeface="+mj-lt"/>
              </a:rPr>
              <a:t>price” - </a:t>
            </a:r>
            <a:r>
              <a:rPr lang="en-IN" sz="2300" b="1" dirty="0" smtClean="0">
                <a:latin typeface="+mj-lt"/>
              </a:rPr>
              <a:t>Dr</a:t>
            </a:r>
            <a:r>
              <a:rPr lang="en-IN" sz="2300" b="1" dirty="0" smtClean="0">
                <a:latin typeface="+mj-lt"/>
              </a:rPr>
              <a:t>. Reddy’s Laboratories vs. Union of India</a:t>
            </a:r>
            <a:r>
              <a:rPr lang="en-IN" sz="2300" dirty="0" smtClean="0">
                <a:latin typeface="+mj-lt"/>
              </a:rPr>
              <a:t> </a:t>
            </a:r>
            <a:r>
              <a:rPr lang="en-IN" sz="2300" b="1" dirty="0" smtClean="0">
                <a:latin typeface="+mj-lt"/>
              </a:rPr>
              <a:t>[2014 (309) ELT (423)]. </a:t>
            </a:r>
            <a:endParaRPr lang="en-IN" sz="2300" dirty="0" smtClean="0">
              <a:latin typeface="+mj-lt"/>
            </a:endParaRPr>
          </a:p>
          <a:p>
            <a:pPr lvl="0" algn="just"/>
            <a:r>
              <a:rPr lang="en-IN" sz="2300" dirty="0" smtClean="0">
                <a:latin typeface="+mj-lt"/>
              </a:rPr>
              <a:t>Time limit of section 11B of the CE Act made applicable to this notification. </a:t>
            </a:r>
            <a:r>
              <a:rPr lang="en-IN" sz="2300" b="1" dirty="0" smtClean="0">
                <a:latin typeface="+mj-lt"/>
              </a:rPr>
              <a:t>JSL</a:t>
            </a:r>
            <a:r>
              <a:rPr lang="en-IN" sz="2300" dirty="0" smtClean="0">
                <a:latin typeface="+mj-lt"/>
              </a:rPr>
              <a:t> </a:t>
            </a:r>
            <a:r>
              <a:rPr lang="en-IN" sz="2300" b="1" dirty="0" smtClean="0">
                <a:latin typeface="+mj-lt"/>
              </a:rPr>
              <a:t>Lifestyle Limited vs. Union of India [2015 (326) ELT (265)]</a:t>
            </a:r>
            <a:r>
              <a:rPr lang="en-IN" sz="2300" dirty="0" smtClean="0">
                <a:latin typeface="+mj-lt"/>
              </a:rPr>
              <a:t>.</a:t>
            </a:r>
          </a:p>
          <a:p>
            <a:pPr lvl="0">
              <a:buNone/>
            </a:pPr>
            <a:endParaRPr lang="en-IN" dirty="0" smtClean="0"/>
          </a:p>
          <a:p>
            <a:pPr>
              <a:buNone/>
            </a:pPr>
            <a:endParaRPr lang="en-IN" dirty="0" smtClean="0"/>
          </a:p>
          <a:p>
            <a:pPr lvl="0">
              <a:buNone/>
            </a:pP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lnSpcReduction="10000"/>
          </a:bodyPr>
          <a:lstStyle/>
          <a:p>
            <a:pPr algn="just"/>
            <a:r>
              <a:rPr lang="en-IN" sz="2200" b="1" dirty="0" smtClean="0">
                <a:latin typeface="+mj-lt"/>
              </a:rPr>
              <a:t>Notification No. 19/2016–Central Excise (N.T.) - </a:t>
            </a:r>
            <a:r>
              <a:rPr lang="en-IN" sz="2200" b="1" i="1" dirty="0" smtClean="0">
                <a:latin typeface="+mj-lt"/>
              </a:rPr>
              <a:t>Amendment to Notification No. 36/2001-C.E. (N.T.) dated June 26, 2001</a:t>
            </a:r>
            <a:endParaRPr lang="en-IN" sz="2200" dirty="0" smtClean="0">
              <a:latin typeface="+mj-lt"/>
            </a:endParaRPr>
          </a:p>
          <a:p>
            <a:pPr lvl="0" algn="just"/>
            <a:r>
              <a:rPr lang="en-IN" sz="2200" dirty="0" smtClean="0">
                <a:latin typeface="+mj-lt"/>
              </a:rPr>
              <a:t>the single registration may be allowed by the Commissioner if the following conditions are satisfied:-</a:t>
            </a:r>
          </a:p>
          <a:p>
            <a:pPr lvl="0" algn="just"/>
            <a:r>
              <a:rPr lang="en-IN" sz="2200" dirty="0" smtClean="0">
                <a:latin typeface="+mj-lt"/>
              </a:rPr>
              <a:t>The two or more premises of the same factory are located within a close area which is under Jurisdiction of the same Range Superintendent.</a:t>
            </a:r>
          </a:p>
          <a:p>
            <a:pPr lvl="0" algn="just"/>
            <a:r>
              <a:rPr lang="en-IN" sz="2200" dirty="0" smtClean="0">
                <a:latin typeface="+mj-lt"/>
              </a:rPr>
              <a:t>The manufacturing processes should be interlinked.</a:t>
            </a:r>
          </a:p>
          <a:p>
            <a:pPr lvl="0" algn="just"/>
            <a:r>
              <a:rPr lang="en-IN" sz="2200" dirty="0" smtClean="0">
                <a:latin typeface="+mj-lt"/>
              </a:rPr>
              <a:t>Units must not be operating under any area based exemption notification.</a:t>
            </a:r>
          </a:p>
          <a:p>
            <a:pPr lvl="0" algn="just"/>
            <a:r>
              <a:rPr lang="en-IN" sz="2200" dirty="0" smtClean="0">
                <a:latin typeface="+mj-lt"/>
              </a:rPr>
              <a:t>Proper accounts should be maintained for movement of goods from one premise to another.</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92500" lnSpcReduction="20000"/>
          </a:bodyPr>
          <a:lstStyle/>
          <a:p>
            <a:pPr algn="just">
              <a:buNone/>
            </a:pPr>
            <a:r>
              <a:rPr lang="en-IN" b="1" dirty="0" smtClean="0"/>
              <a:t>	</a:t>
            </a:r>
            <a:r>
              <a:rPr lang="en-IN" sz="2400" b="1" dirty="0" smtClean="0">
                <a:latin typeface="+mj-lt"/>
              </a:rPr>
              <a:t>Notification </a:t>
            </a:r>
            <a:r>
              <a:rPr lang="en-IN" sz="2400" b="1" dirty="0" smtClean="0">
                <a:latin typeface="+mj-lt"/>
              </a:rPr>
              <a:t>No. 20/2016–Central Excise (N.T.) – New </a:t>
            </a:r>
            <a:r>
              <a:rPr lang="en-IN" sz="2400" b="1" i="1" dirty="0" smtClean="0">
                <a:latin typeface="+mj-lt"/>
              </a:rPr>
              <a:t>Central Excise (Removal of Goods at Concessional Rate of Duty for Manufacture of Excisable and Other Goods) Rules, 2016 prescribed</a:t>
            </a:r>
            <a:r>
              <a:rPr lang="en-IN" sz="2400" b="1" i="1" dirty="0" smtClean="0">
                <a:latin typeface="+mj-lt"/>
              </a:rPr>
              <a:t>:-</a:t>
            </a:r>
            <a:endParaRPr lang="en-IN" sz="2400" dirty="0" smtClean="0">
              <a:latin typeface="+mj-lt"/>
            </a:endParaRPr>
          </a:p>
          <a:p>
            <a:pPr lvl="0" algn="just"/>
            <a:r>
              <a:rPr lang="en-IN" sz="2400" dirty="0" smtClean="0">
                <a:latin typeface="+mj-lt"/>
              </a:rPr>
              <a:t>Manufacturer </a:t>
            </a:r>
            <a:r>
              <a:rPr lang="en-IN" sz="2400" dirty="0" smtClean="0">
                <a:latin typeface="+mj-lt"/>
              </a:rPr>
              <a:t>will </a:t>
            </a:r>
            <a:r>
              <a:rPr lang="en-IN" sz="2400" dirty="0" smtClean="0">
                <a:latin typeface="+mj-lt"/>
              </a:rPr>
              <a:t>not be required to make an additional application to the Deputy / Assistant Commissioner of Central Excise.</a:t>
            </a:r>
          </a:p>
          <a:p>
            <a:pPr lvl="0" algn="just"/>
            <a:r>
              <a:rPr lang="en-IN" sz="2400" dirty="0" smtClean="0">
                <a:latin typeface="+mj-lt"/>
              </a:rPr>
              <a:t>self-declaration </a:t>
            </a:r>
            <a:r>
              <a:rPr lang="en-IN" sz="2400" dirty="0" smtClean="0">
                <a:latin typeface="+mj-lt"/>
              </a:rPr>
              <a:t>in duplicate in the prescribed form</a:t>
            </a:r>
            <a:r>
              <a:rPr lang="en-IN" sz="2400" dirty="0" smtClean="0">
                <a:latin typeface="+mj-lt"/>
              </a:rPr>
              <a:t>.</a:t>
            </a:r>
          </a:p>
          <a:p>
            <a:pPr lvl="0" algn="just"/>
            <a:endParaRPr lang="en-IN" sz="2400" dirty="0" smtClean="0">
              <a:latin typeface="+mj-lt"/>
            </a:endParaRPr>
          </a:p>
          <a:p>
            <a:pPr algn="just">
              <a:buNone/>
            </a:pPr>
            <a:r>
              <a:rPr lang="en-IN" sz="2400" b="1" dirty="0" smtClean="0">
                <a:latin typeface="+mj-lt"/>
              </a:rPr>
              <a:t>	Notification </a:t>
            </a:r>
            <a:r>
              <a:rPr lang="en-IN" sz="2400" b="1" dirty="0" smtClean="0">
                <a:latin typeface="+mj-lt"/>
              </a:rPr>
              <a:t>No. 21/2016–Central Excise (N.T.) - </a:t>
            </a:r>
            <a:r>
              <a:rPr lang="en-IN" sz="2400" b="1" i="1" dirty="0" smtClean="0">
                <a:latin typeface="+mj-lt"/>
              </a:rPr>
              <a:t>Amendment to Notification No. 21/2004-C.E. (N.T.) dated September 6, </a:t>
            </a:r>
            <a:r>
              <a:rPr lang="en-IN" sz="2400" b="1" i="1" dirty="0" smtClean="0">
                <a:latin typeface="+mj-lt"/>
              </a:rPr>
              <a:t>2004</a:t>
            </a:r>
            <a:endParaRPr lang="en-IN" sz="2400" dirty="0" smtClean="0">
              <a:latin typeface="+mj-lt"/>
            </a:endParaRPr>
          </a:p>
          <a:p>
            <a:pPr lvl="0" algn="just"/>
            <a:r>
              <a:rPr lang="en-IN" sz="2400" dirty="0" smtClean="0">
                <a:latin typeface="+mj-lt"/>
              </a:rPr>
              <a:t>The </a:t>
            </a:r>
            <a:r>
              <a:rPr lang="en-IN" sz="2400" dirty="0" smtClean="0">
                <a:latin typeface="+mj-lt"/>
              </a:rPr>
              <a:t>AC/DC will no longer be required to verify the correctness of the input output ratio.</a:t>
            </a:r>
          </a:p>
          <a:p>
            <a:pPr lvl="0" algn="just"/>
            <a:r>
              <a:rPr lang="en-IN" sz="2400" dirty="0" smtClean="0">
                <a:latin typeface="+mj-lt"/>
              </a:rPr>
              <a:t>A Chartered Engineer’s certificate to support input output ratio would be required to be provided. </a:t>
            </a:r>
          </a:p>
          <a:p>
            <a:pPr lvl="0" algn="just"/>
            <a:r>
              <a:rPr lang="en-IN" sz="2400" dirty="0" smtClean="0">
                <a:latin typeface="+mj-lt"/>
              </a:rPr>
              <a:t>Correctness can be verified by AC/DC only in case of doubt. </a:t>
            </a:r>
          </a:p>
          <a:p>
            <a:pPr lvl="0"/>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92500"/>
          </a:bodyPr>
          <a:lstStyle/>
          <a:p>
            <a:pPr algn="just">
              <a:buNone/>
            </a:pPr>
            <a:r>
              <a:rPr lang="en-IN" sz="2400" b="1" dirty="0" smtClean="0">
                <a:latin typeface="+mj-lt"/>
              </a:rPr>
              <a:t>	Notification </a:t>
            </a:r>
            <a:r>
              <a:rPr lang="en-IN" sz="2400" b="1" dirty="0" smtClean="0">
                <a:latin typeface="+mj-lt"/>
              </a:rPr>
              <a:t>No. 5/2016-CE and 6/2016-CE</a:t>
            </a:r>
            <a:endParaRPr lang="en-IN" sz="2400" dirty="0" smtClean="0">
              <a:latin typeface="+mj-lt"/>
            </a:endParaRPr>
          </a:p>
          <a:p>
            <a:pPr algn="just">
              <a:buNone/>
            </a:pPr>
            <a:endParaRPr lang="en-IN" sz="2400" dirty="0" smtClean="0">
              <a:latin typeface="+mj-lt"/>
            </a:endParaRPr>
          </a:p>
          <a:p>
            <a:pPr algn="just"/>
            <a:r>
              <a:rPr lang="en-IN" sz="2400" dirty="0" smtClean="0">
                <a:latin typeface="+mj-lt"/>
              </a:rPr>
              <a:t>Withdrawal of area based exemption benefit available to new industrial unit:-</a:t>
            </a:r>
          </a:p>
          <a:p>
            <a:pPr lvl="0" algn="just"/>
            <a:r>
              <a:rPr lang="en-IN" sz="2400" dirty="0" smtClean="0">
                <a:latin typeface="+mj-lt"/>
              </a:rPr>
              <a:t>situated at Jammu and Kashmir, Assam, Tripura, Meghalaya, Mizoram, Manipur, Nagaland, Arunachal Pradesh and Sikkim, and</a:t>
            </a:r>
          </a:p>
          <a:p>
            <a:pPr lvl="0" algn="just"/>
            <a:r>
              <a:rPr lang="en-IN" sz="2400" dirty="0" smtClean="0">
                <a:latin typeface="+mj-lt"/>
              </a:rPr>
              <a:t>Engaged in production of refined gold or silver </a:t>
            </a:r>
          </a:p>
          <a:p>
            <a:pPr lvl="0" algn="just"/>
            <a:r>
              <a:rPr lang="en-IN" sz="2400" dirty="0" smtClean="0">
                <a:latin typeface="+mj-lt"/>
              </a:rPr>
              <a:t>Which commences the commercial production on or after March 01, 2016; </a:t>
            </a:r>
          </a:p>
          <a:p>
            <a:pPr algn="just"/>
            <a:r>
              <a:rPr lang="en-IN" sz="2400" dirty="0" smtClean="0">
                <a:latin typeface="+mj-lt"/>
              </a:rPr>
              <a:t>Or an existing unit which undertakes substantial expansion of existing capacity</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7500" lnSpcReduction="20000"/>
          </a:bodyPr>
          <a:lstStyle/>
          <a:p>
            <a:pPr algn="just">
              <a:buNone/>
            </a:pPr>
            <a:r>
              <a:rPr lang="en-IN" b="1" dirty="0" smtClean="0"/>
              <a:t>	</a:t>
            </a:r>
            <a:r>
              <a:rPr lang="en-IN" b="1" dirty="0" smtClean="0">
                <a:latin typeface="+mj-lt"/>
              </a:rPr>
              <a:t>Notification </a:t>
            </a:r>
            <a:r>
              <a:rPr lang="en-IN" b="1" dirty="0" smtClean="0">
                <a:latin typeface="+mj-lt"/>
              </a:rPr>
              <a:t>No. </a:t>
            </a:r>
            <a:r>
              <a:rPr lang="en-IN" b="1" dirty="0" smtClean="0">
                <a:latin typeface="+mj-lt"/>
              </a:rPr>
              <a:t>8/2016-CE</a:t>
            </a:r>
            <a:endParaRPr lang="en-IN" dirty="0" smtClean="0">
              <a:latin typeface="+mj-lt"/>
            </a:endParaRPr>
          </a:p>
          <a:p>
            <a:pPr lvl="0" algn="just"/>
            <a:r>
              <a:rPr lang="en-IN" dirty="0" smtClean="0">
                <a:latin typeface="+mj-lt"/>
              </a:rPr>
              <a:t>Amendments made in SSI exemption allowed vide notification no. 8/2003-CE.</a:t>
            </a:r>
          </a:p>
          <a:p>
            <a:pPr algn="just">
              <a:buNone/>
            </a:pPr>
            <a:endParaRPr lang="en-IN" dirty="0" smtClean="0">
              <a:latin typeface="+mj-lt"/>
            </a:endParaRPr>
          </a:p>
          <a:p>
            <a:pPr lvl="0" algn="just"/>
            <a:r>
              <a:rPr lang="en-IN" dirty="0" smtClean="0">
                <a:latin typeface="+mj-lt"/>
              </a:rPr>
              <a:t>Threshold of INR 6 </a:t>
            </a:r>
            <a:r>
              <a:rPr lang="en-IN" dirty="0" err="1" smtClean="0">
                <a:latin typeface="+mj-lt"/>
              </a:rPr>
              <a:t>Crores</a:t>
            </a:r>
            <a:r>
              <a:rPr lang="en-IN" dirty="0" smtClean="0">
                <a:latin typeface="+mj-lt"/>
              </a:rPr>
              <a:t> prescribed for dutiable articles of jewellery falling under CETH 7113 provided the clearance of such goods in preceding FY does not exceed INR 12 </a:t>
            </a:r>
            <a:r>
              <a:rPr lang="en-IN" dirty="0" err="1" smtClean="0">
                <a:latin typeface="+mj-lt"/>
              </a:rPr>
              <a:t>Crores</a:t>
            </a:r>
            <a:r>
              <a:rPr lang="en-IN" dirty="0" smtClean="0">
                <a:latin typeface="+mj-lt"/>
              </a:rPr>
              <a:t>. However, threshold limit for the month of March 2016 for the said goods is INR 50 lakhs. </a:t>
            </a:r>
          </a:p>
          <a:p>
            <a:pPr algn="just">
              <a:buNone/>
            </a:pPr>
            <a:r>
              <a:rPr lang="en-IN" dirty="0" smtClean="0">
                <a:latin typeface="+mj-lt"/>
              </a:rPr>
              <a:t> </a:t>
            </a:r>
          </a:p>
          <a:p>
            <a:pPr lvl="0" algn="just"/>
            <a:r>
              <a:rPr lang="en-IN" dirty="0" smtClean="0">
                <a:latin typeface="+mj-lt"/>
              </a:rPr>
              <a:t>SSI exemption in respect of branded readymade articles and other goods having RSP of INR 1000/- and above , falling under Chapter 61, 62 and 63 (except laminated jute bags falling under Chapter Heading 6305, 6309 00 00, 6310) shall be restricted to INR 12.5 lakhs for the month of March 2016.</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92500" lnSpcReduction="10000"/>
          </a:bodyPr>
          <a:lstStyle/>
          <a:p>
            <a:pPr algn="just">
              <a:buNone/>
            </a:pPr>
            <a:r>
              <a:rPr lang="en-IN" b="1" dirty="0" smtClean="0"/>
              <a:t>	</a:t>
            </a:r>
            <a:r>
              <a:rPr lang="en-IN" sz="2400" b="1" dirty="0" smtClean="0">
                <a:latin typeface="+mj-lt"/>
              </a:rPr>
              <a:t>Notification </a:t>
            </a:r>
            <a:r>
              <a:rPr lang="en-IN" sz="2400" b="1" dirty="0" smtClean="0">
                <a:latin typeface="+mj-lt"/>
              </a:rPr>
              <a:t>No. 11/2016-CE</a:t>
            </a:r>
            <a:endParaRPr lang="en-IN" sz="2400" dirty="0" smtClean="0">
              <a:latin typeface="+mj-lt"/>
            </a:endParaRPr>
          </a:p>
          <a:p>
            <a:pPr algn="just">
              <a:buNone/>
            </a:pPr>
            <a:endParaRPr lang="en-IN" sz="2400" dirty="0" smtClean="0">
              <a:latin typeface="+mj-lt"/>
            </a:endParaRPr>
          </a:p>
          <a:p>
            <a:pPr lvl="0" algn="just"/>
            <a:r>
              <a:rPr lang="en-IN" sz="2400" dirty="0" smtClean="0">
                <a:latin typeface="+mj-lt"/>
              </a:rPr>
              <a:t>Exemption from excise duty granted to ‘media with recorded information technology software’,.</a:t>
            </a:r>
          </a:p>
          <a:p>
            <a:pPr lvl="0" algn="just"/>
            <a:r>
              <a:rPr lang="en-IN" sz="2400" dirty="0" smtClean="0">
                <a:latin typeface="+mj-lt"/>
              </a:rPr>
              <a:t>Exemption applicable </a:t>
            </a:r>
            <a:r>
              <a:rPr lang="en-IN" sz="2400" dirty="0" smtClean="0">
                <a:latin typeface="+mj-lt"/>
              </a:rPr>
              <a:t>up to </a:t>
            </a:r>
            <a:r>
              <a:rPr lang="en-IN" sz="2400" dirty="0" smtClean="0">
                <a:latin typeface="+mj-lt"/>
              </a:rPr>
              <a:t>the value at which Service Tax is </a:t>
            </a:r>
            <a:r>
              <a:rPr lang="en-IN" sz="2400" dirty="0" err="1" smtClean="0">
                <a:latin typeface="+mj-lt"/>
              </a:rPr>
              <a:t>leviable</a:t>
            </a:r>
            <a:r>
              <a:rPr lang="en-IN" sz="2400" dirty="0" smtClean="0">
                <a:latin typeface="+mj-lt"/>
              </a:rPr>
              <a:t> under Section 66B read with Section 66E of the Finance Act, 1994.</a:t>
            </a:r>
          </a:p>
          <a:p>
            <a:pPr algn="just">
              <a:buNone/>
            </a:pPr>
            <a:r>
              <a:rPr lang="en-IN" sz="2400" b="1" dirty="0" smtClean="0">
                <a:latin typeface="+mj-lt"/>
              </a:rPr>
              <a:t> </a:t>
            </a:r>
            <a:endParaRPr lang="en-IN" sz="2400" dirty="0" smtClean="0">
              <a:latin typeface="+mj-lt"/>
            </a:endParaRPr>
          </a:p>
          <a:p>
            <a:pPr algn="just">
              <a:buNone/>
            </a:pPr>
            <a:r>
              <a:rPr lang="en-IN" sz="2400" b="1" dirty="0" smtClean="0">
                <a:latin typeface="+mj-lt"/>
              </a:rPr>
              <a:t>	Notification </a:t>
            </a:r>
            <a:r>
              <a:rPr lang="en-IN" sz="2400" b="1" dirty="0" smtClean="0">
                <a:latin typeface="+mj-lt"/>
              </a:rPr>
              <a:t>No. 12/2016-CE</a:t>
            </a:r>
            <a:endParaRPr lang="en-IN" sz="2400" dirty="0" smtClean="0">
              <a:latin typeface="+mj-lt"/>
            </a:endParaRPr>
          </a:p>
          <a:p>
            <a:pPr algn="just">
              <a:buNone/>
            </a:pPr>
            <a:r>
              <a:rPr lang="en-IN" sz="2400" dirty="0" smtClean="0">
                <a:latin typeface="+mj-lt"/>
              </a:rPr>
              <a:t> </a:t>
            </a:r>
          </a:p>
          <a:p>
            <a:pPr algn="just"/>
            <a:r>
              <a:rPr lang="en-IN" sz="2400" dirty="0" smtClean="0">
                <a:latin typeface="+mj-lt"/>
              </a:rPr>
              <a:t>Concessional Excise Duty rate of 6% granted to specified goods for the use in manufacture of electrically operated vehicles and hybrid vehicles extended forever.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92500" lnSpcReduction="20000"/>
          </a:bodyPr>
          <a:lstStyle/>
          <a:p>
            <a:pPr algn="just">
              <a:buNone/>
            </a:pPr>
            <a:r>
              <a:rPr lang="en-IN" b="1" dirty="0" smtClean="0"/>
              <a:t>    </a:t>
            </a:r>
            <a:r>
              <a:rPr lang="en-IN" sz="2400" b="1" dirty="0" smtClean="0">
                <a:latin typeface="+mj-lt"/>
              </a:rPr>
              <a:t>Notification </a:t>
            </a:r>
            <a:r>
              <a:rPr lang="en-IN" sz="2400" b="1" dirty="0" smtClean="0">
                <a:latin typeface="+mj-lt"/>
              </a:rPr>
              <a:t>No. 14/2016-CE</a:t>
            </a:r>
            <a:endParaRPr lang="en-IN" sz="2400" dirty="0" smtClean="0">
              <a:latin typeface="+mj-lt"/>
            </a:endParaRPr>
          </a:p>
          <a:p>
            <a:pPr algn="just">
              <a:buNone/>
            </a:pPr>
            <a:r>
              <a:rPr lang="en-IN" sz="2400" b="1" dirty="0" smtClean="0">
                <a:latin typeface="+mj-lt"/>
              </a:rPr>
              <a:t> </a:t>
            </a:r>
            <a:endParaRPr lang="en-IN" sz="2400" dirty="0" smtClean="0">
              <a:latin typeface="+mj-lt"/>
            </a:endParaRPr>
          </a:p>
          <a:p>
            <a:pPr lvl="0" algn="just"/>
            <a:r>
              <a:rPr lang="en-IN" sz="2400" dirty="0" smtClean="0">
                <a:latin typeface="+mj-lt"/>
              </a:rPr>
              <a:t>Exemption from Excise duty on any machinery/components.</a:t>
            </a:r>
          </a:p>
          <a:p>
            <a:pPr lvl="0" algn="just"/>
            <a:r>
              <a:rPr lang="en-IN" sz="2400" dirty="0" smtClean="0">
                <a:latin typeface="+mj-lt"/>
              </a:rPr>
              <a:t>Machinery should be used for setting up of power or bio gas (CNG) generation project using non- conventional materials.</a:t>
            </a:r>
          </a:p>
          <a:p>
            <a:pPr lvl="0" algn="just"/>
            <a:r>
              <a:rPr lang="en-IN" sz="2400" dirty="0" smtClean="0">
                <a:latin typeface="+mj-lt"/>
              </a:rPr>
              <a:t>Valid agreement should be there between importer with urban local body for processing of municipal solid waste (subject to the satisfaction of Deputy Commissioner / Assistant Commissioner)</a:t>
            </a:r>
          </a:p>
          <a:p>
            <a:pPr algn="just">
              <a:buNone/>
            </a:pPr>
            <a:r>
              <a:rPr lang="en-IN" sz="2400" b="1" dirty="0" smtClean="0">
                <a:latin typeface="+mj-lt"/>
              </a:rPr>
              <a:t>	</a:t>
            </a:r>
            <a:r>
              <a:rPr lang="en-IN" sz="2400" b="1" dirty="0" smtClean="0">
                <a:latin typeface="+mj-lt"/>
              </a:rPr>
              <a:t> </a:t>
            </a:r>
            <a:endParaRPr lang="en-IN" sz="2400" dirty="0" smtClean="0">
              <a:latin typeface="+mj-lt"/>
            </a:endParaRPr>
          </a:p>
          <a:p>
            <a:pPr algn="just"/>
            <a:r>
              <a:rPr lang="en-IN" sz="2400" b="1" dirty="0" smtClean="0">
                <a:latin typeface="+mj-lt"/>
              </a:rPr>
              <a:t>Vide Notification No. 16/2016-CE, 17/2016-CE and 18/2016-CE</a:t>
            </a:r>
            <a:endParaRPr lang="en-IN" sz="2400" dirty="0" smtClean="0">
              <a:latin typeface="+mj-lt"/>
            </a:endParaRPr>
          </a:p>
          <a:p>
            <a:pPr algn="just">
              <a:buNone/>
            </a:pPr>
            <a:r>
              <a:rPr lang="en-IN" sz="2400" dirty="0" smtClean="0">
                <a:latin typeface="+mj-lt"/>
              </a:rPr>
              <a:t> </a:t>
            </a:r>
          </a:p>
          <a:p>
            <a:pPr algn="just"/>
            <a:r>
              <a:rPr lang="en-IN" sz="2400" dirty="0" smtClean="0">
                <a:latin typeface="+mj-lt"/>
              </a:rPr>
              <a:t>Various changes in the Excise Duty rate on tobacco products, pan </a:t>
            </a:r>
            <a:r>
              <a:rPr lang="en-IN" sz="2400" dirty="0" err="1" smtClean="0">
                <a:latin typeface="+mj-lt"/>
              </a:rPr>
              <a:t>masala</a:t>
            </a:r>
            <a:r>
              <a:rPr lang="en-IN" sz="2400" dirty="0" smtClean="0">
                <a:latin typeface="+mj-lt"/>
              </a:rPr>
              <a:t>, etc.</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lnSpcReduction="10000"/>
          </a:bodyPr>
          <a:lstStyle/>
          <a:p>
            <a:pPr algn="just">
              <a:buNone/>
            </a:pPr>
            <a:r>
              <a:rPr lang="en-IN" b="1" dirty="0" smtClean="0"/>
              <a:t>	</a:t>
            </a:r>
            <a:r>
              <a:rPr lang="en-IN" sz="2200" b="1" dirty="0" smtClean="0">
                <a:latin typeface="+mj-lt"/>
              </a:rPr>
              <a:t>Notification </a:t>
            </a:r>
            <a:r>
              <a:rPr lang="en-IN" sz="2200" b="1" dirty="0" smtClean="0">
                <a:latin typeface="+mj-lt"/>
              </a:rPr>
              <a:t>No. 1/2016-CE - Clean Energy Cess [Clean Environment Cess]</a:t>
            </a:r>
            <a:endParaRPr lang="en-IN" sz="2200" dirty="0" smtClean="0">
              <a:latin typeface="+mj-lt"/>
            </a:endParaRPr>
          </a:p>
          <a:p>
            <a:pPr algn="just">
              <a:buNone/>
            </a:pPr>
            <a:r>
              <a:rPr lang="en-IN" sz="2200" b="1" dirty="0" smtClean="0">
                <a:latin typeface="+mj-lt"/>
              </a:rPr>
              <a:t> </a:t>
            </a:r>
            <a:endParaRPr lang="en-IN" sz="2200" dirty="0" smtClean="0">
              <a:latin typeface="+mj-lt"/>
            </a:endParaRPr>
          </a:p>
          <a:p>
            <a:pPr lvl="0" algn="just"/>
            <a:r>
              <a:rPr lang="en-IN" sz="2200" dirty="0" smtClean="0">
                <a:latin typeface="+mj-lt"/>
              </a:rPr>
              <a:t>The Clean Energy Cess renamed as Clean Environment Cess.</a:t>
            </a:r>
          </a:p>
          <a:p>
            <a:pPr lvl="0" algn="just"/>
            <a:r>
              <a:rPr lang="en-IN" sz="2200" dirty="0" smtClean="0">
                <a:latin typeface="+mj-lt"/>
              </a:rPr>
              <a:t>The tenth schedule to the Finance Act, 2010 dealing with Clean Environment Cess is amended to increase the schedule rate from INR 300 per tonne to INR 400 per tonne. The effective rate of Clean Environment Cess is increased to INR 400 per tonne</a:t>
            </a:r>
          </a:p>
          <a:p>
            <a:pPr lvl="0" algn="just"/>
            <a:r>
              <a:rPr lang="en-IN" sz="2200" dirty="0" smtClean="0">
                <a:latin typeface="+mj-lt"/>
              </a:rPr>
              <a:t>Exemption from payment of Clean Environment Cess on coal, lignite or peat produced or extracted as per traditional and customary rights enjoyed by local </a:t>
            </a:r>
            <a:r>
              <a:rPr lang="en-IN" sz="2200" dirty="0" err="1" smtClean="0">
                <a:latin typeface="+mj-lt"/>
              </a:rPr>
              <a:t>tribals</a:t>
            </a:r>
            <a:r>
              <a:rPr lang="en-IN" sz="2200" dirty="0" smtClean="0">
                <a:latin typeface="+mj-lt"/>
              </a:rPr>
              <a:t> without any license or lease is extended to the state of Nagaland.</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lstStyle/>
          <a:p>
            <a:pPr>
              <a:buNone/>
            </a:pPr>
            <a:r>
              <a:rPr lang="en-IN" b="1" dirty="0" smtClean="0"/>
              <a:t>	</a:t>
            </a:r>
            <a:r>
              <a:rPr lang="en-IN" sz="1800" b="1" dirty="0" smtClean="0">
                <a:latin typeface="+mj-lt"/>
              </a:rPr>
              <a:t>Notification </a:t>
            </a:r>
            <a:r>
              <a:rPr lang="en-IN" sz="1800" b="1" dirty="0" smtClean="0">
                <a:latin typeface="+mj-lt"/>
              </a:rPr>
              <a:t>No. 1/2016-CE - Infrastructure Cess</a:t>
            </a:r>
            <a:r>
              <a:rPr lang="en-IN" sz="1800" b="1" dirty="0" smtClean="0">
                <a:latin typeface="+mj-lt"/>
              </a:rPr>
              <a:t>:-</a:t>
            </a:r>
            <a:endParaRPr lang="en-IN" sz="1800" dirty="0" smtClean="0">
              <a:latin typeface="+mj-lt"/>
            </a:endParaRPr>
          </a:p>
          <a:p>
            <a:pPr lvl="0"/>
            <a:r>
              <a:rPr lang="en-IN" sz="1800" dirty="0" smtClean="0">
                <a:latin typeface="+mj-lt"/>
              </a:rPr>
              <a:t>To be imposed on the motor vehicles falling under Chapter Heading 8703 of CETA. </a:t>
            </a:r>
          </a:p>
          <a:p>
            <a:pPr lvl="0"/>
            <a:r>
              <a:rPr lang="en-IN" sz="1800" dirty="0" smtClean="0">
                <a:latin typeface="+mj-lt"/>
              </a:rPr>
              <a:t>The effective rates of the Infrastructure Cess prescribed vide the said Notification are as under</a:t>
            </a:r>
            <a:r>
              <a:rPr lang="en-IN" sz="1800" dirty="0" smtClean="0">
                <a:latin typeface="+mj-lt"/>
              </a:rPr>
              <a:t>:</a:t>
            </a:r>
          </a:p>
          <a:p>
            <a:pPr lvl="0"/>
            <a:endParaRPr lang="en-IN" sz="1800" dirty="0" smtClean="0">
              <a:latin typeface="+mj-lt"/>
            </a:endParaRP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graphicFrame>
        <p:nvGraphicFramePr>
          <p:cNvPr id="5" name="Table 4"/>
          <p:cNvGraphicFramePr>
            <a:graphicFrameLocks noGrp="1"/>
          </p:cNvGraphicFramePr>
          <p:nvPr/>
        </p:nvGraphicFramePr>
        <p:xfrm>
          <a:off x="838200" y="3429000"/>
          <a:ext cx="7772400" cy="2108200"/>
        </p:xfrm>
        <a:graphic>
          <a:graphicData uri="http://schemas.openxmlformats.org/drawingml/2006/table">
            <a:tbl>
              <a:tblPr firstRow="1" bandRow="1">
                <a:tableStyleId>{5C22544A-7EE6-4342-B048-85BDC9FD1C3A}</a:tableStyleId>
              </a:tblPr>
              <a:tblGrid>
                <a:gridCol w="1295400"/>
                <a:gridCol w="6477000"/>
              </a:tblGrid>
              <a:tr h="370840">
                <a:tc>
                  <a:txBody>
                    <a:bodyPr/>
                    <a:lstStyle/>
                    <a:p>
                      <a:r>
                        <a:rPr lang="en-IN" dirty="0" smtClean="0"/>
                        <a:t>RATE</a:t>
                      </a:r>
                      <a:endParaRPr lang="en-IN" dirty="0"/>
                    </a:p>
                  </a:txBody>
                  <a:tcPr/>
                </a:tc>
                <a:tc>
                  <a:txBody>
                    <a:bodyPr/>
                    <a:lstStyle/>
                    <a:p>
                      <a:r>
                        <a:rPr lang="en-IN" dirty="0" smtClean="0"/>
                        <a:t>PRODUCTS</a:t>
                      </a:r>
                      <a:endParaRPr lang="en-IN" dirty="0"/>
                    </a:p>
                  </a:txBody>
                  <a:tcPr/>
                </a:tc>
              </a:tr>
              <a:tr h="370840">
                <a:tc>
                  <a:txBody>
                    <a:bodyPr/>
                    <a:lstStyle/>
                    <a:p>
                      <a:r>
                        <a:rPr lang="en-IN" dirty="0" smtClean="0"/>
                        <a:t>NIL</a:t>
                      </a:r>
                      <a:endParaRPr lang="en-IN" dirty="0"/>
                    </a:p>
                  </a:txBody>
                  <a:tcPr/>
                </a:tc>
                <a:tc>
                  <a:txBody>
                    <a:bodyPr/>
                    <a:lstStyle/>
                    <a:p>
                      <a:r>
                        <a:rPr kumimoji="0" lang="en-IN" sz="1800" kern="1200" dirty="0" smtClean="0">
                          <a:solidFill>
                            <a:schemeClr val="dk1"/>
                          </a:solidFill>
                          <a:latin typeface="+mn-lt"/>
                          <a:ea typeface="+mn-ea"/>
                          <a:cs typeface="+mn-cs"/>
                        </a:rPr>
                        <a:t>1. Three wheeled vehicles,</a:t>
                      </a:r>
                      <a:r>
                        <a:rPr kumimoji="0" lang="en-IN" sz="1800" kern="1200" baseline="0" dirty="0" smtClean="0">
                          <a:solidFill>
                            <a:schemeClr val="dk1"/>
                          </a:solidFill>
                          <a:latin typeface="+mn-lt"/>
                          <a:ea typeface="+mn-ea"/>
                          <a:cs typeface="+mn-cs"/>
                        </a:rPr>
                        <a:t> </a:t>
                      </a:r>
                      <a:r>
                        <a:rPr kumimoji="0" lang="en-IN" sz="1800" kern="1200" dirty="0" smtClean="0">
                          <a:solidFill>
                            <a:schemeClr val="dk1"/>
                          </a:solidFill>
                          <a:latin typeface="+mn-lt"/>
                          <a:ea typeface="+mn-ea"/>
                          <a:cs typeface="+mn-cs"/>
                        </a:rPr>
                        <a:t>2. Electrically operated vehicles,</a:t>
                      </a:r>
                    </a:p>
                    <a:p>
                      <a:r>
                        <a:rPr kumimoji="0" lang="en-IN" sz="1800" kern="1200" dirty="0" smtClean="0">
                          <a:solidFill>
                            <a:schemeClr val="dk1"/>
                          </a:solidFill>
                          <a:latin typeface="+mn-lt"/>
                          <a:ea typeface="+mn-ea"/>
                          <a:cs typeface="+mn-cs"/>
                        </a:rPr>
                        <a:t>3. Hybrid vehicles,</a:t>
                      </a:r>
                      <a:r>
                        <a:rPr kumimoji="0" lang="en-IN" sz="1800" kern="1200" baseline="0" dirty="0" smtClean="0">
                          <a:solidFill>
                            <a:schemeClr val="dk1"/>
                          </a:solidFill>
                          <a:latin typeface="+mn-lt"/>
                          <a:ea typeface="+mn-ea"/>
                          <a:cs typeface="+mn-cs"/>
                        </a:rPr>
                        <a:t> </a:t>
                      </a:r>
                      <a:r>
                        <a:rPr kumimoji="0" lang="en-IN" sz="1800" kern="1200" dirty="0" smtClean="0">
                          <a:solidFill>
                            <a:schemeClr val="dk1"/>
                          </a:solidFill>
                          <a:latin typeface="+mn-lt"/>
                          <a:ea typeface="+mn-ea"/>
                          <a:cs typeface="+mn-cs"/>
                        </a:rPr>
                        <a:t>4. Hydrogen vehicles based on fuel cell technology,</a:t>
                      </a:r>
                      <a:r>
                        <a:rPr kumimoji="0" lang="en-IN" sz="1800" kern="1200" baseline="0" dirty="0" smtClean="0">
                          <a:solidFill>
                            <a:schemeClr val="dk1"/>
                          </a:solidFill>
                          <a:latin typeface="+mn-lt"/>
                          <a:ea typeface="+mn-ea"/>
                          <a:cs typeface="+mn-cs"/>
                        </a:rPr>
                        <a:t> </a:t>
                      </a:r>
                      <a:r>
                        <a:rPr kumimoji="0" lang="en-IN" sz="1800" kern="1200" dirty="0" smtClean="0">
                          <a:solidFill>
                            <a:schemeClr val="dk1"/>
                          </a:solidFill>
                          <a:latin typeface="+mn-lt"/>
                          <a:ea typeface="+mn-ea"/>
                          <a:cs typeface="+mn-cs"/>
                        </a:rPr>
                        <a:t>5. Motor vehicles which after clearance have been registered for use solely as taxi</a:t>
                      </a:r>
                      <a:r>
                        <a:rPr kumimoji="0" lang="en-IN" sz="1800" kern="1200" baseline="0" dirty="0" smtClean="0">
                          <a:solidFill>
                            <a:schemeClr val="dk1"/>
                          </a:solidFill>
                          <a:latin typeface="+mn-lt"/>
                          <a:ea typeface="+mn-ea"/>
                          <a:cs typeface="+mn-cs"/>
                        </a:rPr>
                        <a:t> </a:t>
                      </a:r>
                      <a:r>
                        <a:rPr kumimoji="0" lang="en-IN" sz="1800" kern="1200" dirty="0" smtClean="0">
                          <a:solidFill>
                            <a:schemeClr val="dk1"/>
                          </a:solidFill>
                          <a:latin typeface="+mn-lt"/>
                          <a:ea typeface="+mn-ea"/>
                          <a:cs typeface="+mn-cs"/>
                        </a:rPr>
                        <a:t>6. Cars for physically handicapped persons</a:t>
                      </a:r>
                      <a:r>
                        <a:rPr kumimoji="0" lang="en-IN" sz="1800" kern="1200" baseline="0" dirty="0" smtClean="0">
                          <a:solidFill>
                            <a:schemeClr val="dk1"/>
                          </a:solidFill>
                          <a:latin typeface="+mn-lt"/>
                          <a:ea typeface="+mn-ea"/>
                          <a:cs typeface="+mn-cs"/>
                        </a:rPr>
                        <a:t> </a:t>
                      </a:r>
                      <a:r>
                        <a:rPr kumimoji="0" lang="en-IN" sz="1800" kern="1200" dirty="0" smtClean="0">
                          <a:solidFill>
                            <a:schemeClr val="dk1"/>
                          </a:solidFill>
                          <a:latin typeface="+mn-lt"/>
                          <a:ea typeface="+mn-ea"/>
                          <a:cs typeface="+mn-cs"/>
                        </a:rPr>
                        <a:t>7. Motor vehicles cleared as ambulances or registered for use solely as ambulance</a:t>
                      </a:r>
                      <a:endParaRPr lang="en-IN" dirty="0"/>
                    </a:p>
                  </a:txBody>
                  <a:tcP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graphicFrame>
        <p:nvGraphicFramePr>
          <p:cNvPr id="5" name="Content Placeholder 4"/>
          <p:cNvGraphicFramePr>
            <a:graphicFrameLocks noGrp="1"/>
          </p:cNvGraphicFramePr>
          <p:nvPr>
            <p:ph idx="1"/>
          </p:nvPr>
        </p:nvGraphicFramePr>
        <p:xfrm>
          <a:off x="457200" y="1935163"/>
          <a:ext cx="8229600" cy="2291080"/>
        </p:xfrm>
        <a:graphic>
          <a:graphicData uri="http://schemas.openxmlformats.org/drawingml/2006/table">
            <a:tbl>
              <a:tblPr firstRow="1" bandRow="1">
                <a:tableStyleId>{5C22544A-7EE6-4342-B048-85BDC9FD1C3A}</a:tableStyleId>
              </a:tblPr>
              <a:tblGrid>
                <a:gridCol w="1295400"/>
                <a:gridCol w="6934200"/>
              </a:tblGrid>
              <a:tr h="370840">
                <a:tc>
                  <a:txBody>
                    <a:bodyPr/>
                    <a:lstStyle/>
                    <a:p>
                      <a:r>
                        <a:rPr lang="en-IN" dirty="0" smtClean="0"/>
                        <a:t>RATE</a:t>
                      </a:r>
                      <a:endParaRPr lang="en-IN" dirty="0"/>
                    </a:p>
                  </a:txBody>
                  <a:tcPr/>
                </a:tc>
                <a:tc>
                  <a:txBody>
                    <a:bodyPr/>
                    <a:lstStyle/>
                    <a:p>
                      <a:r>
                        <a:rPr lang="en-IN" dirty="0" smtClean="0"/>
                        <a:t>PRODUCTS</a:t>
                      </a:r>
                      <a:endParaRPr lang="en-IN" dirty="0"/>
                    </a:p>
                  </a:txBody>
                  <a:tcPr/>
                </a:tc>
              </a:tr>
              <a:tr h="370840">
                <a:tc>
                  <a:txBody>
                    <a:bodyPr/>
                    <a:lstStyle/>
                    <a:p>
                      <a:r>
                        <a:rPr lang="en-IN" dirty="0" smtClean="0"/>
                        <a:t>1%</a:t>
                      </a:r>
                      <a:endParaRPr lang="en-IN" dirty="0"/>
                    </a:p>
                  </a:txBody>
                  <a:tcPr/>
                </a:tc>
                <a:tc>
                  <a:txBody>
                    <a:bodyPr/>
                    <a:lstStyle/>
                    <a:p>
                      <a:r>
                        <a:rPr kumimoji="0" lang="en-IN" sz="1800" b="0" kern="1200" dirty="0" smtClean="0">
                          <a:solidFill>
                            <a:schemeClr val="tx1"/>
                          </a:solidFill>
                          <a:latin typeface="+mn-lt"/>
                          <a:ea typeface="+mn-ea"/>
                          <a:cs typeface="+mn-cs"/>
                        </a:rPr>
                        <a:t>Petrol/LPG/CNG driven</a:t>
                      </a:r>
                      <a:r>
                        <a:rPr kumimoji="0" lang="en-IN" sz="1800" b="0" kern="1200" baseline="0" dirty="0" smtClean="0">
                          <a:solidFill>
                            <a:schemeClr val="tx1"/>
                          </a:solidFill>
                          <a:latin typeface="+mn-lt"/>
                          <a:ea typeface="+mn-ea"/>
                          <a:cs typeface="+mn-cs"/>
                        </a:rPr>
                        <a:t> </a:t>
                      </a:r>
                      <a:r>
                        <a:rPr kumimoji="0" lang="en-IN" sz="1800" b="0" kern="1200" dirty="0" smtClean="0">
                          <a:solidFill>
                            <a:schemeClr val="tx1"/>
                          </a:solidFill>
                          <a:latin typeface="+mn-lt"/>
                          <a:ea typeface="+mn-ea"/>
                          <a:cs typeface="+mn-cs"/>
                        </a:rPr>
                        <a:t>motor vehicles of length not exceeding 4m and</a:t>
                      </a:r>
                      <a:r>
                        <a:rPr kumimoji="0" lang="en-IN" sz="1800" b="0" kern="1200" baseline="0" dirty="0" smtClean="0">
                          <a:solidFill>
                            <a:schemeClr val="tx1"/>
                          </a:solidFill>
                          <a:latin typeface="+mn-lt"/>
                          <a:ea typeface="+mn-ea"/>
                          <a:cs typeface="+mn-cs"/>
                        </a:rPr>
                        <a:t> </a:t>
                      </a:r>
                      <a:r>
                        <a:rPr kumimoji="0" lang="en-IN" sz="1800" b="0" kern="1200" dirty="0" smtClean="0">
                          <a:solidFill>
                            <a:schemeClr val="tx1"/>
                          </a:solidFill>
                          <a:latin typeface="+mn-lt"/>
                          <a:ea typeface="+mn-ea"/>
                          <a:cs typeface="+mn-cs"/>
                        </a:rPr>
                        <a:t>engine capacity not</a:t>
                      </a:r>
                      <a:r>
                        <a:rPr kumimoji="0" lang="en-IN" sz="1800" b="0" kern="1200" baseline="0" dirty="0" smtClean="0">
                          <a:solidFill>
                            <a:schemeClr val="tx1"/>
                          </a:solidFill>
                          <a:latin typeface="+mn-lt"/>
                          <a:ea typeface="+mn-ea"/>
                          <a:cs typeface="+mn-cs"/>
                        </a:rPr>
                        <a:t> </a:t>
                      </a:r>
                      <a:r>
                        <a:rPr kumimoji="0" lang="en-IN" sz="1800" b="0" kern="1200" dirty="0" smtClean="0">
                          <a:solidFill>
                            <a:schemeClr val="tx1"/>
                          </a:solidFill>
                          <a:latin typeface="+mn-lt"/>
                          <a:ea typeface="+mn-ea"/>
                          <a:cs typeface="+mn-cs"/>
                        </a:rPr>
                        <a:t>exceeding 1200cc</a:t>
                      </a:r>
                      <a:endParaRPr lang="en-IN" b="0" dirty="0">
                        <a:solidFill>
                          <a:schemeClr val="tx1"/>
                        </a:solidFill>
                      </a:endParaRPr>
                    </a:p>
                  </a:txBody>
                  <a:tcPr/>
                </a:tc>
              </a:tr>
              <a:tr h="370840">
                <a:tc>
                  <a:txBody>
                    <a:bodyPr/>
                    <a:lstStyle/>
                    <a:p>
                      <a:r>
                        <a:rPr lang="en-IN" dirty="0" smtClean="0"/>
                        <a:t>2.5%</a:t>
                      </a:r>
                      <a:endParaRPr lang="en-IN" dirty="0"/>
                    </a:p>
                  </a:txBody>
                  <a:tcPr/>
                </a:tc>
                <a:tc>
                  <a:txBody>
                    <a:bodyPr/>
                    <a:lstStyle/>
                    <a:p>
                      <a:r>
                        <a:rPr kumimoji="0" lang="en-IN" sz="1800" kern="1200" dirty="0" smtClean="0">
                          <a:solidFill>
                            <a:schemeClr val="dk1"/>
                          </a:solidFill>
                          <a:latin typeface="+mn-lt"/>
                          <a:ea typeface="+mn-ea"/>
                          <a:cs typeface="+mn-cs"/>
                        </a:rPr>
                        <a:t>Diesel driven motor vehicles of length not exceeding 4m and engine capacity not exceeding 1500cc</a:t>
                      </a:r>
                      <a:endParaRPr lang="en-IN" b="0" dirty="0">
                        <a:solidFill>
                          <a:schemeClr val="tx1"/>
                        </a:solidFill>
                      </a:endParaRPr>
                    </a:p>
                  </a:txBody>
                  <a:tcPr/>
                </a:tc>
              </a:tr>
              <a:tr h="370840">
                <a:tc>
                  <a:txBody>
                    <a:bodyPr/>
                    <a:lstStyle/>
                    <a:p>
                      <a:r>
                        <a:rPr lang="en-IN" dirty="0" smtClean="0"/>
                        <a:t>4%</a:t>
                      </a:r>
                      <a:endParaRPr lang="en-IN" dirty="0"/>
                    </a:p>
                  </a:txBody>
                  <a:tcPr/>
                </a:tc>
                <a:tc>
                  <a:txBody>
                    <a:bodyPr/>
                    <a:lstStyle/>
                    <a:p>
                      <a:r>
                        <a:rPr kumimoji="0" lang="en-IN" sz="1800" kern="1200" dirty="0" smtClean="0">
                          <a:solidFill>
                            <a:schemeClr val="dk1"/>
                          </a:solidFill>
                          <a:latin typeface="+mn-lt"/>
                          <a:ea typeface="+mn-ea"/>
                          <a:cs typeface="+mn-cs"/>
                        </a:rPr>
                        <a:t>All categories of motor vehicles other than those</a:t>
                      </a:r>
                    </a:p>
                    <a:p>
                      <a:r>
                        <a:rPr kumimoji="0" lang="en-IN" sz="1800" kern="1200" dirty="0" smtClean="0">
                          <a:solidFill>
                            <a:schemeClr val="dk1"/>
                          </a:solidFill>
                          <a:latin typeface="+mn-lt"/>
                          <a:ea typeface="+mn-ea"/>
                          <a:cs typeface="+mn-cs"/>
                        </a:rPr>
                        <a:t>listed – Eleventh Schedule of the Finance Bill, 2016</a:t>
                      </a:r>
                      <a:endParaRPr lang="en-IN" b="0" dirty="0">
                        <a:solidFill>
                          <a:schemeClr val="tx1"/>
                        </a:solidFill>
                      </a:endParaRPr>
                    </a:p>
                  </a:txBody>
                  <a:tcPr/>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
        <p:nvSpPr>
          <p:cNvPr id="6" name="TextBox 5"/>
          <p:cNvSpPr txBox="1"/>
          <p:nvPr/>
        </p:nvSpPr>
        <p:spPr>
          <a:xfrm>
            <a:off x="609600" y="4572000"/>
            <a:ext cx="8077200" cy="923330"/>
          </a:xfrm>
          <a:prstGeom prst="rect">
            <a:avLst/>
          </a:prstGeom>
          <a:noFill/>
        </p:spPr>
        <p:txBody>
          <a:bodyPr wrap="square" rtlCol="0">
            <a:spAutoFit/>
          </a:bodyPr>
          <a:lstStyle/>
          <a:p>
            <a:pPr>
              <a:buFont typeface="Arial" pitchFamily="34" charset="0"/>
              <a:buChar char="•"/>
            </a:pPr>
            <a:r>
              <a:rPr lang="en-IN" dirty="0" smtClean="0"/>
              <a:t> Cenvat credit of this infrastructure cess ??</a:t>
            </a:r>
          </a:p>
          <a:p>
            <a:pPr>
              <a:buFont typeface="Arial" pitchFamily="34" charset="0"/>
              <a:buChar char="•"/>
            </a:pPr>
            <a:endParaRPr lang="en-IN" dirty="0"/>
          </a:p>
          <a:p>
            <a:pPr>
              <a:buFont typeface="Arial" pitchFamily="34" charset="0"/>
              <a:buChar char="•"/>
            </a:pPr>
            <a:r>
              <a:rPr lang="en-IN" dirty="0" smtClean="0"/>
              <a:t>Apart from the above 11 new benches of the CESTAT have been notified.</a:t>
            </a:r>
            <a:endParaRPr lang="en-IN"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SERVICE TAX</a:t>
            </a:r>
            <a:endParaRPr lang="en-IN" dirty="0"/>
          </a:p>
        </p:txBody>
      </p:sp>
      <p:sp>
        <p:nvSpPr>
          <p:cNvPr id="3" name="Content Placeholder 2"/>
          <p:cNvSpPr>
            <a:spLocks noGrp="1"/>
          </p:cNvSpPr>
          <p:nvPr>
            <p:ph idx="1"/>
          </p:nvPr>
        </p:nvSpPr>
        <p:spPr/>
        <p:txBody>
          <a:bodyPr/>
          <a:lstStyle/>
          <a:p>
            <a:pPr algn="just"/>
            <a:r>
              <a:rPr lang="en-IN" b="1" u="sng" dirty="0" smtClean="0">
                <a:latin typeface="+mj-lt"/>
              </a:rPr>
              <a:t>KRISHI KALYAN CESS:-</a:t>
            </a:r>
            <a:endParaRPr lang="en-IN" dirty="0" smtClean="0">
              <a:latin typeface="+mj-lt"/>
            </a:endParaRPr>
          </a:p>
          <a:p>
            <a:pPr algn="just">
              <a:buNone/>
            </a:pPr>
            <a:endParaRPr lang="en-IN" dirty="0" smtClean="0">
              <a:latin typeface="+mj-lt"/>
            </a:endParaRPr>
          </a:p>
          <a:p>
            <a:pPr lvl="0" algn="just"/>
            <a:r>
              <a:rPr lang="en-IN" dirty="0" smtClean="0">
                <a:latin typeface="+mj-lt"/>
              </a:rPr>
              <a:t>levied </a:t>
            </a:r>
            <a:r>
              <a:rPr lang="en-IN" dirty="0" smtClean="0">
                <a:latin typeface="+mj-lt"/>
              </a:rPr>
              <a:t>w.e.f. June 01, 2016 on all taxable services</a:t>
            </a:r>
            <a:r>
              <a:rPr lang="en-IN" dirty="0" smtClean="0">
                <a:latin typeface="+mj-lt"/>
              </a:rPr>
              <a:t>.</a:t>
            </a:r>
          </a:p>
          <a:p>
            <a:pPr lvl="0" algn="just">
              <a:buNone/>
            </a:pPr>
            <a:endParaRPr lang="en-IN" dirty="0" smtClean="0">
              <a:latin typeface="+mj-lt"/>
            </a:endParaRPr>
          </a:p>
          <a:p>
            <a:pPr lvl="0" algn="just"/>
            <a:r>
              <a:rPr lang="en-IN" dirty="0" smtClean="0">
                <a:latin typeface="+mj-lt"/>
              </a:rPr>
              <a:t>Rate of levy will be 0.5% on the value of </a:t>
            </a:r>
            <a:r>
              <a:rPr lang="en-IN" dirty="0" smtClean="0">
                <a:latin typeface="+mj-lt"/>
              </a:rPr>
              <a:t>taxable </a:t>
            </a:r>
            <a:r>
              <a:rPr lang="en-IN" dirty="0" smtClean="0">
                <a:latin typeface="+mj-lt"/>
              </a:rPr>
              <a:t>services</a:t>
            </a:r>
            <a:r>
              <a:rPr lang="en-IN" dirty="0" smtClean="0">
                <a:latin typeface="+mj-lt"/>
              </a:rPr>
              <a:t>.</a:t>
            </a:r>
          </a:p>
          <a:p>
            <a:pPr lvl="0" algn="just">
              <a:buNone/>
            </a:pPr>
            <a:r>
              <a:rPr lang="en-IN" dirty="0" smtClean="0">
                <a:latin typeface="+mj-lt"/>
              </a:rPr>
              <a:t> </a:t>
            </a:r>
            <a:endParaRPr lang="en-IN" dirty="0" smtClean="0">
              <a:latin typeface="+mj-lt"/>
            </a:endParaRPr>
          </a:p>
          <a:p>
            <a:pPr lvl="0" algn="just"/>
            <a:r>
              <a:rPr lang="en-IN" dirty="0" smtClean="0">
                <a:latin typeface="+mj-lt"/>
              </a:rPr>
              <a:t>Credit of Krishi Kalyan Cess (KKC) paid on input services shall be allowed to be used for payment of the KKC on the services provided by a service provider.</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	CHANGE IN INTEREST RATE</a:t>
            </a:r>
            <a:endParaRPr lang="en-IN" dirty="0"/>
          </a:p>
        </p:txBody>
      </p:sp>
      <p:sp>
        <p:nvSpPr>
          <p:cNvPr id="3" name="Content Placeholder 2"/>
          <p:cNvSpPr>
            <a:spLocks noGrp="1"/>
          </p:cNvSpPr>
          <p:nvPr>
            <p:ph idx="1"/>
          </p:nvPr>
        </p:nvSpPr>
        <p:spPr/>
        <p:txBody>
          <a:bodyPr/>
          <a:lstStyle/>
          <a:p>
            <a:pPr algn="just">
              <a:buNone/>
            </a:pPr>
            <a:r>
              <a:rPr lang="en-IN" dirty="0" smtClean="0"/>
              <a:t>Interest slabs</a:t>
            </a: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graphicFrame>
        <p:nvGraphicFramePr>
          <p:cNvPr id="5" name="Table 4"/>
          <p:cNvGraphicFramePr>
            <a:graphicFrameLocks noGrp="1"/>
          </p:cNvGraphicFramePr>
          <p:nvPr/>
        </p:nvGraphicFramePr>
        <p:xfrm>
          <a:off x="914400" y="2514600"/>
          <a:ext cx="7239000" cy="3438204"/>
        </p:xfrm>
        <a:graphic>
          <a:graphicData uri="http://schemas.openxmlformats.org/drawingml/2006/table">
            <a:tbl>
              <a:tblPr firstRow="1" bandRow="1">
                <a:tableStyleId>{5C22544A-7EE6-4342-B048-85BDC9FD1C3A}</a:tableStyleId>
              </a:tblPr>
              <a:tblGrid>
                <a:gridCol w="2413000"/>
                <a:gridCol w="2413000"/>
                <a:gridCol w="2413000"/>
              </a:tblGrid>
              <a:tr h="481241">
                <a:tc>
                  <a:txBody>
                    <a:bodyPr/>
                    <a:lstStyle/>
                    <a:p>
                      <a:endParaRPr lang="en-IN" sz="1800" dirty="0">
                        <a:solidFill>
                          <a:schemeClr val="tx1"/>
                        </a:solidFill>
                        <a:latin typeface="+mj-lt"/>
                      </a:endParaRPr>
                    </a:p>
                  </a:txBody>
                  <a:tcPr/>
                </a:tc>
                <a:tc>
                  <a:txBody>
                    <a:bodyPr/>
                    <a:lstStyle/>
                    <a:p>
                      <a:pPr algn="just">
                        <a:lnSpc>
                          <a:spcPct val="115000"/>
                        </a:lnSpc>
                        <a:spcAft>
                          <a:spcPts val="0"/>
                        </a:spcAft>
                      </a:pPr>
                      <a:r>
                        <a:rPr lang="en-IN" sz="1800" b="1" dirty="0">
                          <a:solidFill>
                            <a:schemeClr val="bg1"/>
                          </a:solidFill>
                          <a:latin typeface="+mj-lt"/>
                          <a:ea typeface="Calibri"/>
                          <a:cs typeface="Calibri"/>
                        </a:rPr>
                        <a:t>Pre-amendment</a:t>
                      </a:r>
                      <a:endParaRPr lang="en-IN" sz="1800" dirty="0">
                        <a:solidFill>
                          <a:schemeClr val="bg1"/>
                        </a:solidFill>
                        <a:latin typeface="+mj-lt"/>
                        <a:ea typeface="Calibri"/>
                        <a:cs typeface="Times New Roman"/>
                      </a:endParaRPr>
                    </a:p>
                  </a:txBody>
                  <a:tcPr marL="68580" marR="68580" marT="0" marB="0"/>
                </a:tc>
                <a:tc>
                  <a:txBody>
                    <a:bodyPr/>
                    <a:lstStyle/>
                    <a:p>
                      <a:pPr algn="just">
                        <a:lnSpc>
                          <a:spcPct val="115000"/>
                        </a:lnSpc>
                        <a:spcAft>
                          <a:spcPts val="0"/>
                        </a:spcAft>
                      </a:pPr>
                      <a:r>
                        <a:rPr lang="en-IN" sz="1800" b="1" dirty="0">
                          <a:solidFill>
                            <a:schemeClr val="bg1"/>
                          </a:solidFill>
                          <a:latin typeface="+mj-lt"/>
                          <a:ea typeface="Calibri"/>
                          <a:cs typeface="Calibri"/>
                        </a:rPr>
                        <a:t>Proposal</a:t>
                      </a:r>
                      <a:endParaRPr lang="en-IN" sz="1800" dirty="0">
                        <a:solidFill>
                          <a:schemeClr val="bg1"/>
                        </a:solidFill>
                        <a:latin typeface="+mj-lt"/>
                        <a:ea typeface="Calibri"/>
                        <a:cs typeface="Times New Roman"/>
                      </a:endParaRPr>
                    </a:p>
                  </a:txBody>
                  <a:tcPr marL="68580" marR="68580" marT="0" marB="0"/>
                </a:tc>
              </a:tr>
              <a:tr h="468408">
                <a:tc>
                  <a:txBody>
                    <a:bodyPr/>
                    <a:lstStyle/>
                    <a:p>
                      <a:pPr algn="just">
                        <a:lnSpc>
                          <a:spcPct val="115000"/>
                        </a:lnSpc>
                        <a:spcAft>
                          <a:spcPts val="0"/>
                        </a:spcAft>
                      </a:pPr>
                      <a:r>
                        <a:rPr lang="en-IN" sz="1800">
                          <a:solidFill>
                            <a:schemeClr val="tx1"/>
                          </a:solidFill>
                          <a:latin typeface="+mj-lt"/>
                          <a:ea typeface="Calibri"/>
                          <a:cs typeface="Calibri"/>
                        </a:rPr>
                        <a:t>Delay upto 6 months</a:t>
                      </a:r>
                      <a:endParaRPr lang="en-IN" sz="1800">
                        <a:solidFill>
                          <a:schemeClr val="tx1"/>
                        </a:solidFill>
                        <a:latin typeface="+mj-lt"/>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tx1"/>
                          </a:solidFill>
                          <a:latin typeface="+mj-lt"/>
                          <a:ea typeface="Calibri"/>
                          <a:cs typeface="Calibri"/>
                        </a:rPr>
                        <a:t>18%</a:t>
                      </a:r>
                      <a:endParaRPr lang="en-IN" sz="1800" dirty="0">
                        <a:solidFill>
                          <a:schemeClr val="tx1"/>
                        </a:solidFill>
                        <a:latin typeface="+mj-lt"/>
                        <a:ea typeface="Calibri"/>
                        <a:cs typeface="Times New Roman"/>
                      </a:endParaRPr>
                    </a:p>
                  </a:txBody>
                  <a:tcPr marL="68580" marR="68580" marT="0" marB="0"/>
                </a:tc>
                <a:tc rowSpan="3">
                  <a:txBody>
                    <a:bodyPr/>
                    <a:lstStyle/>
                    <a:p>
                      <a:r>
                        <a:rPr kumimoji="0" lang="en-IN" sz="1800" kern="1200" dirty="0" smtClean="0">
                          <a:solidFill>
                            <a:schemeClr val="tx1"/>
                          </a:solidFill>
                          <a:latin typeface="+mj-lt"/>
                          <a:ea typeface="+mn-ea"/>
                          <a:cs typeface="+mn-cs"/>
                        </a:rPr>
                        <a:t>Service Tax collected but not</a:t>
                      </a:r>
                    </a:p>
                    <a:p>
                      <a:r>
                        <a:rPr kumimoji="0" lang="en-IN" sz="1800" kern="1200" dirty="0" smtClean="0">
                          <a:solidFill>
                            <a:schemeClr val="tx1"/>
                          </a:solidFill>
                          <a:latin typeface="+mj-lt"/>
                          <a:ea typeface="+mn-ea"/>
                          <a:cs typeface="+mn-cs"/>
                        </a:rPr>
                        <a:t>deposited: 24%</a:t>
                      </a:r>
                    </a:p>
                    <a:p>
                      <a:r>
                        <a:rPr kumimoji="0" lang="en-IN" sz="1800" kern="1200" dirty="0" smtClean="0">
                          <a:solidFill>
                            <a:schemeClr val="tx1"/>
                          </a:solidFill>
                          <a:latin typeface="+mj-lt"/>
                          <a:ea typeface="+mn-ea"/>
                          <a:cs typeface="+mn-cs"/>
                        </a:rPr>
                        <a:t> </a:t>
                      </a:r>
                    </a:p>
                    <a:p>
                      <a:r>
                        <a:rPr kumimoji="0" lang="en-IN" sz="1800" kern="1200" dirty="0" smtClean="0">
                          <a:solidFill>
                            <a:schemeClr val="tx1"/>
                          </a:solidFill>
                          <a:latin typeface="+mj-lt"/>
                          <a:ea typeface="+mn-ea"/>
                          <a:cs typeface="+mn-cs"/>
                        </a:rPr>
                        <a:t>Any other case: 15%</a:t>
                      </a:r>
                      <a:endParaRPr lang="en-IN" sz="1800" dirty="0">
                        <a:solidFill>
                          <a:schemeClr val="tx1"/>
                        </a:solidFill>
                        <a:latin typeface="+mj-lt"/>
                        <a:ea typeface="Calibri"/>
                        <a:cs typeface="Times New Roman"/>
                      </a:endParaRPr>
                    </a:p>
                  </a:txBody>
                  <a:tcPr marL="68580" marR="68580" marT="0" marB="0"/>
                </a:tc>
              </a:tr>
              <a:tr h="929757">
                <a:tc>
                  <a:txBody>
                    <a:bodyPr/>
                    <a:lstStyle/>
                    <a:p>
                      <a:pPr algn="just">
                        <a:lnSpc>
                          <a:spcPct val="115000"/>
                        </a:lnSpc>
                        <a:spcAft>
                          <a:spcPts val="0"/>
                        </a:spcAft>
                      </a:pPr>
                      <a:r>
                        <a:rPr lang="en-IN" sz="1800" dirty="0">
                          <a:solidFill>
                            <a:schemeClr val="tx1"/>
                          </a:solidFill>
                          <a:latin typeface="+mj-lt"/>
                          <a:ea typeface="Calibri"/>
                          <a:cs typeface="Calibri"/>
                        </a:rPr>
                        <a:t>Delay of more than 6 months</a:t>
                      </a:r>
                      <a:endParaRPr lang="en-IN" sz="1800" dirty="0">
                        <a:solidFill>
                          <a:schemeClr val="tx1"/>
                        </a:solidFill>
                        <a:latin typeface="+mj-lt"/>
                        <a:ea typeface="Calibri"/>
                        <a:cs typeface="Times New Roman"/>
                      </a:endParaRPr>
                    </a:p>
                    <a:p>
                      <a:pPr algn="just">
                        <a:lnSpc>
                          <a:spcPct val="115000"/>
                        </a:lnSpc>
                        <a:spcAft>
                          <a:spcPts val="0"/>
                        </a:spcAft>
                      </a:pPr>
                      <a:r>
                        <a:rPr lang="en-IN" sz="1800" dirty="0">
                          <a:solidFill>
                            <a:schemeClr val="tx1"/>
                          </a:solidFill>
                          <a:latin typeface="+mj-lt"/>
                          <a:ea typeface="Calibri"/>
                          <a:cs typeface="Calibri"/>
                        </a:rPr>
                        <a:t>but less than 1 year:</a:t>
                      </a:r>
                      <a:endParaRPr lang="en-IN" sz="1800" dirty="0">
                        <a:solidFill>
                          <a:schemeClr val="tx1"/>
                        </a:solidFill>
                        <a:latin typeface="+mj-lt"/>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tx1"/>
                          </a:solidFill>
                          <a:latin typeface="+mj-lt"/>
                          <a:ea typeface="Calibri"/>
                          <a:cs typeface="Calibri"/>
                        </a:rPr>
                        <a:t>18% for first 6 months and 24% for delay beyond 6 months</a:t>
                      </a:r>
                      <a:endParaRPr lang="en-IN" sz="1800" dirty="0">
                        <a:solidFill>
                          <a:schemeClr val="tx1"/>
                        </a:solidFill>
                        <a:latin typeface="+mj-lt"/>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r>
              <a:tr h="1549595">
                <a:tc>
                  <a:txBody>
                    <a:bodyPr/>
                    <a:lstStyle/>
                    <a:p>
                      <a:pPr algn="just">
                        <a:lnSpc>
                          <a:spcPct val="115000"/>
                        </a:lnSpc>
                        <a:spcAft>
                          <a:spcPts val="0"/>
                        </a:spcAft>
                      </a:pPr>
                      <a:r>
                        <a:rPr lang="en-IN" sz="1800" dirty="0">
                          <a:solidFill>
                            <a:schemeClr val="tx1"/>
                          </a:solidFill>
                          <a:latin typeface="+mj-lt"/>
                          <a:ea typeface="Calibri"/>
                          <a:cs typeface="Calibri"/>
                        </a:rPr>
                        <a:t>Delay of more than 1 year:</a:t>
                      </a:r>
                      <a:endParaRPr lang="en-IN" sz="1800" dirty="0">
                        <a:solidFill>
                          <a:schemeClr val="tx1"/>
                        </a:solidFill>
                        <a:latin typeface="+mj-lt"/>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tx1"/>
                          </a:solidFill>
                          <a:latin typeface="+mj-lt"/>
                          <a:ea typeface="Calibri"/>
                          <a:cs typeface="Calibri"/>
                        </a:rPr>
                        <a:t>18% for first 6 months, 24% for period beyond six months but </a:t>
                      </a:r>
                      <a:r>
                        <a:rPr lang="en-IN" sz="1800" dirty="0" err="1">
                          <a:solidFill>
                            <a:schemeClr val="tx1"/>
                          </a:solidFill>
                          <a:latin typeface="+mj-lt"/>
                          <a:ea typeface="Calibri"/>
                          <a:cs typeface="Calibri"/>
                        </a:rPr>
                        <a:t>upto</a:t>
                      </a:r>
                      <a:r>
                        <a:rPr lang="en-IN" sz="1800" dirty="0">
                          <a:solidFill>
                            <a:schemeClr val="tx1"/>
                          </a:solidFill>
                          <a:latin typeface="+mj-lt"/>
                          <a:ea typeface="Calibri"/>
                          <a:cs typeface="Calibri"/>
                        </a:rPr>
                        <a:t> 1 year and 30% for any delay beyond 1 year</a:t>
                      </a:r>
                      <a:endParaRPr lang="en-IN" sz="1800" dirty="0">
                        <a:solidFill>
                          <a:schemeClr val="tx1"/>
                        </a:solidFill>
                        <a:latin typeface="+mj-lt"/>
                        <a:ea typeface="Calibri"/>
                        <a:cs typeface="Times New Roman"/>
                      </a:endParaRPr>
                    </a:p>
                  </a:txBody>
                  <a:tcPr marL="68580" marR="68580" marT="0" marB="0"/>
                </a:tc>
                <a:tc vMerge="1">
                  <a:txBody>
                    <a:bodyPr/>
                    <a:lstStyle/>
                    <a:p>
                      <a:pPr algn="just">
                        <a:lnSpc>
                          <a:spcPct val="115000"/>
                        </a:lnSpc>
                        <a:spcAft>
                          <a:spcPts val="0"/>
                        </a:spcAft>
                      </a:pPr>
                      <a:endParaRPr lang="en-IN" sz="1100" dirty="0">
                        <a:latin typeface="Calibri"/>
                        <a:ea typeface="Calibri"/>
                        <a:cs typeface="Times New Roman"/>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	CHANGE </a:t>
            </a:r>
            <a:r>
              <a:rPr lang="en-IN" dirty="0" smtClean="0"/>
              <a:t>IN INTEREST RATE</a:t>
            </a:r>
            <a:endParaRPr lang="en-IN" dirty="0"/>
          </a:p>
        </p:txBody>
      </p:sp>
      <p:sp>
        <p:nvSpPr>
          <p:cNvPr id="3" name="Content Placeholder 2"/>
          <p:cNvSpPr>
            <a:spLocks noGrp="1"/>
          </p:cNvSpPr>
          <p:nvPr>
            <p:ph idx="1"/>
          </p:nvPr>
        </p:nvSpPr>
        <p:spPr/>
        <p:txBody>
          <a:bodyPr/>
          <a:lstStyle/>
          <a:p>
            <a:pPr algn="just"/>
            <a:r>
              <a:rPr lang="en-IN" sz="2400" dirty="0" smtClean="0">
                <a:latin typeface="+mj-lt"/>
              </a:rPr>
              <a:t>Sec 73 – normal limitation period increased to 30 months</a:t>
            </a:r>
          </a:p>
          <a:p>
            <a:pPr algn="just">
              <a:buNone/>
            </a:pPr>
            <a:endParaRPr lang="en-IN" sz="2400" dirty="0" smtClean="0">
              <a:latin typeface="+mj-lt"/>
            </a:endParaRPr>
          </a:p>
          <a:p>
            <a:pPr algn="just"/>
            <a:r>
              <a:rPr lang="en-IN" sz="2400" dirty="0" smtClean="0">
                <a:latin typeface="+mj-lt"/>
              </a:rPr>
              <a:t>Sec 73b – interest on excess service tax collected = 15%</a:t>
            </a:r>
          </a:p>
          <a:p>
            <a:pPr algn="just">
              <a:buNone/>
            </a:pPr>
            <a:endParaRPr lang="en-IN" sz="2400" dirty="0" smtClean="0">
              <a:latin typeface="+mj-lt"/>
            </a:endParaRPr>
          </a:p>
          <a:p>
            <a:pPr algn="just"/>
            <a:r>
              <a:rPr lang="en-IN" sz="2400" dirty="0" smtClean="0">
                <a:latin typeface="+mj-lt"/>
              </a:rPr>
              <a:t>Sec 75 – interest on delayed payment of ST = 24% where service tax collected but not paid to government</a:t>
            </a:r>
          </a:p>
          <a:p>
            <a:pPr algn="just">
              <a:buNone/>
            </a:pPr>
            <a:endParaRPr lang="en-IN" sz="2400" dirty="0" smtClean="0">
              <a:latin typeface="+mj-lt"/>
            </a:endParaRPr>
          </a:p>
          <a:p>
            <a:pPr algn="just"/>
            <a:r>
              <a:rPr lang="en-IN" sz="2400" dirty="0" smtClean="0">
                <a:latin typeface="+mj-lt"/>
              </a:rPr>
              <a:t>For tax payers with value of taxable services less than sixty </a:t>
            </a:r>
            <a:r>
              <a:rPr lang="en-IN" sz="2400" dirty="0" err="1" smtClean="0">
                <a:latin typeface="+mj-lt"/>
              </a:rPr>
              <a:t>lakh</a:t>
            </a:r>
            <a:r>
              <a:rPr lang="en-IN" sz="2400" dirty="0" smtClean="0">
                <a:latin typeface="+mj-lt"/>
              </a:rPr>
              <a:t> Rupees in the preceding financial year, interest on delayed payment of tax will be @ 12%</a:t>
            </a: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	SERVICE TAX REFUND</a:t>
            </a:r>
            <a:endParaRPr lang="en-IN" dirty="0"/>
          </a:p>
        </p:txBody>
      </p:sp>
      <p:sp>
        <p:nvSpPr>
          <p:cNvPr id="3" name="Content Placeholder 2"/>
          <p:cNvSpPr>
            <a:spLocks noGrp="1"/>
          </p:cNvSpPr>
          <p:nvPr>
            <p:ph idx="1"/>
          </p:nvPr>
        </p:nvSpPr>
        <p:spPr/>
        <p:txBody>
          <a:bodyPr/>
          <a:lstStyle/>
          <a:p>
            <a:pPr algn="just"/>
            <a:r>
              <a:rPr lang="en-IN" dirty="0" smtClean="0">
                <a:latin typeface="+mj-lt"/>
              </a:rPr>
              <a:t>There was dispute that port is the place of removal in case of export</a:t>
            </a:r>
            <a:r>
              <a:rPr lang="en-IN" dirty="0" smtClean="0">
                <a:latin typeface="+mj-lt"/>
              </a:rPr>
              <a:t>.</a:t>
            </a:r>
          </a:p>
          <a:p>
            <a:pPr algn="just">
              <a:buNone/>
            </a:pPr>
            <a:endParaRPr lang="en-IN" dirty="0" smtClean="0">
              <a:latin typeface="+mj-lt"/>
            </a:endParaRPr>
          </a:p>
          <a:p>
            <a:pPr lvl="0" algn="just"/>
            <a:r>
              <a:rPr lang="en-IN" dirty="0" smtClean="0">
                <a:latin typeface="+mj-lt"/>
              </a:rPr>
              <a:t>This </a:t>
            </a:r>
            <a:r>
              <a:rPr lang="en-IN" dirty="0" smtClean="0">
                <a:latin typeface="+mj-lt"/>
              </a:rPr>
              <a:t>budget has given retrospective effect to </a:t>
            </a:r>
            <a:r>
              <a:rPr lang="en-IN" dirty="0" smtClean="0">
                <a:latin typeface="+mj-lt"/>
              </a:rPr>
              <a:t>notification no.. 41/2012, </a:t>
            </a:r>
            <a:r>
              <a:rPr lang="en-IN" dirty="0" smtClean="0">
                <a:latin typeface="+mj-lt"/>
              </a:rPr>
              <a:t>i.e. refund shall be allowed for the period July 01, 2012 to February 01, 2016. </a:t>
            </a:r>
          </a:p>
          <a:p>
            <a:pPr algn="just"/>
            <a:endParaRPr lang="en-IN" dirty="0" smtClean="0">
              <a:latin typeface="+mj-lt"/>
            </a:endParaRPr>
          </a:p>
          <a:p>
            <a:pPr algn="just"/>
            <a:r>
              <a:rPr lang="en-IN" dirty="0" smtClean="0">
                <a:latin typeface="+mj-lt"/>
              </a:rPr>
              <a:t>Time </a:t>
            </a:r>
            <a:r>
              <a:rPr lang="en-IN" dirty="0" smtClean="0">
                <a:latin typeface="+mj-lt"/>
              </a:rPr>
              <a:t>period of one month allowed </a:t>
            </a:r>
            <a:r>
              <a:rPr lang="en-IN" dirty="0" smtClean="0">
                <a:latin typeface="+mj-lt"/>
              </a:rPr>
              <a:t>to </a:t>
            </a:r>
            <a:r>
              <a:rPr lang="en-IN" dirty="0" smtClean="0">
                <a:latin typeface="+mj-lt"/>
              </a:rPr>
              <a:t>file request letter in this regard</a:t>
            </a:r>
            <a:endParaRPr lang="en-IN" dirty="0">
              <a:latin typeface="+mj-lt"/>
            </a:endParaRPr>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685800"/>
          </a:xfrm>
        </p:spPr>
        <p:txBody>
          <a:bodyPr>
            <a:normAutofit fontScale="90000"/>
          </a:bodyPr>
          <a:lstStyle/>
          <a:p>
            <a:pPr algn="ctr"/>
            <a:r>
              <a:rPr lang="en-IN" dirty="0" smtClean="0"/>
              <a:t>	  SENIOR ADVOCATE</a:t>
            </a:r>
            <a:endParaRPr lang="en-IN" dirty="0"/>
          </a:p>
        </p:txBody>
      </p:sp>
      <p:graphicFrame>
        <p:nvGraphicFramePr>
          <p:cNvPr id="5" name="Content Placeholder 4"/>
          <p:cNvGraphicFramePr>
            <a:graphicFrameLocks noGrp="1"/>
          </p:cNvGraphicFramePr>
          <p:nvPr>
            <p:ph idx="1"/>
          </p:nvPr>
        </p:nvGraphicFramePr>
        <p:xfrm>
          <a:off x="457200" y="1905000"/>
          <a:ext cx="8229600" cy="4632960"/>
        </p:xfrm>
        <a:graphic>
          <a:graphicData uri="http://schemas.openxmlformats.org/drawingml/2006/table">
            <a:tbl>
              <a:tblPr firstRow="1" bandRow="1">
                <a:tableStyleId>{5C22544A-7EE6-4342-B048-85BDC9FD1C3A}</a:tableStyleId>
              </a:tblPr>
              <a:tblGrid>
                <a:gridCol w="1645920"/>
                <a:gridCol w="1645920"/>
                <a:gridCol w="1645920"/>
                <a:gridCol w="1645920"/>
                <a:gridCol w="1645920"/>
              </a:tblGrid>
              <a:tr h="425116">
                <a:tc>
                  <a:txBody>
                    <a:bodyPr/>
                    <a:lstStyle/>
                    <a:p>
                      <a:pPr algn="just"/>
                      <a:r>
                        <a:rPr lang="en-IN" sz="1600" b="1" dirty="0">
                          <a:latin typeface="Calibri"/>
                          <a:cs typeface="Calibri"/>
                        </a:rPr>
                        <a:t>Legal service provider </a:t>
                      </a:r>
                      <a:endParaRPr lang="en-IN" sz="1600" dirty="0">
                        <a:latin typeface="Calibri"/>
                      </a:endParaRPr>
                    </a:p>
                  </a:txBody>
                  <a:tcPr marL="68580" marR="68580" marT="0" marB="0"/>
                </a:tc>
                <a:tc>
                  <a:txBody>
                    <a:bodyPr/>
                    <a:lstStyle/>
                    <a:p>
                      <a:pPr algn="just"/>
                      <a:r>
                        <a:rPr lang="en-IN" sz="1600" b="1" dirty="0">
                          <a:latin typeface="Calibri"/>
                          <a:cs typeface="Calibri"/>
                        </a:rPr>
                        <a:t>Legal service recipient </a:t>
                      </a:r>
                      <a:endParaRPr lang="en-IN" sz="1600" dirty="0">
                        <a:latin typeface="Calibri"/>
                      </a:endParaRPr>
                    </a:p>
                  </a:txBody>
                  <a:tcPr marL="68580" marR="68580" marT="0" marB="0"/>
                </a:tc>
                <a:tc>
                  <a:txBody>
                    <a:bodyPr/>
                    <a:lstStyle/>
                    <a:p>
                      <a:pPr algn="just"/>
                      <a:r>
                        <a:rPr lang="en-IN" sz="1600" b="1">
                          <a:latin typeface="Calibri"/>
                          <a:cs typeface="Calibri"/>
                        </a:rPr>
                        <a:t>Exemption </a:t>
                      </a:r>
                      <a:endParaRPr lang="en-IN" sz="1600">
                        <a:latin typeface="Calibri"/>
                      </a:endParaRPr>
                    </a:p>
                  </a:txBody>
                  <a:tcPr marL="68580" marR="68580" marT="0" marB="0"/>
                </a:tc>
                <a:tc>
                  <a:txBody>
                    <a:bodyPr/>
                    <a:lstStyle/>
                    <a:p>
                      <a:pPr algn="just"/>
                      <a:r>
                        <a:rPr lang="en-IN" sz="1600" b="1">
                          <a:latin typeface="Calibri"/>
                          <a:cs typeface="Calibri"/>
                        </a:rPr>
                        <a:t>Reverse charge provisions</a:t>
                      </a:r>
                      <a:endParaRPr lang="en-IN" sz="1600">
                        <a:latin typeface="Calibri"/>
                      </a:endParaRPr>
                    </a:p>
                  </a:txBody>
                  <a:tcPr marL="68580" marR="68580" marT="0" marB="0"/>
                </a:tc>
                <a:tc>
                  <a:txBody>
                    <a:bodyPr/>
                    <a:lstStyle/>
                    <a:p>
                      <a:pPr algn="just"/>
                      <a:r>
                        <a:rPr lang="en-IN" sz="1600" b="1" dirty="0">
                          <a:latin typeface="Calibri"/>
                          <a:cs typeface="Calibri"/>
                        </a:rPr>
                        <a:t>Comments</a:t>
                      </a:r>
                      <a:endParaRPr lang="en-IN" sz="1600" dirty="0">
                        <a:latin typeface="Calibri"/>
                      </a:endParaRPr>
                    </a:p>
                  </a:txBody>
                  <a:tcPr marL="68580" marR="68580" marT="0" marB="0"/>
                </a:tc>
              </a:tr>
              <a:tr h="1062789">
                <a:tc>
                  <a:txBody>
                    <a:bodyPr/>
                    <a:lstStyle/>
                    <a:p>
                      <a:pPr algn="just"/>
                      <a:r>
                        <a:rPr lang="en-IN" sz="1600" dirty="0">
                          <a:latin typeface="Calibri"/>
                          <a:cs typeface="Calibri"/>
                        </a:rPr>
                        <a:t>Senior advocate</a:t>
                      </a:r>
                      <a:endParaRPr lang="en-IN" sz="1600" dirty="0">
                        <a:latin typeface="Calibri"/>
                      </a:endParaRPr>
                    </a:p>
                  </a:txBody>
                  <a:tcPr marL="68580" marR="68580" marT="0" marB="0"/>
                </a:tc>
                <a:tc>
                  <a:txBody>
                    <a:bodyPr/>
                    <a:lstStyle/>
                    <a:p>
                      <a:pPr algn="just"/>
                      <a:r>
                        <a:rPr lang="en-IN" sz="1600" dirty="0">
                          <a:latin typeface="Calibri"/>
                          <a:cs typeface="Calibri"/>
                        </a:rPr>
                        <a:t>Individual other than person carrying on any business, profession, etc.</a:t>
                      </a:r>
                      <a:endParaRPr lang="en-IN" sz="1600" dirty="0">
                        <a:latin typeface="Calibri"/>
                      </a:endParaRPr>
                    </a:p>
                  </a:txBody>
                  <a:tcPr marL="68580" marR="68580" marT="0" marB="0"/>
                </a:tc>
                <a:tc>
                  <a:txBody>
                    <a:bodyPr/>
                    <a:lstStyle/>
                    <a:p>
                      <a:pPr algn="just"/>
                      <a:r>
                        <a:rPr lang="en-IN" sz="1600" dirty="0">
                          <a:latin typeface="Calibri"/>
                          <a:cs typeface="Calibri"/>
                        </a:rPr>
                        <a:t>Continued </a:t>
                      </a:r>
                      <a:endParaRPr lang="en-IN" sz="1600" dirty="0">
                        <a:latin typeface="Calibri"/>
                      </a:endParaRPr>
                    </a:p>
                  </a:txBody>
                  <a:tcPr marL="68580" marR="68580" marT="0" marB="0"/>
                </a:tc>
                <a:tc>
                  <a:txBody>
                    <a:bodyPr/>
                    <a:lstStyle/>
                    <a:p>
                      <a:pPr marL="457200" algn="just"/>
                      <a:r>
                        <a:rPr lang="en-IN" sz="1600" dirty="0">
                          <a:latin typeface="Calibri"/>
                          <a:cs typeface="Calibri"/>
                        </a:rPr>
                        <a:t>-</a:t>
                      </a:r>
                      <a:endParaRPr lang="en-IN" sz="1600" dirty="0">
                        <a:latin typeface="Calibri"/>
                      </a:endParaRPr>
                    </a:p>
                  </a:txBody>
                  <a:tcPr marL="68580" marR="68580" marT="0" marB="0"/>
                </a:tc>
                <a:tc>
                  <a:txBody>
                    <a:bodyPr/>
                    <a:lstStyle/>
                    <a:p>
                      <a:pPr algn="just"/>
                      <a:r>
                        <a:rPr lang="en-IN" sz="1600" dirty="0">
                          <a:latin typeface="Calibri"/>
                          <a:cs typeface="Calibri"/>
                        </a:rPr>
                        <a:t>Exemption given earlier is continued.</a:t>
                      </a:r>
                      <a:endParaRPr lang="en-IN" sz="1600" dirty="0">
                        <a:latin typeface="Calibri"/>
                      </a:endParaRPr>
                    </a:p>
                  </a:txBody>
                  <a:tcPr marL="68580" marR="68580" marT="0" marB="0"/>
                </a:tc>
              </a:tr>
              <a:tr h="637674">
                <a:tc>
                  <a:txBody>
                    <a:bodyPr/>
                    <a:lstStyle/>
                    <a:p>
                      <a:pPr algn="just"/>
                      <a:r>
                        <a:rPr lang="en-IN" sz="1600">
                          <a:latin typeface="Calibri"/>
                          <a:cs typeface="Calibri"/>
                        </a:rPr>
                        <a:t>Senior advocate</a:t>
                      </a:r>
                      <a:endParaRPr lang="en-IN" sz="1600">
                        <a:latin typeface="Calibri"/>
                      </a:endParaRPr>
                    </a:p>
                  </a:txBody>
                  <a:tcPr marL="68580" marR="68580" marT="0" marB="0"/>
                </a:tc>
                <a:tc>
                  <a:txBody>
                    <a:bodyPr/>
                    <a:lstStyle/>
                    <a:p>
                      <a:pPr algn="just"/>
                      <a:r>
                        <a:rPr lang="en-IN" sz="1600">
                          <a:latin typeface="Calibri"/>
                          <a:cs typeface="Calibri"/>
                        </a:rPr>
                        <a:t>Individual advocate or firm of advocates</a:t>
                      </a:r>
                      <a:endParaRPr lang="en-IN" sz="1600">
                        <a:latin typeface="Calibri"/>
                      </a:endParaRPr>
                    </a:p>
                  </a:txBody>
                  <a:tcPr marL="68580" marR="68580" marT="0" marB="0"/>
                </a:tc>
                <a:tc>
                  <a:txBody>
                    <a:bodyPr/>
                    <a:lstStyle/>
                    <a:p>
                      <a:pPr algn="just"/>
                      <a:r>
                        <a:rPr lang="en-IN" sz="1600" dirty="0">
                          <a:latin typeface="Calibri"/>
                          <a:cs typeface="Calibri"/>
                        </a:rPr>
                        <a:t>Withdrawn</a:t>
                      </a:r>
                      <a:endParaRPr lang="en-IN" sz="1600" dirty="0">
                        <a:latin typeface="Calibri"/>
                      </a:endParaRPr>
                    </a:p>
                  </a:txBody>
                  <a:tcPr marL="68580" marR="68580" marT="0" marB="0"/>
                </a:tc>
                <a:tc>
                  <a:txBody>
                    <a:bodyPr/>
                    <a:lstStyle/>
                    <a:p>
                      <a:pPr algn="just"/>
                      <a:r>
                        <a:rPr lang="en-IN" sz="1600" dirty="0">
                          <a:latin typeface="Calibri"/>
                          <a:cs typeface="Calibri"/>
                        </a:rPr>
                        <a:t>Not applicable</a:t>
                      </a:r>
                      <a:endParaRPr lang="en-IN" sz="1600" dirty="0">
                        <a:latin typeface="Calibri"/>
                      </a:endParaRPr>
                    </a:p>
                  </a:txBody>
                  <a:tcPr marL="68580" marR="68580" marT="0" marB="0"/>
                </a:tc>
                <a:tc>
                  <a:txBody>
                    <a:bodyPr/>
                    <a:lstStyle/>
                    <a:p>
                      <a:pPr algn="just"/>
                      <a:r>
                        <a:rPr lang="en-IN" sz="1600" dirty="0">
                          <a:latin typeface="Calibri"/>
                          <a:cs typeface="Calibri"/>
                        </a:rPr>
                        <a:t>Service tax is payable by Senior advocate</a:t>
                      </a:r>
                      <a:endParaRPr lang="en-IN" sz="1600" dirty="0">
                        <a:latin typeface="Calibri"/>
                      </a:endParaRPr>
                    </a:p>
                  </a:txBody>
                  <a:tcPr marL="68580" marR="68580" marT="0" marB="0"/>
                </a:tc>
              </a:tr>
              <a:tr h="850232">
                <a:tc>
                  <a:txBody>
                    <a:bodyPr/>
                    <a:lstStyle/>
                    <a:p>
                      <a:pPr algn="just"/>
                      <a:r>
                        <a:rPr lang="en-IN" sz="1600">
                          <a:latin typeface="Calibri"/>
                          <a:cs typeface="Calibri"/>
                        </a:rPr>
                        <a:t>Senior advocate</a:t>
                      </a:r>
                      <a:endParaRPr lang="en-IN" sz="1600">
                        <a:latin typeface="Calibri"/>
                      </a:endParaRPr>
                    </a:p>
                  </a:txBody>
                  <a:tcPr marL="68580" marR="68580" marT="0" marB="0"/>
                </a:tc>
                <a:tc>
                  <a:txBody>
                    <a:bodyPr/>
                    <a:lstStyle/>
                    <a:p>
                      <a:pPr algn="just"/>
                      <a:r>
                        <a:rPr lang="en-IN" sz="1600" dirty="0">
                          <a:latin typeface="Calibri"/>
                          <a:cs typeface="Calibri"/>
                        </a:rPr>
                        <a:t>Business entity with turnover of less than Rs. 10 lacs</a:t>
                      </a:r>
                      <a:endParaRPr lang="en-IN" sz="1600" dirty="0">
                        <a:latin typeface="Calibri"/>
                      </a:endParaRPr>
                    </a:p>
                  </a:txBody>
                  <a:tcPr marL="68580" marR="68580" marT="0" marB="0"/>
                </a:tc>
                <a:tc>
                  <a:txBody>
                    <a:bodyPr/>
                    <a:lstStyle/>
                    <a:p>
                      <a:pPr algn="just"/>
                      <a:r>
                        <a:rPr lang="en-IN" sz="1600">
                          <a:latin typeface="Calibri"/>
                          <a:cs typeface="Calibri"/>
                        </a:rPr>
                        <a:t>Withdrawn</a:t>
                      </a:r>
                      <a:endParaRPr lang="en-IN" sz="1600">
                        <a:latin typeface="Calibri"/>
                      </a:endParaRPr>
                    </a:p>
                  </a:txBody>
                  <a:tcPr marL="68580" marR="68580" marT="0" marB="0"/>
                </a:tc>
                <a:tc>
                  <a:txBody>
                    <a:bodyPr/>
                    <a:lstStyle/>
                    <a:p>
                      <a:pPr algn="just"/>
                      <a:r>
                        <a:rPr lang="en-IN" sz="1600" dirty="0">
                          <a:latin typeface="Calibri"/>
                          <a:cs typeface="Calibri"/>
                        </a:rPr>
                        <a:t>Not applicable </a:t>
                      </a:r>
                      <a:endParaRPr lang="en-IN" sz="1600" dirty="0">
                        <a:latin typeface="Calibri"/>
                      </a:endParaRPr>
                    </a:p>
                  </a:txBody>
                  <a:tcPr marL="68580" marR="68580" marT="0" marB="0"/>
                </a:tc>
                <a:tc>
                  <a:txBody>
                    <a:bodyPr/>
                    <a:lstStyle/>
                    <a:p>
                      <a:pPr algn="just"/>
                      <a:r>
                        <a:rPr lang="en-IN" sz="1600" dirty="0">
                          <a:latin typeface="Calibri"/>
                          <a:cs typeface="Calibri"/>
                        </a:rPr>
                        <a:t>Service tax is payable by Senior advocate</a:t>
                      </a:r>
                      <a:endParaRPr lang="en-IN" sz="1600" dirty="0">
                        <a:latin typeface="Calibri"/>
                      </a:endParaRPr>
                    </a:p>
                  </a:txBody>
                  <a:tcPr marL="68580" marR="68580" marT="0" marB="0"/>
                </a:tc>
              </a:tr>
              <a:tr h="1062789">
                <a:tc>
                  <a:txBody>
                    <a:bodyPr/>
                    <a:lstStyle/>
                    <a:p>
                      <a:pPr algn="just"/>
                      <a:r>
                        <a:rPr lang="en-IN" sz="1600" dirty="0">
                          <a:latin typeface="Calibri"/>
                          <a:cs typeface="Calibri"/>
                        </a:rPr>
                        <a:t>Senior advocate</a:t>
                      </a:r>
                      <a:endParaRPr lang="en-IN" sz="1600" dirty="0">
                        <a:latin typeface="Calibri"/>
                      </a:endParaRPr>
                    </a:p>
                  </a:txBody>
                  <a:tcPr marL="68580" marR="68580" marT="0" marB="0"/>
                </a:tc>
                <a:tc>
                  <a:txBody>
                    <a:bodyPr/>
                    <a:lstStyle/>
                    <a:p>
                      <a:pPr algn="just"/>
                      <a:r>
                        <a:rPr lang="en-IN" sz="1600" dirty="0">
                          <a:latin typeface="Calibri"/>
                          <a:cs typeface="Calibri"/>
                        </a:rPr>
                        <a:t>Business entity with turnover exceeding Rs. 10 lacs</a:t>
                      </a:r>
                      <a:endParaRPr lang="en-IN" sz="1600" dirty="0">
                        <a:latin typeface="Calibri"/>
                      </a:endParaRPr>
                    </a:p>
                  </a:txBody>
                  <a:tcPr marL="68580" marR="68580" marT="0" marB="0"/>
                </a:tc>
                <a:tc>
                  <a:txBody>
                    <a:bodyPr/>
                    <a:lstStyle/>
                    <a:p>
                      <a:pPr algn="just"/>
                      <a:r>
                        <a:rPr lang="en-IN" sz="1600">
                          <a:latin typeface="Calibri"/>
                          <a:cs typeface="Calibri"/>
                        </a:rPr>
                        <a:t>No exemption was available earlier also</a:t>
                      </a:r>
                      <a:endParaRPr lang="en-IN" sz="1600">
                        <a:latin typeface="Calibri"/>
                      </a:endParaRPr>
                    </a:p>
                  </a:txBody>
                  <a:tcPr marL="68580" marR="68580" marT="0" marB="0"/>
                </a:tc>
                <a:tc>
                  <a:txBody>
                    <a:bodyPr/>
                    <a:lstStyle/>
                    <a:p>
                      <a:pPr algn="just"/>
                      <a:r>
                        <a:rPr lang="en-IN" sz="1600">
                          <a:latin typeface="Calibri"/>
                          <a:cs typeface="Calibri"/>
                        </a:rPr>
                        <a:t>Not applicable</a:t>
                      </a:r>
                      <a:endParaRPr lang="en-IN" sz="1600">
                        <a:latin typeface="Calibri"/>
                      </a:endParaRPr>
                    </a:p>
                  </a:txBody>
                  <a:tcPr marL="68580" marR="68580" marT="0" marB="0"/>
                </a:tc>
                <a:tc>
                  <a:txBody>
                    <a:bodyPr/>
                    <a:lstStyle/>
                    <a:p>
                      <a:pPr algn="just"/>
                      <a:r>
                        <a:rPr lang="en-IN" sz="1600" dirty="0">
                          <a:latin typeface="Calibri"/>
                          <a:cs typeface="Calibri"/>
                        </a:rPr>
                        <a:t>Service tax was payable earlier also and same scenario is continued.</a:t>
                      </a:r>
                      <a:endParaRPr lang="en-IN" sz="1600" dirty="0">
                        <a:latin typeface="Calibri"/>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
        <p:nvSpPr>
          <p:cNvPr id="6" name="TextBox 5"/>
          <p:cNvSpPr txBox="1"/>
          <p:nvPr/>
        </p:nvSpPr>
        <p:spPr>
          <a:xfrm>
            <a:off x="457200" y="1219200"/>
            <a:ext cx="8229600" cy="461665"/>
          </a:xfrm>
          <a:prstGeom prst="rect">
            <a:avLst/>
          </a:prstGeom>
          <a:noFill/>
        </p:spPr>
        <p:txBody>
          <a:bodyPr wrap="square" rtlCol="0">
            <a:spAutoFit/>
          </a:bodyPr>
          <a:lstStyle/>
          <a:p>
            <a:pPr algn="ctr"/>
            <a:r>
              <a:rPr lang="en-IN" sz="2400" dirty="0">
                <a:latin typeface="+mj-lt"/>
              </a:rPr>
              <a:t>P C Joshi - </a:t>
            </a:r>
            <a:r>
              <a:rPr lang="en-IN" sz="2400" b="1" u="sng" dirty="0">
                <a:latin typeface="+mj-lt"/>
              </a:rPr>
              <a:t>2014-TIOL-2279-HC-MUM-ST</a:t>
            </a:r>
            <a:endParaRPr lang="en-IN" sz="2400" dirty="0">
              <a:latin typeface="+mj-l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RETROSPECTIVE AMENDMENT</a:t>
            </a:r>
            <a:endParaRPr lang="en-IN" dirty="0"/>
          </a:p>
        </p:txBody>
      </p:sp>
      <p:sp>
        <p:nvSpPr>
          <p:cNvPr id="3" name="Content Placeholder 2"/>
          <p:cNvSpPr>
            <a:spLocks noGrp="1"/>
          </p:cNvSpPr>
          <p:nvPr>
            <p:ph idx="1"/>
          </p:nvPr>
        </p:nvSpPr>
        <p:spPr/>
        <p:txBody>
          <a:bodyPr>
            <a:normAutofit/>
          </a:bodyPr>
          <a:lstStyle/>
          <a:p>
            <a:pPr lvl="0" algn="just">
              <a:buNone/>
            </a:pPr>
            <a:r>
              <a:rPr lang="en-IN" dirty="0" smtClean="0"/>
              <a:t>	</a:t>
            </a:r>
            <a:r>
              <a:rPr lang="en-IN" sz="2000" dirty="0" smtClean="0">
                <a:latin typeface="+mj-lt"/>
              </a:rPr>
              <a:t>Services </a:t>
            </a:r>
            <a:r>
              <a:rPr lang="en-IN" sz="2000" dirty="0" smtClean="0">
                <a:latin typeface="+mj-lt"/>
              </a:rPr>
              <a:t>provided to the Government, a local authority or a governmental authority by way of construction, erection, etc. of –</a:t>
            </a:r>
          </a:p>
          <a:p>
            <a:pPr lvl="0" algn="just"/>
            <a:r>
              <a:rPr lang="en-IN" sz="2000" dirty="0" smtClean="0">
                <a:latin typeface="+mj-lt"/>
              </a:rPr>
              <a:t>a civil structure or any other original works meant predominantly for use other than for commerce, industry, or any other business or profession;</a:t>
            </a:r>
          </a:p>
          <a:p>
            <a:pPr lvl="0" algn="just"/>
            <a:r>
              <a:rPr lang="en-IN" sz="2000" dirty="0" smtClean="0">
                <a:latin typeface="+mj-lt"/>
              </a:rPr>
              <a:t> a structure meant predominantly for use as (</a:t>
            </a:r>
            <a:r>
              <a:rPr lang="en-IN" sz="2000" dirty="0" err="1" smtClean="0">
                <a:latin typeface="+mj-lt"/>
              </a:rPr>
              <a:t>i</a:t>
            </a:r>
            <a:r>
              <a:rPr lang="en-IN" sz="2000" dirty="0" smtClean="0">
                <a:latin typeface="+mj-lt"/>
              </a:rPr>
              <a:t>) an educational, (ii)a clinical, or (iii) an art or cultural establishment; </a:t>
            </a:r>
          </a:p>
          <a:p>
            <a:pPr lvl="0" algn="just"/>
            <a:r>
              <a:rPr lang="en-IN" sz="2000" dirty="0" smtClean="0">
                <a:latin typeface="+mj-lt"/>
              </a:rPr>
              <a:t>a residential complex predominantly meant for self-use or the use of their employees or other persons. </a:t>
            </a:r>
            <a:endParaRPr lang="en-IN" sz="2000" dirty="0" smtClean="0">
              <a:latin typeface="+mj-lt"/>
            </a:endParaRPr>
          </a:p>
          <a:p>
            <a:pPr lvl="0" algn="just">
              <a:buNone/>
            </a:pPr>
            <a:r>
              <a:rPr lang="en-IN" sz="2000" dirty="0" smtClean="0">
                <a:latin typeface="+mj-lt"/>
              </a:rPr>
              <a:t>	Services by way of </a:t>
            </a:r>
          </a:p>
          <a:p>
            <a:pPr algn="just"/>
            <a:r>
              <a:rPr lang="en-IN" sz="2000" dirty="0" smtClean="0">
                <a:latin typeface="+mj-lt"/>
              </a:rPr>
              <a:t>construction</a:t>
            </a:r>
            <a:r>
              <a:rPr lang="en-IN" sz="2000" dirty="0" smtClean="0">
                <a:latin typeface="+mj-lt"/>
              </a:rPr>
              <a:t>, erection, commissioning or installation of original works pertaining to an airport or port</a:t>
            </a:r>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RETROSPECTIVE AMENDMENT</a:t>
            </a:r>
            <a:endParaRPr lang="en-IN" dirty="0"/>
          </a:p>
        </p:txBody>
      </p:sp>
      <p:sp>
        <p:nvSpPr>
          <p:cNvPr id="3" name="Content Placeholder 2"/>
          <p:cNvSpPr>
            <a:spLocks noGrp="1"/>
          </p:cNvSpPr>
          <p:nvPr>
            <p:ph idx="1"/>
          </p:nvPr>
        </p:nvSpPr>
        <p:spPr/>
        <p:txBody>
          <a:bodyPr/>
          <a:lstStyle/>
          <a:p>
            <a:pPr algn="just">
              <a:buNone/>
            </a:pPr>
            <a:r>
              <a:rPr lang="en-IN" dirty="0" smtClean="0"/>
              <a:t> 	</a:t>
            </a:r>
            <a:r>
              <a:rPr lang="en-IN" dirty="0" smtClean="0">
                <a:latin typeface="+mj-lt"/>
              </a:rPr>
              <a:t>Retrospective amendments are subject to the following conditions:</a:t>
            </a:r>
          </a:p>
          <a:p>
            <a:pPr algn="just"/>
            <a:r>
              <a:rPr lang="en-IN" dirty="0" smtClean="0">
                <a:latin typeface="+mj-lt"/>
              </a:rPr>
              <a:t>Contract should be entered into prior to March 01, 2015 and </a:t>
            </a:r>
            <a:endParaRPr lang="en-IN" dirty="0" smtClean="0">
              <a:latin typeface="+mj-lt"/>
            </a:endParaRPr>
          </a:p>
          <a:p>
            <a:pPr algn="just"/>
            <a:r>
              <a:rPr lang="en-IN" dirty="0" smtClean="0">
                <a:latin typeface="+mj-lt"/>
              </a:rPr>
              <a:t>on </a:t>
            </a:r>
            <a:r>
              <a:rPr lang="en-IN" dirty="0" smtClean="0">
                <a:latin typeface="+mj-lt"/>
              </a:rPr>
              <a:t>which appropriate stamp duty, where applicable, had been paid prior to that </a:t>
            </a:r>
            <a:r>
              <a:rPr lang="en-IN" dirty="0" smtClean="0">
                <a:latin typeface="+mj-lt"/>
              </a:rPr>
              <a:t>date</a:t>
            </a:r>
          </a:p>
          <a:p>
            <a:pPr algn="just"/>
            <a:r>
              <a:rPr lang="en-IN" dirty="0" smtClean="0">
                <a:latin typeface="+mj-lt"/>
              </a:rPr>
              <a:t>This exemption is applicable </a:t>
            </a:r>
            <a:r>
              <a:rPr lang="en-IN" dirty="0" smtClean="0">
                <a:latin typeface="+mj-lt"/>
              </a:rPr>
              <a:t>up to </a:t>
            </a:r>
            <a:r>
              <a:rPr lang="en-IN" dirty="0" smtClean="0">
                <a:latin typeface="+mj-lt"/>
              </a:rPr>
              <a:t>31.3.2020</a:t>
            </a:r>
            <a:endParaRPr lang="en-IN" dirty="0">
              <a:latin typeface="+mj-lt"/>
            </a:endParaRPr>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Tour operator</a:t>
            </a:r>
            <a:endParaRPr lang="en-IN" dirty="0"/>
          </a:p>
        </p:txBody>
      </p:sp>
      <p:sp>
        <p:nvSpPr>
          <p:cNvPr id="3" name="Content Placeholder 2"/>
          <p:cNvSpPr>
            <a:spLocks noGrp="1"/>
          </p:cNvSpPr>
          <p:nvPr>
            <p:ph idx="1"/>
          </p:nvPr>
        </p:nvSpPr>
        <p:spPr/>
        <p:txBody>
          <a:bodyPr/>
          <a:lstStyle/>
          <a:p>
            <a:pPr algn="just"/>
            <a:r>
              <a:rPr lang="en-IN" dirty="0" smtClean="0">
                <a:latin typeface="+mj-lt"/>
              </a:rPr>
              <a:t>Abatement rationalised from 75%/60% to 70%</a:t>
            </a:r>
          </a:p>
          <a:p>
            <a:pPr algn="just">
              <a:buNone/>
            </a:pPr>
            <a:endParaRPr lang="en-IN" dirty="0" smtClean="0">
              <a:latin typeface="+mj-lt"/>
            </a:endParaRPr>
          </a:p>
          <a:p>
            <a:pPr algn="just"/>
            <a:r>
              <a:rPr lang="en-IN" dirty="0" smtClean="0">
                <a:latin typeface="+mj-lt"/>
              </a:rPr>
              <a:t>90% abatement available only if invoice includes cost of accommodation</a:t>
            </a:r>
          </a:p>
          <a:p>
            <a:pPr lvl="0" algn="just"/>
            <a:endParaRPr lang="en-IN" dirty="0" smtClean="0">
              <a:latin typeface="+mj-lt"/>
            </a:endParaRPr>
          </a:p>
          <a:p>
            <a:pPr algn="just"/>
            <a:r>
              <a:rPr lang="en-IN" dirty="0" smtClean="0">
                <a:latin typeface="+mj-lt"/>
              </a:rPr>
              <a:t>Make </a:t>
            </a:r>
            <a:r>
              <a:rPr lang="en-IN" dirty="0" smtClean="0">
                <a:latin typeface="+mj-lt"/>
              </a:rPr>
              <a:t>My Trip </a:t>
            </a:r>
            <a:r>
              <a:rPr lang="en-IN" dirty="0" smtClean="0">
                <a:latin typeface="+mj-lt"/>
              </a:rPr>
              <a:t>Company case.</a:t>
            </a:r>
            <a:endParaRPr lang="en-IN" dirty="0" smtClean="0">
              <a:latin typeface="+mj-lt"/>
            </a:endParaRP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TRANSPORTATION BY RAIL</a:t>
            </a:r>
            <a:endParaRPr lang="en-IN" dirty="0"/>
          </a:p>
        </p:txBody>
      </p:sp>
      <p:sp>
        <p:nvSpPr>
          <p:cNvPr id="3" name="Content Placeholder 2"/>
          <p:cNvSpPr>
            <a:spLocks noGrp="1"/>
          </p:cNvSpPr>
          <p:nvPr>
            <p:ph idx="1"/>
          </p:nvPr>
        </p:nvSpPr>
        <p:spPr/>
        <p:txBody>
          <a:bodyPr/>
          <a:lstStyle/>
          <a:p>
            <a:pPr lvl="0"/>
            <a:r>
              <a:rPr lang="en-IN" dirty="0" smtClean="0"/>
              <a:t>Transportation of goods by rail – 30</a:t>
            </a:r>
            <a:r>
              <a:rPr lang="en-IN" dirty="0" smtClean="0"/>
              <a:t>%</a:t>
            </a:r>
          </a:p>
          <a:p>
            <a:pPr lvl="0">
              <a:buNone/>
            </a:pPr>
            <a:endParaRPr lang="en-IN" dirty="0" smtClean="0"/>
          </a:p>
          <a:p>
            <a:pPr lvl="0"/>
            <a:r>
              <a:rPr lang="en-IN" dirty="0" smtClean="0"/>
              <a:t>Transportation of goods in containers by rail by any person other than Indian railways – 40% </a:t>
            </a:r>
            <a:endParaRPr lang="en-IN" dirty="0" smtClean="0"/>
          </a:p>
          <a:p>
            <a:pPr>
              <a:buNone/>
            </a:pPr>
            <a:endParaRPr lang="en-IN" dirty="0" smtClean="0"/>
          </a:p>
          <a:p>
            <a:r>
              <a:rPr lang="en-IN" dirty="0" smtClean="0"/>
              <a:t>restriction </a:t>
            </a:r>
            <a:r>
              <a:rPr lang="en-IN" dirty="0" smtClean="0"/>
              <a:t>on taking credit on input services done away with.</a:t>
            </a:r>
          </a:p>
          <a:p>
            <a:pPr lvl="0"/>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CONSTRUCTION OF COMPLEX</a:t>
            </a:r>
            <a:endParaRPr lang="en-IN" dirty="0"/>
          </a:p>
        </p:txBody>
      </p:sp>
      <p:sp>
        <p:nvSpPr>
          <p:cNvPr id="3" name="Content Placeholder 2"/>
          <p:cNvSpPr>
            <a:spLocks noGrp="1"/>
          </p:cNvSpPr>
          <p:nvPr>
            <p:ph idx="1"/>
          </p:nvPr>
        </p:nvSpPr>
        <p:spPr/>
        <p:txBody>
          <a:bodyPr/>
          <a:lstStyle/>
          <a:p>
            <a:pPr lvl="0"/>
            <a:r>
              <a:rPr lang="en-IN" dirty="0" smtClean="0"/>
              <a:t>A uniform abatement rate </a:t>
            </a:r>
            <a:r>
              <a:rPr lang="en-IN" dirty="0" smtClean="0"/>
              <a:t>OF 70% is </a:t>
            </a:r>
            <a:r>
              <a:rPr lang="en-IN" dirty="0" smtClean="0"/>
              <a:t>now being prescribed for </a:t>
            </a:r>
            <a:r>
              <a:rPr lang="en-IN" dirty="0" smtClean="0"/>
              <a:t>constructions:</a:t>
            </a:r>
          </a:p>
          <a:p>
            <a:pPr lvl="0">
              <a:buNone/>
            </a:pPr>
            <a:endParaRPr lang="en-IN" dirty="0" smtClean="0"/>
          </a:p>
          <a:p>
            <a:pPr marL="514350" lvl="0" indent="-514350">
              <a:buNone/>
            </a:pPr>
            <a:r>
              <a:rPr lang="en-IN" dirty="0" smtClean="0"/>
              <a:t>(1)  residential </a:t>
            </a:r>
            <a:r>
              <a:rPr lang="en-IN" dirty="0" smtClean="0"/>
              <a:t>units having carpet area of less than 2000 square feet and the amount charged of less than INR 1 </a:t>
            </a:r>
            <a:r>
              <a:rPr lang="en-IN" dirty="0" err="1" smtClean="0"/>
              <a:t>crore</a:t>
            </a:r>
            <a:r>
              <a:rPr lang="en-IN" dirty="0" smtClean="0"/>
              <a:t> </a:t>
            </a:r>
            <a:r>
              <a:rPr lang="en-IN" dirty="0" smtClean="0"/>
              <a:t>And</a:t>
            </a:r>
          </a:p>
          <a:p>
            <a:pPr marL="514350" lvl="0" indent="-514350">
              <a:buNone/>
            </a:pPr>
            <a:endParaRPr lang="en-IN" dirty="0" smtClean="0"/>
          </a:p>
          <a:p>
            <a:pPr marL="514350" indent="-514350">
              <a:buNone/>
            </a:pPr>
            <a:r>
              <a:rPr lang="en-IN" dirty="0" smtClean="0"/>
              <a:t>(2) other </a:t>
            </a:r>
            <a:r>
              <a:rPr lang="en-IN" dirty="0" smtClean="0"/>
              <a:t>constructions. </a:t>
            </a:r>
          </a:p>
          <a:p>
            <a:pPr marL="514350" lvl="0" indent="-514350">
              <a:buNone/>
            </a:pP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dirty="0" smtClean="0"/>
              <a:t>TRANSPORTATION THROUGH VESSEL &amp; AIRCRAFT</a:t>
            </a:r>
            <a:endParaRPr lang="en-IN" dirty="0"/>
          </a:p>
        </p:txBody>
      </p:sp>
      <p:sp>
        <p:nvSpPr>
          <p:cNvPr id="3" name="Content Placeholder 2"/>
          <p:cNvSpPr>
            <a:spLocks noGrp="1"/>
          </p:cNvSpPr>
          <p:nvPr>
            <p:ph idx="1"/>
          </p:nvPr>
        </p:nvSpPr>
        <p:spPr/>
        <p:txBody>
          <a:bodyPr>
            <a:normAutofit fontScale="92500" lnSpcReduction="10000"/>
          </a:bodyPr>
          <a:lstStyle/>
          <a:p>
            <a:pPr lvl="0"/>
            <a:r>
              <a:rPr lang="en-IN" dirty="0" smtClean="0"/>
              <a:t>The exemption to vessels </a:t>
            </a:r>
            <a:r>
              <a:rPr lang="en-IN" dirty="0" smtClean="0"/>
              <a:t>withdrawn </a:t>
            </a:r>
            <a:r>
              <a:rPr lang="en-IN" dirty="0" smtClean="0"/>
              <a:t>w.e.f. </a:t>
            </a:r>
            <a:r>
              <a:rPr lang="en-IN" dirty="0" smtClean="0"/>
              <a:t>1.6.2016 from negative list. </a:t>
            </a:r>
            <a:r>
              <a:rPr lang="en-IN" dirty="0" smtClean="0"/>
              <a:t>Only exemption given to aircraft </a:t>
            </a:r>
            <a:r>
              <a:rPr lang="en-IN" dirty="0" smtClean="0"/>
              <a:t>is </a:t>
            </a:r>
            <a:r>
              <a:rPr lang="en-IN" dirty="0" smtClean="0"/>
              <a:t>continued </a:t>
            </a:r>
            <a:r>
              <a:rPr lang="en-IN" dirty="0" smtClean="0"/>
              <a:t>by inserting entry in mega exemption notification.</a:t>
            </a:r>
          </a:p>
          <a:p>
            <a:pPr lvl="0">
              <a:buNone/>
            </a:pPr>
            <a:endParaRPr lang="en-IN" dirty="0" smtClean="0"/>
          </a:p>
          <a:p>
            <a:pPr lvl="0">
              <a:buNone/>
            </a:pPr>
            <a:r>
              <a:rPr lang="en-IN" dirty="0" smtClean="0"/>
              <a:t>	Effect:</a:t>
            </a:r>
          </a:p>
          <a:p>
            <a:pPr lvl="0"/>
            <a:r>
              <a:rPr lang="en-IN" dirty="0" smtClean="0"/>
              <a:t>Where the shipping line is registered in India – Service tax payable by shipping line itself</a:t>
            </a:r>
            <a:r>
              <a:rPr lang="en-IN" dirty="0" smtClean="0"/>
              <a:t>.</a:t>
            </a:r>
          </a:p>
          <a:p>
            <a:pPr lvl="0">
              <a:buNone/>
            </a:pPr>
            <a:endParaRPr lang="en-IN" dirty="0" smtClean="0"/>
          </a:p>
          <a:p>
            <a:pPr lvl="0"/>
            <a:r>
              <a:rPr lang="en-IN" dirty="0" smtClean="0"/>
              <a:t>Where the shipping line is registered outside India – service tax payable by business entity receiving services under reverse charge. </a:t>
            </a:r>
          </a:p>
          <a:p>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ANNUAL RETURN</a:t>
            </a:r>
            <a:endParaRPr lang="en-IN" dirty="0"/>
          </a:p>
        </p:txBody>
      </p:sp>
      <p:sp>
        <p:nvSpPr>
          <p:cNvPr id="3" name="Content Placeholder 2"/>
          <p:cNvSpPr>
            <a:spLocks noGrp="1"/>
          </p:cNvSpPr>
          <p:nvPr>
            <p:ph idx="1"/>
          </p:nvPr>
        </p:nvSpPr>
        <p:spPr/>
        <p:txBody>
          <a:bodyPr/>
          <a:lstStyle/>
          <a:p>
            <a:r>
              <a:rPr lang="en-IN" dirty="0" smtClean="0"/>
              <a:t>assessees are now required to file an annual return by 30th November of the succeeding financial year </a:t>
            </a:r>
            <a:endParaRPr lang="en-IN" dirty="0" smtClean="0"/>
          </a:p>
          <a:p>
            <a:pPr>
              <a:buNone/>
            </a:pPr>
            <a:endParaRPr lang="en-IN" dirty="0" smtClean="0"/>
          </a:p>
          <a:p>
            <a:r>
              <a:rPr lang="en-IN" dirty="0" smtClean="0"/>
              <a:t>revised return can be submitted within one month from the date of submission of the annual </a:t>
            </a:r>
            <a:r>
              <a:rPr lang="en-IN" dirty="0" smtClean="0"/>
              <a:t>return</a:t>
            </a:r>
          </a:p>
          <a:p>
            <a:pPr>
              <a:buNone/>
            </a:pPr>
            <a:endParaRPr lang="en-IN" dirty="0" smtClean="0"/>
          </a:p>
          <a:p>
            <a:pPr lvl="0"/>
            <a:r>
              <a:rPr lang="en-IN" dirty="0" smtClean="0"/>
              <a:t>Penalty prescribed as INR 100 per day of delay in filing of return and subject to a maximum of INR 20,000.</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RCM ON GOVT. SERVICES</a:t>
            </a:r>
            <a:endParaRPr lang="en-IN" dirty="0"/>
          </a:p>
        </p:txBody>
      </p:sp>
      <p:sp>
        <p:nvSpPr>
          <p:cNvPr id="3" name="Content Placeholder 2"/>
          <p:cNvSpPr>
            <a:spLocks noGrp="1"/>
          </p:cNvSpPr>
          <p:nvPr>
            <p:ph idx="1"/>
          </p:nvPr>
        </p:nvSpPr>
        <p:spPr/>
        <p:txBody>
          <a:bodyPr/>
          <a:lstStyle/>
          <a:p>
            <a:pPr lvl="0"/>
            <a:r>
              <a:rPr lang="en-IN" dirty="0" smtClean="0"/>
              <a:t>The words </a:t>
            </a:r>
            <a:r>
              <a:rPr lang="en-IN" i="1" dirty="0" smtClean="0"/>
              <a:t>“by way of support services” </a:t>
            </a:r>
            <a:r>
              <a:rPr lang="en-IN" dirty="0" smtClean="0"/>
              <a:t>are being deleted w.e.f. </a:t>
            </a:r>
            <a:r>
              <a:rPr lang="en-IN" dirty="0" smtClean="0"/>
              <a:t>1.4.2016 in notification no. 30/2012-ST</a:t>
            </a:r>
          </a:p>
          <a:p>
            <a:pPr lvl="0">
              <a:buNone/>
            </a:pPr>
            <a:endParaRPr lang="en-IN" dirty="0" smtClean="0"/>
          </a:p>
          <a:p>
            <a:pPr lvl="0"/>
            <a:r>
              <a:rPr lang="en-IN" dirty="0" smtClean="0"/>
              <a:t>all the services provided or agreed to be provided by Government or local authority excluding specified services as above are covered under reverse charge</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DISPUTE RESOLUTION SCHEME</a:t>
            </a:r>
            <a:endParaRPr lang="en-IN" dirty="0"/>
          </a:p>
        </p:txBody>
      </p:sp>
      <p:graphicFrame>
        <p:nvGraphicFramePr>
          <p:cNvPr id="5" name="Content Placeholder 4"/>
          <p:cNvGraphicFramePr>
            <a:graphicFrameLocks noGrp="1"/>
          </p:cNvGraphicFramePr>
          <p:nvPr>
            <p:ph idx="1"/>
          </p:nvPr>
        </p:nvGraphicFramePr>
        <p:xfrm>
          <a:off x="457200" y="1935163"/>
          <a:ext cx="8229600" cy="4397756"/>
        </p:xfrm>
        <a:graphic>
          <a:graphicData uri="http://schemas.openxmlformats.org/drawingml/2006/table">
            <a:tbl>
              <a:tblPr firstRow="1" bandRow="1">
                <a:tableStyleId>{5C22544A-7EE6-4342-B048-85BDC9FD1C3A}</a:tableStyleId>
              </a:tblPr>
              <a:tblGrid>
                <a:gridCol w="1981200"/>
                <a:gridCol w="6248400"/>
              </a:tblGrid>
              <a:tr h="370840">
                <a:tc>
                  <a:txBody>
                    <a:bodyPr/>
                    <a:lstStyle/>
                    <a:p>
                      <a:pPr algn="just">
                        <a:lnSpc>
                          <a:spcPct val="115000"/>
                        </a:lnSpc>
                        <a:spcAft>
                          <a:spcPts val="0"/>
                        </a:spcAft>
                      </a:pPr>
                      <a:r>
                        <a:rPr lang="en-IN" sz="1800" dirty="0">
                          <a:solidFill>
                            <a:schemeClr val="bg1"/>
                          </a:solidFill>
                          <a:latin typeface="+mj-lt"/>
                          <a:ea typeface="Calibri"/>
                          <a:cs typeface="Calibri"/>
                        </a:rPr>
                        <a:t>Scope</a:t>
                      </a:r>
                      <a:endParaRPr lang="en-IN" sz="1800" dirty="0">
                        <a:solidFill>
                          <a:schemeClr val="bg1"/>
                        </a:solidFill>
                        <a:latin typeface="+mj-lt"/>
                        <a:ea typeface="Calibri"/>
                        <a:cs typeface="Times New Roman"/>
                      </a:endParaRPr>
                    </a:p>
                  </a:txBody>
                  <a:tcPr marL="68580" marR="68580" marT="0" marB="0"/>
                </a:tc>
                <a:tc>
                  <a:txBody>
                    <a:bodyPr/>
                    <a:lstStyle/>
                    <a:p>
                      <a:pPr algn="just">
                        <a:lnSpc>
                          <a:spcPct val="115000"/>
                        </a:lnSpc>
                        <a:spcAft>
                          <a:spcPts val="0"/>
                        </a:spcAft>
                      </a:pPr>
                      <a:r>
                        <a:rPr lang="en-IN" sz="1800" dirty="0">
                          <a:solidFill>
                            <a:schemeClr val="bg1"/>
                          </a:solidFill>
                          <a:latin typeface="+mj-lt"/>
                          <a:ea typeface="Calibri"/>
                          <a:cs typeface="Calibri"/>
                        </a:rPr>
                        <a:t>Details</a:t>
                      </a:r>
                      <a:endParaRPr lang="en-IN" sz="1800" dirty="0">
                        <a:solidFill>
                          <a:schemeClr val="bg1"/>
                        </a:solidFill>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800" dirty="0">
                          <a:solidFill>
                            <a:srgbClr val="0D0D0D"/>
                          </a:solidFill>
                          <a:latin typeface="+mj-lt"/>
                          <a:ea typeface="Calibri"/>
                          <a:cs typeface="Calibri"/>
                        </a:rPr>
                        <a:t>Applicability</a:t>
                      </a:r>
                      <a:endParaRPr lang="en-IN" sz="1800" dirty="0">
                        <a:latin typeface="+mj-lt"/>
                        <a:ea typeface="Calibri"/>
                        <a:cs typeface="Times New Roman"/>
                      </a:endParaRPr>
                    </a:p>
                  </a:txBody>
                  <a:tcPr marL="68580" marR="68580" marT="0" marB="0"/>
                </a:tc>
                <a:tc>
                  <a:txBody>
                    <a:bodyPr/>
                    <a:lstStyle/>
                    <a:p>
                      <a:pPr algn="just">
                        <a:lnSpc>
                          <a:spcPct val="115000"/>
                        </a:lnSpc>
                        <a:spcAft>
                          <a:spcPts val="0"/>
                        </a:spcAft>
                      </a:pPr>
                      <a:r>
                        <a:rPr lang="en-IN" sz="1800" dirty="0">
                          <a:solidFill>
                            <a:srgbClr val="0D0D0D"/>
                          </a:solidFill>
                          <a:latin typeface="+mj-lt"/>
                          <a:ea typeface="Calibri"/>
                          <a:cs typeface="Calibri"/>
                        </a:rPr>
                        <a:t>Applies to any dispute in respect of the Customs Act or the CE Act or the chapter V of Finance Act, pending before the Commissioner (Appeals) as on March 01, 2016</a:t>
                      </a:r>
                      <a:endParaRPr lang="en-IN" sz="1800" dirty="0">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mj-lt"/>
                          <a:ea typeface="Calibri"/>
                          <a:cs typeface="Calibri"/>
                        </a:rPr>
                        <a:t>Window for declaration</a:t>
                      </a:r>
                      <a:endParaRPr lang="en-IN" sz="1800">
                        <a:latin typeface="+mj-lt"/>
                        <a:ea typeface="Calibri"/>
                        <a:cs typeface="Times New Roman"/>
                      </a:endParaRPr>
                    </a:p>
                  </a:txBody>
                  <a:tcPr marL="68580" marR="68580" marT="0" marB="0"/>
                </a:tc>
                <a:tc>
                  <a:txBody>
                    <a:bodyPr/>
                    <a:lstStyle/>
                    <a:p>
                      <a:pPr algn="just">
                        <a:lnSpc>
                          <a:spcPct val="115000"/>
                        </a:lnSpc>
                        <a:spcAft>
                          <a:spcPts val="0"/>
                        </a:spcAft>
                      </a:pPr>
                      <a:r>
                        <a:rPr lang="en-IN" sz="1800" dirty="0">
                          <a:solidFill>
                            <a:srgbClr val="0D0D0D"/>
                          </a:solidFill>
                          <a:latin typeface="+mj-lt"/>
                          <a:ea typeface="Calibri"/>
                          <a:cs typeface="Calibri"/>
                        </a:rPr>
                        <a:t>June 01, 2016 to December 31, 2016</a:t>
                      </a:r>
                      <a:endParaRPr lang="en-IN" sz="1800" dirty="0">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mj-lt"/>
                          <a:ea typeface="Calibri"/>
                          <a:cs typeface="Calibri"/>
                        </a:rPr>
                        <a:t>Amount payable</a:t>
                      </a:r>
                      <a:endParaRPr lang="en-IN" sz="1800">
                        <a:latin typeface="+mj-lt"/>
                        <a:ea typeface="Calibri"/>
                        <a:cs typeface="Times New Roman"/>
                      </a:endParaRPr>
                    </a:p>
                  </a:txBody>
                  <a:tcPr marL="68580" marR="68580" marT="0" marB="0"/>
                </a:tc>
                <a:tc>
                  <a:txBody>
                    <a:bodyPr/>
                    <a:lstStyle/>
                    <a:p>
                      <a:pPr algn="just">
                        <a:lnSpc>
                          <a:spcPct val="115000"/>
                        </a:lnSpc>
                        <a:spcAft>
                          <a:spcPts val="0"/>
                        </a:spcAft>
                      </a:pPr>
                      <a:r>
                        <a:rPr lang="en-IN" sz="1800" dirty="0" smtClean="0">
                          <a:solidFill>
                            <a:srgbClr val="0D0D0D"/>
                          </a:solidFill>
                          <a:latin typeface="+mj-lt"/>
                          <a:ea typeface="Calibri"/>
                          <a:cs typeface="Calibri"/>
                        </a:rPr>
                        <a:t>tax </a:t>
                      </a:r>
                      <a:r>
                        <a:rPr lang="en-IN" sz="1800" dirty="0">
                          <a:solidFill>
                            <a:srgbClr val="0D0D0D"/>
                          </a:solidFill>
                          <a:latin typeface="+mj-lt"/>
                          <a:ea typeface="Calibri"/>
                          <a:cs typeface="Calibri"/>
                        </a:rPr>
                        <a:t>/ duty due along with applicable interest and penalty equivalent to 25% of penalty imposed in the impugned </a:t>
                      </a:r>
                      <a:r>
                        <a:rPr lang="en-IN" sz="1800" dirty="0" smtClean="0">
                          <a:solidFill>
                            <a:srgbClr val="0D0D0D"/>
                          </a:solidFill>
                          <a:latin typeface="+mj-lt"/>
                          <a:ea typeface="Calibri"/>
                          <a:cs typeface="Calibri"/>
                        </a:rPr>
                        <a:t>order</a:t>
                      </a:r>
                      <a:endParaRPr lang="en-IN" sz="1800" dirty="0">
                        <a:latin typeface="+mj-lt"/>
                        <a:ea typeface="Calibri"/>
                        <a:cs typeface="Times New Roman"/>
                      </a:endParaRPr>
                    </a:p>
                  </a:txBody>
                  <a:tcPr marL="68580" marR="68580" marT="0" marB="0"/>
                </a:tc>
              </a:tr>
              <a:tr h="370840">
                <a:tc>
                  <a:txBody>
                    <a:bodyPr/>
                    <a:lstStyle/>
                    <a:p>
                      <a:pPr algn="just">
                        <a:lnSpc>
                          <a:spcPct val="115000"/>
                        </a:lnSpc>
                        <a:spcAft>
                          <a:spcPts val="0"/>
                        </a:spcAft>
                      </a:pPr>
                      <a:r>
                        <a:rPr kumimoji="0" lang="en-IN" sz="1800" kern="1200" dirty="0" smtClean="0">
                          <a:solidFill>
                            <a:schemeClr val="dk1"/>
                          </a:solidFill>
                          <a:latin typeface="+mj-lt"/>
                          <a:ea typeface="+mn-ea"/>
                          <a:cs typeface="+mn-cs"/>
                        </a:rPr>
                        <a:t>Procedure </a:t>
                      </a:r>
                      <a:endParaRPr lang="en-IN" sz="1800" dirty="0">
                        <a:latin typeface="+mj-lt"/>
                        <a:ea typeface="Calibri"/>
                        <a:cs typeface="Times New Roman"/>
                      </a:endParaRPr>
                    </a:p>
                  </a:txBody>
                  <a:tcPr marL="68580" marR="68580" marT="0" marB="0"/>
                </a:tc>
                <a:tc>
                  <a:txBody>
                    <a:bodyPr/>
                    <a:lstStyle/>
                    <a:p>
                      <a:pPr algn="just">
                        <a:lnSpc>
                          <a:spcPct val="115000"/>
                        </a:lnSpc>
                        <a:spcAft>
                          <a:spcPts val="0"/>
                        </a:spcAft>
                        <a:buFont typeface="Arial" pitchFamily="34" charset="0"/>
                        <a:buChar char="•"/>
                      </a:pPr>
                      <a:r>
                        <a:rPr kumimoji="0" lang="en-IN" sz="1800" kern="1200" dirty="0" smtClean="0">
                          <a:solidFill>
                            <a:schemeClr val="dk1"/>
                          </a:solidFill>
                          <a:latin typeface="+mj-lt"/>
                          <a:ea typeface="+mn-ea"/>
                          <a:cs typeface="+mn-cs"/>
                        </a:rPr>
                        <a:t>declaration is to be made to designated authority </a:t>
                      </a:r>
                      <a:r>
                        <a:rPr kumimoji="0" lang="en-IN" sz="1800" kern="1200" dirty="0" smtClean="0">
                          <a:solidFill>
                            <a:schemeClr val="dk1"/>
                          </a:solidFill>
                          <a:latin typeface="+mj-lt"/>
                          <a:ea typeface="+mn-ea"/>
                          <a:cs typeface="Times New Roman"/>
                        </a:rPr>
                        <a:t>who</a:t>
                      </a:r>
                      <a:r>
                        <a:rPr kumimoji="0" lang="en-IN" sz="1800" kern="1200" baseline="0" dirty="0" smtClean="0">
                          <a:solidFill>
                            <a:schemeClr val="dk1"/>
                          </a:solidFill>
                          <a:latin typeface="+mj-lt"/>
                          <a:ea typeface="+mn-ea"/>
                          <a:cs typeface="Times New Roman"/>
                        </a:rPr>
                        <a:t> will acknowledge the same</a:t>
                      </a:r>
                    </a:p>
                    <a:p>
                      <a:pPr algn="just">
                        <a:lnSpc>
                          <a:spcPct val="115000"/>
                        </a:lnSpc>
                        <a:spcAft>
                          <a:spcPts val="0"/>
                        </a:spcAft>
                        <a:buFont typeface="Arial" pitchFamily="34" charset="0"/>
                        <a:buChar char="•"/>
                      </a:pPr>
                      <a:r>
                        <a:rPr kumimoji="0" lang="en-IN" sz="1800" kern="1200" dirty="0" smtClean="0">
                          <a:solidFill>
                            <a:schemeClr val="dk1"/>
                          </a:solidFill>
                          <a:latin typeface="+mj-lt"/>
                          <a:ea typeface="+mn-ea"/>
                          <a:cs typeface="+mn-cs"/>
                        </a:rPr>
                        <a:t>Tax dues declared are to be paid within 15 days of the receipt of acknowledgement </a:t>
                      </a:r>
                    </a:p>
                    <a:p>
                      <a:pPr algn="just">
                        <a:lnSpc>
                          <a:spcPct val="115000"/>
                        </a:lnSpc>
                        <a:spcAft>
                          <a:spcPts val="0"/>
                        </a:spcAft>
                        <a:buFont typeface="Arial" pitchFamily="34" charset="0"/>
                        <a:buChar char="•"/>
                      </a:pPr>
                      <a:r>
                        <a:rPr kumimoji="0" lang="en-IN" sz="1800" kern="1200" dirty="0" smtClean="0">
                          <a:solidFill>
                            <a:schemeClr val="dk1"/>
                          </a:solidFill>
                          <a:latin typeface="+mj-lt"/>
                          <a:ea typeface="+mn-ea"/>
                          <a:cs typeface="+mn-cs"/>
                        </a:rPr>
                        <a:t>Intimation of payment of dues within seven days </a:t>
                      </a:r>
                    </a:p>
                    <a:p>
                      <a:pPr algn="just">
                        <a:lnSpc>
                          <a:spcPct val="115000"/>
                        </a:lnSpc>
                        <a:spcAft>
                          <a:spcPts val="0"/>
                        </a:spcAft>
                        <a:buFont typeface="Arial" pitchFamily="34" charset="0"/>
                        <a:buChar char="•"/>
                      </a:pPr>
                      <a:r>
                        <a:rPr kumimoji="0" lang="en-IN" sz="1800" kern="1200" dirty="0" smtClean="0">
                          <a:solidFill>
                            <a:schemeClr val="dk1"/>
                          </a:solidFill>
                          <a:latin typeface="+mn-lt"/>
                          <a:ea typeface="+mn-ea"/>
                          <a:cs typeface="+mn-cs"/>
                        </a:rPr>
                        <a:t>authority shall pass the order of discharge within 15 days </a:t>
                      </a:r>
                      <a:endParaRPr kumimoji="0" lang="en-IN" sz="1800" kern="1200" dirty="0" smtClean="0">
                        <a:solidFill>
                          <a:schemeClr val="dk1"/>
                        </a:solidFill>
                        <a:latin typeface="+mj-lt"/>
                        <a:ea typeface="+mn-ea"/>
                        <a:cs typeface="+mn-cs"/>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DISPUTE RESOLUTION SCHEME</a:t>
            </a:r>
            <a:endParaRPr lang="en-IN" dirty="0"/>
          </a:p>
        </p:txBody>
      </p:sp>
      <p:graphicFrame>
        <p:nvGraphicFramePr>
          <p:cNvPr id="6" name="Content Placeholder 5"/>
          <p:cNvGraphicFramePr>
            <a:graphicFrameLocks noGrp="1"/>
          </p:cNvGraphicFramePr>
          <p:nvPr>
            <p:ph idx="1"/>
          </p:nvPr>
        </p:nvGraphicFramePr>
        <p:xfrm>
          <a:off x="457200" y="1935163"/>
          <a:ext cx="8229600" cy="3845560"/>
        </p:xfrm>
        <a:graphic>
          <a:graphicData uri="http://schemas.openxmlformats.org/drawingml/2006/table">
            <a:tbl>
              <a:tblPr firstRow="1" bandRow="1">
                <a:tableStyleId>{5C22544A-7EE6-4342-B048-85BDC9FD1C3A}</a:tableStyleId>
              </a:tblPr>
              <a:tblGrid>
                <a:gridCol w="2057400"/>
                <a:gridCol w="6172200"/>
              </a:tblGrid>
              <a:tr h="370840">
                <a:tc>
                  <a:txBody>
                    <a:bodyPr/>
                    <a:lstStyle/>
                    <a:p>
                      <a:r>
                        <a:rPr lang="en-IN" dirty="0" smtClean="0"/>
                        <a:t>Scope</a:t>
                      </a:r>
                      <a:endParaRPr lang="en-IN" dirty="0"/>
                    </a:p>
                  </a:txBody>
                  <a:tcPr/>
                </a:tc>
                <a:tc>
                  <a:txBody>
                    <a:bodyPr/>
                    <a:lstStyle/>
                    <a:p>
                      <a:r>
                        <a:rPr lang="en-IN" dirty="0" smtClean="0"/>
                        <a:t>Details</a:t>
                      </a:r>
                      <a:endParaRPr lang="en-IN" dirty="0"/>
                    </a:p>
                  </a:txBody>
                  <a:tcPr/>
                </a:tc>
              </a:tr>
              <a:tr h="370840">
                <a:tc>
                  <a:txBody>
                    <a:bodyPr/>
                    <a:lstStyle/>
                    <a:p>
                      <a:r>
                        <a:rPr kumimoji="0" lang="en-IN" sz="1800" b="0" kern="1200" dirty="0" smtClean="0">
                          <a:solidFill>
                            <a:schemeClr val="tx1"/>
                          </a:solidFill>
                          <a:latin typeface="+mn-lt"/>
                          <a:ea typeface="+mn-ea"/>
                          <a:cs typeface="+mn-cs"/>
                        </a:rPr>
                        <a:t>Amenity available under scheme</a:t>
                      </a:r>
                      <a:endParaRPr lang="en-IN" b="0" dirty="0">
                        <a:solidFill>
                          <a:schemeClr val="tx1"/>
                        </a:solidFill>
                      </a:endParaRPr>
                    </a:p>
                  </a:txBody>
                  <a:tcPr/>
                </a:tc>
                <a:tc>
                  <a:txBody>
                    <a:bodyPr/>
                    <a:lstStyle/>
                    <a:p>
                      <a:r>
                        <a:rPr kumimoji="0" lang="en-IN" sz="1800" b="0" kern="1200" dirty="0" smtClean="0">
                          <a:solidFill>
                            <a:schemeClr val="tx1"/>
                          </a:solidFill>
                          <a:latin typeface="+mn-lt"/>
                          <a:ea typeface="+mn-ea"/>
                          <a:cs typeface="+mn-cs"/>
                        </a:rPr>
                        <a:t>Declaration shall become conclusive upon issuance of an order and no matter relating to the impugned order shall be reopened</a:t>
                      </a:r>
                      <a:endParaRPr lang="en-IN" b="0" dirty="0">
                        <a:solidFill>
                          <a:schemeClr val="tx1"/>
                        </a:solidFill>
                      </a:endParaRPr>
                    </a:p>
                  </a:txBody>
                  <a:tcPr/>
                </a:tc>
              </a:tr>
              <a:tr h="370840">
                <a:tc>
                  <a:txBody>
                    <a:bodyPr/>
                    <a:lstStyle/>
                    <a:p>
                      <a:r>
                        <a:rPr lang="en-IN" b="0" dirty="0" smtClean="0">
                          <a:solidFill>
                            <a:schemeClr val="tx1"/>
                          </a:solidFill>
                        </a:rPr>
                        <a:t>Not applicable to</a:t>
                      </a:r>
                      <a:endParaRPr lang="en-IN" b="0" dirty="0">
                        <a:solidFill>
                          <a:schemeClr val="tx1"/>
                        </a:solidFill>
                      </a:endParaRPr>
                    </a:p>
                  </a:txBody>
                  <a:tcPr/>
                </a:tc>
                <a:tc>
                  <a:txBody>
                    <a:bodyPr/>
                    <a:lstStyle/>
                    <a:p>
                      <a:pPr lvl="0">
                        <a:buFont typeface="Arial" pitchFamily="34" charset="0"/>
                        <a:buChar char="•"/>
                      </a:pPr>
                      <a:r>
                        <a:rPr kumimoji="0" lang="en-IN" sz="1800" kern="1200" dirty="0" smtClean="0">
                          <a:solidFill>
                            <a:schemeClr val="dk1"/>
                          </a:solidFill>
                          <a:latin typeface="+mn-lt"/>
                          <a:ea typeface="+mn-ea"/>
                          <a:cs typeface="+mn-cs"/>
                        </a:rPr>
                        <a:t>Where impugned order is in respect of search and seizure proceedings;</a:t>
                      </a:r>
                    </a:p>
                    <a:p>
                      <a:pPr lvl="0">
                        <a:buFont typeface="Arial" pitchFamily="34" charset="0"/>
                        <a:buChar char="•"/>
                      </a:pPr>
                      <a:r>
                        <a:rPr kumimoji="0" lang="en-IN" sz="1800" kern="1200" dirty="0" smtClean="0">
                          <a:solidFill>
                            <a:schemeClr val="dk1"/>
                          </a:solidFill>
                          <a:latin typeface="+mn-lt"/>
                          <a:ea typeface="+mn-ea"/>
                          <a:cs typeface="+mn-cs"/>
                        </a:rPr>
                        <a:t>Prosecution for any offence has been instituted before June 01, 2016;</a:t>
                      </a:r>
                    </a:p>
                    <a:p>
                      <a:pPr lvl="0">
                        <a:buFont typeface="Arial" pitchFamily="34" charset="0"/>
                        <a:buChar char="•"/>
                      </a:pPr>
                      <a:r>
                        <a:rPr kumimoji="0" lang="en-IN" sz="1800" kern="1200" dirty="0" smtClean="0">
                          <a:solidFill>
                            <a:schemeClr val="dk1"/>
                          </a:solidFill>
                          <a:latin typeface="+mn-lt"/>
                          <a:ea typeface="+mn-ea"/>
                          <a:cs typeface="+mn-cs"/>
                        </a:rPr>
                        <a:t>Impugned order is in respect of narcotic drugs or prohibited goods or</a:t>
                      </a:r>
                    </a:p>
                    <a:p>
                      <a:pPr>
                        <a:buFont typeface="Arial" pitchFamily="34" charset="0"/>
                        <a:buChar char="•"/>
                      </a:pPr>
                      <a:r>
                        <a:rPr kumimoji="0" lang="en-IN" sz="1800" kern="1200" dirty="0" smtClean="0">
                          <a:solidFill>
                            <a:schemeClr val="dk1"/>
                          </a:solidFill>
                          <a:latin typeface="+mn-lt"/>
                          <a:ea typeface="+mn-ea"/>
                          <a:cs typeface="+mn-cs"/>
                        </a:rPr>
                        <a:t>Impugned order is in respect of offences punishable under the Indian Penal Code (IPC), Prevention of Corruption Act, 1988 etc.</a:t>
                      </a:r>
                      <a:endParaRPr lang="en-IN" b="0" dirty="0">
                        <a:solidFill>
                          <a:schemeClr val="tx1"/>
                        </a:solidFill>
                      </a:endParaRPr>
                    </a:p>
                  </a:txBody>
                  <a:tcPr/>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IN" dirty="0" smtClean="0"/>
              <a:t>DEFINITION OF SERVICE</a:t>
            </a:r>
            <a:endParaRPr lang="en-IN" dirty="0"/>
          </a:p>
        </p:txBody>
      </p:sp>
      <p:sp>
        <p:nvSpPr>
          <p:cNvPr id="3" name="Content Placeholder 2"/>
          <p:cNvSpPr>
            <a:spLocks noGrp="1"/>
          </p:cNvSpPr>
          <p:nvPr>
            <p:ph idx="1"/>
          </p:nvPr>
        </p:nvSpPr>
        <p:spPr/>
        <p:txBody>
          <a:bodyPr>
            <a:normAutofit fontScale="92500"/>
          </a:bodyPr>
          <a:lstStyle/>
          <a:p>
            <a:r>
              <a:rPr lang="en-IN" sz="2400" dirty="0" smtClean="0">
                <a:latin typeface="+mj-lt"/>
              </a:rPr>
              <a:t>Explanation added to state that-</a:t>
            </a:r>
          </a:p>
          <a:p>
            <a:endParaRPr lang="en-IN" sz="2400" dirty="0" smtClean="0">
              <a:latin typeface="+mj-lt"/>
            </a:endParaRPr>
          </a:p>
          <a:p>
            <a:pPr lvl="0">
              <a:buNone/>
            </a:pPr>
            <a:r>
              <a:rPr lang="en-IN" sz="2400" i="1" dirty="0" smtClean="0">
                <a:latin typeface="+mj-lt"/>
              </a:rPr>
              <a:t>	“money </a:t>
            </a:r>
            <a:r>
              <a:rPr lang="en-IN" sz="2400" i="1" dirty="0" smtClean="0">
                <a:latin typeface="+mj-lt"/>
              </a:rPr>
              <a:t>or actionable claim will not include “activities carried out by lottery distributor or selling agent in relation to promotion, marketing, organizing, selling of lottery, facilitating in organising lottery of any kind, in any other manner</a:t>
            </a:r>
            <a:r>
              <a:rPr lang="en-IN" sz="2400" i="1" dirty="0" smtClean="0">
                <a:latin typeface="+mj-lt"/>
              </a:rPr>
              <a:t>”.</a:t>
            </a:r>
          </a:p>
          <a:p>
            <a:pPr lvl="0">
              <a:buNone/>
            </a:pPr>
            <a:r>
              <a:rPr lang="en-IN" sz="2400" i="1" dirty="0" smtClean="0">
                <a:latin typeface="+mj-lt"/>
              </a:rPr>
              <a:t> </a:t>
            </a:r>
          </a:p>
          <a:p>
            <a:r>
              <a:rPr lang="en-IN" sz="2400" i="1" dirty="0" smtClean="0">
                <a:latin typeface="+mj-lt"/>
              </a:rPr>
              <a:t>assignment </a:t>
            </a:r>
            <a:r>
              <a:rPr lang="en-IN" sz="2400" i="1" dirty="0" smtClean="0">
                <a:latin typeface="+mj-lt"/>
              </a:rPr>
              <a:t>by the Government of the right to use the radio-frequency spectrum and subsequent transfers thereof</a:t>
            </a:r>
            <a:r>
              <a:rPr lang="en-IN" sz="2400" i="1" dirty="0" smtClean="0">
                <a:latin typeface="+mj-lt"/>
              </a:rPr>
              <a:t>”</a:t>
            </a:r>
          </a:p>
          <a:p>
            <a:endParaRPr lang="en-IN" sz="2400" i="1" dirty="0" smtClean="0">
              <a:latin typeface="+mj-lt"/>
            </a:endParaRPr>
          </a:p>
          <a:p>
            <a:r>
              <a:rPr lang="en-IN" sz="2400" b="1" dirty="0" err="1" smtClean="0">
                <a:latin typeface="+mj-lt"/>
              </a:rPr>
              <a:t>Bharti</a:t>
            </a:r>
            <a:r>
              <a:rPr lang="en-IN" sz="2400" b="1" dirty="0" smtClean="0">
                <a:latin typeface="+mj-lt"/>
              </a:rPr>
              <a:t> </a:t>
            </a:r>
            <a:r>
              <a:rPr lang="en-IN" sz="2400" b="1" dirty="0" err="1" smtClean="0">
                <a:latin typeface="+mj-lt"/>
              </a:rPr>
              <a:t>Airtel</a:t>
            </a:r>
            <a:r>
              <a:rPr lang="en-IN" sz="2400" b="1" dirty="0" smtClean="0">
                <a:latin typeface="+mj-lt"/>
              </a:rPr>
              <a:t> Ltd vs. State of Karnataka [2012 (25) STR 514 (Kar)]:</a:t>
            </a:r>
            <a:endParaRPr lang="en-IN" sz="2400" dirty="0" smtClean="0">
              <a:latin typeface="+mj-lt"/>
            </a:endParaRPr>
          </a:p>
          <a:p>
            <a:endParaRPr lang="en-IN" sz="2400" i="1" dirty="0" smtClean="0">
              <a:latin typeface="+mj-lt"/>
            </a:endParaRPr>
          </a:p>
          <a:p>
            <a:pPr lvl="0">
              <a:buNone/>
            </a:pPr>
            <a:endParaRPr lang="en-IN" i="1" dirty="0" smtClean="0"/>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a:t>
            </a:r>
            <a:endParaRPr lang="en-IN" dirty="0"/>
          </a:p>
        </p:txBody>
      </p:sp>
      <p:sp>
        <p:nvSpPr>
          <p:cNvPr id="3" name="Content Placeholder 2"/>
          <p:cNvSpPr>
            <a:spLocks noGrp="1"/>
          </p:cNvSpPr>
          <p:nvPr>
            <p:ph idx="1"/>
          </p:nvPr>
        </p:nvSpPr>
        <p:spPr/>
        <p:txBody>
          <a:bodyPr/>
          <a:lstStyle/>
          <a:p>
            <a:pPr lvl="0">
              <a:buNone/>
            </a:pPr>
            <a:r>
              <a:rPr lang="en-IN" b="1" dirty="0" smtClean="0">
                <a:latin typeface="+mj-lt"/>
              </a:rPr>
              <a:t>	</a:t>
            </a:r>
            <a:r>
              <a:rPr lang="en-IN" sz="2000" u="sng" dirty="0" smtClean="0">
                <a:latin typeface="+mj-lt"/>
              </a:rPr>
              <a:t>Section </a:t>
            </a:r>
            <a:r>
              <a:rPr lang="en-IN" sz="2000" u="sng" dirty="0" smtClean="0">
                <a:latin typeface="+mj-lt"/>
              </a:rPr>
              <a:t>67A:-</a:t>
            </a:r>
            <a:r>
              <a:rPr lang="en-IN" sz="2000" b="1" u="sng" dirty="0" smtClean="0">
                <a:latin typeface="+mj-lt"/>
              </a:rPr>
              <a:t> </a:t>
            </a:r>
            <a:endParaRPr lang="en-IN" sz="2000" dirty="0" smtClean="0">
              <a:latin typeface="+mj-lt"/>
            </a:endParaRPr>
          </a:p>
          <a:p>
            <a:pPr lvl="0"/>
            <a:r>
              <a:rPr lang="en-IN" sz="2000" dirty="0" smtClean="0">
                <a:latin typeface="+mj-lt"/>
              </a:rPr>
              <a:t>Amended to clarify that the time or point in time with respect to rate of Service Tax shall be such as may be prescribed. </a:t>
            </a:r>
            <a:r>
              <a:rPr lang="en-IN" sz="2000" dirty="0" smtClean="0">
                <a:latin typeface="+mj-lt"/>
              </a:rPr>
              <a:t>Puts to rest conflict b/w sec 67A and POTR</a:t>
            </a:r>
          </a:p>
          <a:p>
            <a:pPr lvl="0">
              <a:buNone/>
            </a:pPr>
            <a:r>
              <a:rPr lang="en-IN" sz="2000" dirty="0" smtClean="0">
                <a:latin typeface="+mj-lt"/>
              </a:rPr>
              <a:t>	</a:t>
            </a:r>
            <a:r>
              <a:rPr lang="en-IN" sz="2000" u="sng" dirty="0" smtClean="0">
                <a:latin typeface="+mj-lt"/>
              </a:rPr>
              <a:t>S</a:t>
            </a:r>
            <a:r>
              <a:rPr lang="en-IN" sz="2000" u="sng" dirty="0" smtClean="0">
                <a:latin typeface="+mj-lt"/>
              </a:rPr>
              <a:t>ection 78A</a:t>
            </a:r>
          </a:p>
          <a:p>
            <a:pPr lvl="0"/>
            <a:r>
              <a:rPr lang="en-IN" sz="2000" dirty="0" smtClean="0">
                <a:latin typeface="+mj-lt"/>
              </a:rPr>
              <a:t>Explanation added to effect that where proceedings against a Company u/s 73 have been </a:t>
            </a:r>
            <a:r>
              <a:rPr lang="en-IN" sz="2000" dirty="0" smtClean="0">
                <a:latin typeface="+mj-lt"/>
              </a:rPr>
              <a:t>concluded, </a:t>
            </a:r>
            <a:r>
              <a:rPr lang="en-IN" sz="2000" dirty="0" smtClean="0">
                <a:latin typeface="+mj-lt"/>
              </a:rPr>
              <a:t>proceedings in relation to personal penalty on the directors, managers, etc. will also be deemed to be concluded. </a:t>
            </a:r>
            <a:endParaRPr lang="en-IN" sz="2000" dirty="0" smtClean="0">
              <a:latin typeface="+mj-lt"/>
            </a:endParaRPr>
          </a:p>
          <a:p>
            <a:pPr>
              <a:buNone/>
            </a:pPr>
            <a:r>
              <a:rPr lang="en-IN" sz="2000" dirty="0" smtClean="0">
                <a:latin typeface="+mj-lt"/>
              </a:rPr>
              <a:t>	</a:t>
            </a:r>
            <a:r>
              <a:rPr lang="en-IN" sz="2000" u="sng" dirty="0" smtClean="0">
                <a:latin typeface="+mj-lt"/>
              </a:rPr>
              <a:t>Section 89:-</a:t>
            </a:r>
            <a:endParaRPr lang="en-IN" sz="2000" dirty="0" smtClean="0">
              <a:latin typeface="+mj-lt"/>
            </a:endParaRPr>
          </a:p>
          <a:p>
            <a:pPr lvl="0"/>
            <a:r>
              <a:rPr lang="en-IN" sz="2000" dirty="0" smtClean="0">
                <a:latin typeface="+mj-lt"/>
              </a:rPr>
              <a:t>Proposed to be amended to increase the monetary limit from Rs. 50 lacs to Rs. 2 </a:t>
            </a:r>
            <a:r>
              <a:rPr lang="en-IN" sz="2000" dirty="0" err="1" smtClean="0">
                <a:latin typeface="+mj-lt"/>
              </a:rPr>
              <a:t>crores</a:t>
            </a:r>
            <a:r>
              <a:rPr lang="en-IN" sz="2000" dirty="0" smtClean="0">
                <a:latin typeface="+mj-lt"/>
              </a:rPr>
              <a:t> for imprisonment in specified cases. </a:t>
            </a:r>
          </a:p>
          <a:p>
            <a:endParaRPr lang="en-IN" sz="2000" dirty="0" smtClean="0">
              <a:latin typeface="+mj-lt"/>
            </a:endParaRPr>
          </a:p>
          <a:p>
            <a:pPr lvl="0"/>
            <a:endParaRPr lang="en-IN" dirty="0" smtClean="0">
              <a:latin typeface="+mj-lt"/>
            </a:endParaRPr>
          </a:p>
          <a:p>
            <a:endParaRPr lang="en-IN" u="sng" dirty="0" smtClean="0">
              <a:latin typeface="+mj-lt"/>
            </a:endParaRPr>
          </a:p>
          <a:p>
            <a:pPr lvl="0"/>
            <a:endParaRPr lang="en-IN" dirty="0" smtClean="0">
              <a:latin typeface="+mj-lt"/>
            </a:endParaRPr>
          </a:p>
          <a:p>
            <a:endParaRPr lang="en-IN" dirty="0">
              <a:latin typeface="+mj-lt"/>
            </a:endParaRPr>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a:t>
            </a:r>
            <a:endParaRPr lang="en-IN" dirty="0"/>
          </a:p>
        </p:txBody>
      </p:sp>
      <p:sp>
        <p:nvSpPr>
          <p:cNvPr id="3" name="Content Placeholder 2"/>
          <p:cNvSpPr>
            <a:spLocks noGrp="1"/>
          </p:cNvSpPr>
          <p:nvPr>
            <p:ph idx="1"/>
          </p:nvPr>
        </p:nvSpPr>
        <p:spPr/>
        <p:txBody>
          <a:bodyPr/>
          <a:lstStyle/>
          <a:p>
            <a:pPr lvl="0">
              <a:buNone/>
            </a:pPr>
            <a:r>
              <a:rPr lang="en-IN" dirty="0" smtClean="0"/>
              <a:t>	</a:t>
            </a:r>
            <a:r>
              <a:rPr lang="en-IN" sz="2000" u="sng" dirty="0" smtClean="0">
                <a:latin typeface="+mj-lt"/>
              </a:rPr>
              <a:t>Section </a:t>
            </a:r>
            <a:r>
              <a:rPr lang="en-IN" sz="2000" u="sng" dirty="0" smtClean="0">
                <a:latin typeface="+mj-lt"/>
              </a:rPr>
              <a:t>90 and 91:-</a:t>
            </a:r>
            <a:endParaRPr lang="en-IN" sz="2000" dirty="0" smtClean="0">
              <a:latin typeface="+mj-lt"/>
            </a:endParaRPr>
          </a:p>
          <a:p>
            <a:pPr lvl="0"/>
            <a:r>
              <a:rPr lang="en-IN" sz="2000" dirty="0" smtClean="0">
                <a:latin typeface="+mj-lt"/>
              </a:rPr>
              <a:t>Proposed </a:t>
            </a:r>
            <a:r>
              <a:rPr lang="en-IN" sz="2000" dirty="0" smtClean="0">
                <a:latin typeface="+mj-lt"/>
              </a:rPr>
              <a:t>to be amended to restrict the power of arrest only if following 2 conditions are satisfied:-</a:t>
            </a:r>
          </a:p>
          <a:p>
            <a:pPr lvl="0">
              <a:buNone/>
            </a:pPr>
            <a:r>
              <a:rPr lang="en-IN" sz="2000" dirty="0" smtClean="0">
                <a:latin typeface="+mj-lt"/>
              </a:rPr>
              <a:t>	(1) Assessee </a:t>
            </a:r>
            <a:r>
              <a:rPr lang="en-IN" sz="2000" dirty="0" smtClean="0">
                <a:latin typeface="+mj-lt"/>
              </a:rPr>
              <a:t>has collected tax but not deposited it with the Central Government, and</a:t>
            </a:r>
          </a:p>
          <a:p>
            <a:pPr lvl="0">
              <a:buNone/>
            </a:pPr>
            <a:r>
              <a:rPr lang="en-IN" sz="2000" dirty="0" smtClean="0">
                <a:latin typeface="+mj-lt"/>
              </a:rPr>
              <a:t> 	(2) The </a:t>
            </a:r>
            <a:r>
              <a:rPr lang="en-IN" sz="2000" dirty="0" smtClean="0">
                <a:latin typeface="+mj-lt"/>
              </a:rPr>
              <a:t>amount of such tax is more than INR 2 </a:t>
            </a:r>
            <a:r>
              <a:rPr lang="en-IN" sz="2000" dirty="0" err="1" smtClean="0">
                <a:latin typeface="+mj-lt"/>
              </a:rPr>
              <a:t>crores</a:t>
            </a:r>
            <a:r>
              <a:rPr lang="en-IN" sz="2000" dirty="0" smtClean="0">
                <a:latin typeface="+mj-lt"/>
              </a:rPr>
              <a:t>.</a:t>
            </a:r>
          </a:p>
          <a:p>
            <a:pPr lvl="0">
              <a:buNone/>
            </a:pPr>
            <a:endParaRPr lang="en-IN" sz="2000" dirty="0" smtClean="0">
              <a:latin typeface="+mj-lt"/>
            </a:endParaRPr>
          </a:p>
          <a:p>
            <a:pPr lvl="0">
              <a:buNone/>
            </a:pPr>
            <a:r>
              <a:rPr lang="en-IN" sz="2000" dirty="0" smtClean="0">
                <a:latin typeface="+mj-lt"/>
              </a:rPr>
              <a:t>	</a:t>
            </a:r>
            <a:r>
              <a:rPr lang="en-IN" sz="2000" u="sng" dirty="0" smtClean="0">
                <a:latin typeface="+mj-lt"/>
              </a:rPr>
              <a:t>Section 93A</a:t>
            </a:r>
            <a:r>
              <a:rPr lang="en-IN" sz="2000" u="sng" dirty="0" smtClean="0">
                <a:latin typeface="+mj-lt"/>
              </a:rPr>
              <a:t>:-</a:t>
            </a:r>
          </a:p>
          <a:p>
            <a:pPr lvl="0"/>
            <a:r>
              <a:rPr lang="en-IN" sz="2000" dirty="0" smtClean="0">
                <a:latin typeface="+mj-lt"/>
              </a:rPr>
              <a:t>Proposed to be amended to the effect that rebate may be allowed by way of notification as well as rules.</a:t>
            </a:r>
          </a:p>
          <a:p>
            <a:pPr>
              <a:buNone/>
            </a:pPr>
            <a:endParaRPr lang="en-IN" dirty="0" smtClean="0"/>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EXEMPTIONS GRANTED</a:t>
            </a:r>
            <a:endParaRPr lang="en-IN" dirty="0"/>
          </a:p>
        </p:txBody>
      </p:sp>
      <p:sp>
        <p:nvSpPr>
          <p:cNvPr id="3" name="Content Placeholder 2"/>
          <p:cNvSpPr>
            <a:spLocks noGrp="1"/>
          </p:cNvSpPr>
          <p:nvPr>
            <p:ph idx="1"/>
          </p:nvPr>
        </p:nvSpPr>
        <p:spPr/>
        <p:txBody>
          <a:bodyPr>
            <a:normAutofit/>
          </a:bodyPr>
          <a:lstStyle/>
          <a:p>
            <a:pPr lvl="0"/>
            <a:r>
              <a:rPr lang="en-IN" sz="2400" dirty="0" smtClean="0">
                <a:latin typeface="+mj-lt"/>
              </a:rPr>
              <a:t>Services provided by IIM on specified educational programmes w.e.f. 1.3.2016.</a:t>
            </a:r>
          </a:p>
          <a:p>
            <a:pPr>
              <a:buNone/>
            </a:pPr>
            <a:endParaRPr lang="en-IN" sz="2400" dirty="0" smtClean="0">
              <a:latin typeface="+mj-lt"/>
            </a:endParaRPr>
          </a:p>
          <a:p>
            <a:pPr lvl="0"/>
            <a:r>
              <a:rPr lang="en-IN" sz="2400" dirty="0" smtClean="0">
                <a:latin typeface="+mj-lt"/>
              </a:rPr>
              <a:t>Services of assessing bodies empanelled centrally by Directorate General of Training, Ministry of Skill Development &amp; Entrepreneurship under SDI Scheme w.e.f. 1.4.2016</a:t>
            </a:r>
          </a:p>
          <a:p>
            <a:pPr>
              <a:buNone/>
            </a:pPr>
            <a:r>
              <a:rPr lang="en-IN" sz="2400" dirty="0" smtClean="0">
                <a:latin typeface="+mj-lt"/>
              </a:rPr>
              <a:t> </a:t>
            </a:r>
          </a:p>
          <a:p>
            <a:pPr lvl="0"/>
            <a:r>
              <a:rPr lang="en-IN" sz="2400" dirty="0" smtClean="0">
                <a:latin typeface="+mj-lt"/>
              </a:rPr>
              <a:t>Services provided by training providers of Deen Dayal Upadhyay Grameen Kaushalya Yojana training partners by way of skill/vocational training</a:t>
            </a:r>
            <a:r>
              <a:rPr lang="en-IN" sz="2400" dirty="0" smtClean="0">
                <a:latin typeface="+mj-lt"/>
              </a:rPr>
              <a:t>.</a:t>
            </a:r>
          </a:p>
          <a:p>
            <a:pPr lvl="0">
              <a:buNone/>
            </a:pP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EXEMPTIONS GRANTED</a:t>
            </a:r>
            <a:endParaRPr lang="en-IN" dirty="0"/>
          </a:p>
        </p:txBody>
      </p:sp>
      <p:sp>
        <p:nvSpPr>
          <p:cNvPr id="3" name="Content Placeholder 2"/>
          <p:cNvSpPr>
            <a:spLocks noGrp="1"/>
          </p:cNvSpPr>
          <p:nvPr>
            <p:ph idx="1"/>
          </p:nvPr>
        </p:nvSpPr>
        <p:spPr/>
        <p:txBody>
          <a:bodyPr>
            <a:normAutofit/>
          </a:bodyPr>
          <a:lstStyle/>
          <a:p>
            <a:pPr lvl="0" algn="just"/>
            <a:r>
              <a:rPr lang="en-IN" sz="1900" dirty="0" smtClean="0">
                <a:latin typeface="+mj-lt"/>
              </a:rPr>
              <a:t>Services of constructing a civil structure or any other original works pertaining to the “In-situ Rehabilitation of existing slum dwellers using land as a resource through private participation under Housing for All (Urban) Mission / </a:t>
            </a:r>
            <a:r>
              <a:rPr lang="en-IN" sz="1900" dirty="0" err="1" smtClean="0">
                <a:latin typeface="+mj-lt"/>
              </a:rPr>
              <a:t>Pradhan</a:t>
            </a:r>
            <a:r>
              <a:rPr lang="en-IN" sz="1900" dirty="0" smtClean="0">
                <a:latin typeface="+mj-lt"/>
              </a:rPr>
              <a:t> </a:t>
            </a:r>
            <a:r>
              <a:rPr lang="en-IN" sz="1900" dirty="0" err="1" smtClean="0">
                <a:latin typeface="+mj-lt"/>
              </a:rPr>
              <a:t>Mantri</a:t>
            </a:r>
            <a:r>
              <a:rPr lang="en-IN" sz="1900" dirty="0" smtClean="0">
                <a:latin typeface="+mj-lt"/>
              </a:rPr>
              <a:t> </a:t>
            </a:r>
            <a:r>
              <a:rPr lang="en-IN" sz="1900" dirty="0" err="1" smtClean="0">
                <a:latin typeface="+mj-lt"/>
              </a:rPr>
              <a:t>Awas</a:t>
            </a:r>
            <a:r>
              <a:rPr lang="en-IN" sz="1900" dirty="0" smtClean="0">
                <a:latin typeface="+mj-lt"/>
              </a:rPr>
              <a:t> Yojana, only for existing slum dwellers” effective from 1.3.2016</a:t>
            </a:r>
            <a:r>
              <a:rPr lang="en-IN" sz="1900" dirty="0" smtClean="0">
                <a:latin typeface="+mj-lt"/>
              </a:rPr>
              <a:t>.</a:t>
            </a:r>
          </a:p>
          <a:p>
            <a:pPr algn="just"/>
            <a:r>
              <a:rPr lang="en-IN" sz="1900" dirty="0" smtClean="0">
                <a:latin typeface="+mj-lt"/>
              </a:rPr>
              <a:t>Services of constructing a civil structure or any other original works pertaining to the “Beneficiary led individual house construction / enhancement” component of Housing for All (Urban) Mission/ </a:t>
            </a:r>
            <a:r>
              <a:rPr lang="en-IN" sz="1900" dirty="0" err="1" smtClean="0">
                <a:latin typeface="+mj-lt"/>
              </a:rPr>
              <a:t>Pradhan</a:t>
            </a:r>
            <a:r>
              <a:rPr lang="en-IN" sz="1900" dirty="0" smtClean="0">
                <a:latin typeface="+mj-lt"/>
              </a:rPr>
              <a:t> </a:t>
            </a:r>
            <a:r>
              <a:rPr lang="en-IN" sz="1900" dirty="0" err="1" smtClean="0">
                <a:latin typeface="+mj-lt"/>
              </a:rPr>
              <a:t>Mantri</a:t>
            </a:r>
            <a:r>
              <a:rPr lang="en-IN" sz="1900" dirty="0" smtClean="0">
                <a:latin typeface="+mj-lt"/>
              </a:rPr>
              <a:t> </a:t>
            </a:r>
            <a:r>
              <a:rPr lang="en-IN" sz="1900" dirty="0" err="1" smtClean="0">
                <a:latin typeface="+mj-lt"/>
              </a:rPr>
              <a:t>Awas</a:t>
            </a:r>
            <a:r>
              <a:rPr lang="en-IN" sz="1900" dirty="0" smtClean="0">
                <a:latin typeface="+mj-lt"/>
              </a:rPr>
              <a:t> Yojana; w.e.f. 1.3.2016</a:t>
            </a:r>
            <a:r>
              <a:rPr lang="en-IN" sz="1900" dirty="0" smtClean="0">
                <a:latin typeface="+mj-lt"/>
              </a:rPr>
              <a:t>.</a:t>
            </a:r>
          </a:p>
          <a:p>
            <a:pPr lvl="0" algn="just"/>
            <a:r>
              <a:rPr lang="en-IN" sz="1900" dirty="0" smtClean="0">
                <a:latin typeface="+mj-lt"/>
              </a:rPr>
              <a:t>Services by way of constructing low cost houses up to a carpet area of 60 square metre per house in a housing project approved by the competent authority under:-</a:t>
            </a:r>
          </a:p>
          <a:p>
            <a:pPr algn="just">
              <a:buNone/>
            </a:pPr>
            <a:r>
              <a:rPr lang="en-IN" sz="1900" dirty="0" smtClean="0">
                <a:latin typeface="+mj-lt"/>
              </a:rPr>
              <a:t>	-  </a:t>
            </a:r>
            <a:r>
              <a:rPr lang="en-IN" sz="1900" dirty="0" smtClean="0">
                <a:latin typeface="+mj-lt"/>
              </a:rPr>
              <a:t>the “Affordable housing in partnership” component of Housing for All (Urban) Mission/</a:t>
            </a:r>
            <a:r>
              <a:rPr lang="en-IN" sz="1900" dirty="0" err="1" smtClean="0">
                <a:latin typeface="+mj-lt"/>
              </a:rPr>
              <a:t>Pradhan</a:t>
            </a:r>
            <a:r>
              <a:rPr lang="en-IN" sz="1900" dirty="0" smtClean="0">
                <a:latin typeface="+mj-lt"/>
              </a:rPr>
              <a:t> </a:t>
            </a:r>
            <a:r>
              <a:rPr lang="en-IN" sz="1900" dirty="0" err="1" smtClean="0">
                <a:latin typeface="+mj-lt"/>
              </a:rPr>
              <a:t>Mantri</a:t>
            </a:r>
            <a:r>
              <a:rPr lang="en-IN" sz="1900" dirty="0" smtClean="0">
                <a:latin typeface="+mj-lt"/>
              </a:rPr>
              <a:t> </a:t>
            </a:r>
            <a:r>
              <a:rPr lang="en-IN" sz="1900" dirty="0" err="1" smtClean="0">
                <a:latin typeface="+mj-lt"/>
              </a:rPr>
              <a:t>Awas</a:t>
            </a:r>
            <a:r>
              <a:rPr lang="en-IN" sz="1900" dirty="0" smtClean="0">
                <a:latin typeface="+mj-lt"/>
              </a:rPr>
              <a:t> Yojana;</a:t>
            </a:r>
          </a:p>
          <a:p>
            <a:pPr algn="just">
              <a:buNone/>
            </a:pPr>
            <a:r>
              <a:rPr lang="en-IN" sz="1900" dirty="0" smtClean="0">
                <a:latin typeface="+mj-lt"/>
              </a:rPr>
              <a:t>	- </a:t>
            </a:r>
            <a:r>
              <a:rPr lang="en-IN" sz="1900" dirty="0" smtClean="0">
                <a:latin typeface="+mj-lt"/>
              </a:rPr>
              <a:t>any housing scheme of a State Government.</a:t>
            </a:r>
          </a:p>
          <a:p>
            <a:endParaRPr lang="en-IN" sz="2000" dirty="0" smtClean="0">
              <a:latin typeface="+mj-lt"/>
            </a:endParaRPr>
          </a:p>
          <a:p>
            <a:pPr lvl="0"/>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EXEMPTIONS GRANTED</a:t>
            </a:r>
            <a:endParaRPr lang="en-IN" dirty="0"/>
          </a:p>
        </p:txBody>
      </p:sp>
      <p:sp>
        <p:nvSpPr>
          <p:cNvPr id="3" name="Content Placeholder 2"/>
          <p:cNvSpPr>
            <a:spLocks noGrp="1"/>
          </p:cNvSpPr>
          <p:nvPr>
            <p:ph idx="1"/>
          </p:nvPr>
        </p:nvSpPr>
        <p:spPr/>
        <p:txBody>
          <a:bodyPr>
            <a:normAutofit/>
          </a:bodyPr>
          <a:lstStyle/>
          <a:p>
            <a:pPr algn="just"/>
            <a:r>
              <a:rPr lang="en-IN" sz="2200" b="1" dirty="0" smtClean="0">
                <a:latin typeface="+mj-lt"/>
              </a:rPr>
              <a:t>Service </a:t>
            </a:r>
            <a:r>
              <a:rPr lang="en-IN" sz="2200" b="1" dirty="0" smtClean="0">
                <a:latin typeface="+mj-lt"/>
              </a:rPr>
              <a:t>of transporting passengers with or without accompanied belongings by a non-air conditioned stage </a:t>
            </a:r>
            <a:r>
              <a:rPr lang="en-IN" sz="2200" b="1" dirty="0" smtClean="0">
                <a:latin typeface="+mj-lt"/>
              </a:rPr>
              <a:t>carriage</a:t>
            </a:r>
          </a:p>
          <a:p>
            <a:pPr algn="just">
              <a:buNone/>
            </a:pPr>
            <a:r>
              <a:rPr lang="en-IN" sz="2200" dirty="0" smtClean="0">
                <a:latin typeface="+mj-lt"/>
              </a:rPr>
              <a:t>	W.e.f</a:t>
            </a:r>
            <a:r>
              <a:rPr lang="en-IN" sz="2200" dirty="0" smtClean="0">
                <a:latin typeface="+mj-lt"/>
              </a:rPr>
              <a:t>. 1.6.2016, exemption is continued only on non-AC stage carriage under mega exemption </a:t>
            </a:r>
            <a:r>
              <a:rPr lang="en-IN" sz="2200" dirty="0" smtClean="0">
                <a:latin typeface="+mj-lt"/>
              </a:rPr>
              <a:t>notification</a:t>
            </a:r>
            <a:endParaRPr lang="en-IN" sz="2200" dirty="0" smtClean="0">
              <a:latin typeface="+mj-lt"/>
            </a:endParaRPr>
          </a:p>
          <a:p>
            <a:pPr algn="just">
              <a:buNone/>
            </a:pPr>
            <a:r>
              <a:rPr lang="en-IN" sz="2200" dirty="0" smtClean="0">
                <a:latin typeface="+mj-lt"/>
              </a:rPr>
              <a:t>	AC </a:t>
            </a:r>
            <a:r>
              <a:rPr lang="en-IN" sz="2200" dirty="0" smtClean="0">
                <a:latin typeface="+mj-lt"/>
              </a:rPr>
              <a:t>stage carriage will be taxable with abatement facility of 60</a:t>
            </a:r>
            <a:r>
              <a:rPr lang="en-IN" sz="2200" dirty="0" smtClean="0">
                <a:latin typeface="+mj-lt"/>
              </a:rPr>
              <a:t>%</a:t>
            </a:r>
          </a:p>
          <a:p>
            <a:pPr algn="just">
              <a:buNone/>
            </a:pPr>
            <a:endParaRPr lang="en-IN" sz="2200" dirty="0" smtClean="0">
              <a:latin typeface="+mj-lt"/>
            </a:endParaRPr>
          </a:p>
          <a:p>
            <a:pPr algn="just"/>
            <a:r>
              <a:rPr lang="en-IN" sz="2200" dirty="0" smtClean="0">
                <a:latin typeface="+mj-lt"/>
              </a:rPr>
              <a:t>Service of general insurance business provided under the scheme of Nirmaya Health Insurance </a:t>
            </a:r>
            <a:endParaRPr lang="en-IN" sz="2200" dirty="0" smtClean="0">
              <a:latin typeface="+mj-lt"/>
            </a:endParaRPr>
          </a:p>
          <a:p>
            <a:pPr algn="just">
              <a:buNone/>
            </a:pPr>
            <a:endParaRPr lang="en-IN" sz="2200" dirty="0" smtClean="0">
              <a:latin typeface="+mj-lt"/>
            </a:endParaRPr>
          </a:p>
          <a:p>
            <a:pPr algn="just"/>
            <a:r>
              <a:rPr lang="en-IN" sz="2200" dirty="0" smtClean="0">
                <a:latin typeface="+mj-lt"/>
              </a:rPr>
              <a:t>Service of life insurance business provided by way of annuity under the National Pension System </a:t>
            </a:r>
            <a:endParaRPr lang="en-IN" sz="2200" dirty="0" smtClean="0">
              <a:latin typeface="+mj-lt"/>
            </a:endParaRPr>
          </a:p>
          <a:p>
            <a:pPr>
              <a:buNone/>
            </a:pPr>
            <a:endParaRPr lang="en-IN" dirty="0" smtClean="0"/>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EXEMPTIONS GRANTED</a:t>
            </a:r>
            <a:endParaRPr lang="en-IN" dirty="0"/>
          </a:p>
        </p:txBody>
      </p:sp>
      <p:sp>
        <p:nvSpPr>
          <p:cNvPr id="3" name="Content Placeholder 2"/>
          <p:cNvSpPr>
            <a:spLocks noGrp="1"/>
          </p:cNvSpPr>
          <p:nvPr>
            <p:ph idx="1"/>
          </p:nvPr>
        </p:nvSpPr>
        <p:spPr/>
        <p:txBody>
          <a:bodyPr/>
          <a:lstStyle/>
          <a:p>
            <a:pPr algn="just"/>
            <a:r>
              <a:rPr lang="en-IN" sz="2200" dirty="0" smtClean="0">
                <a:latin typeface="+mj-lt"/>
              </a:rPr>
              <a:t>Service provided by EPFO to persons governed under Employees’ Provident Funds and Miscellaneous Provisions Act, 1999 w.e.f. </a:t>
            </a:r>
            <a:r>
              <a:rPr lang="en-IN" sz="2200" dirty="0" smtClean="0">
                <a:latin typeface="+mj-lt"/>
              </a:rPr>
              <a:t>1.4.2016</a:t>
            </a:r>
          </a:p>
          <a:p>
            <a:pPr lvl="0" algn="just"/>
            <a:r>
              <a:rPr lang="en-IN" sz="2200" dirty="0" smtClean="0">
                <a:latin typeface="+mj-lt"/>
              </a:rPr>
              <a:t>Services provided by IRDA to insurers under IRDAOI Act, 1999 w.e.f. 1.4.2016.</a:t>
            </a:r>
          </a:p>
          <a:p>
            <a:pPr lvl="0" algn="just"/>
            <a:r>
              <a:rPr lang="en-IN" sz="2200" dirty="0" smtClean="0">
                <a:latin typeface="+mj-lt"/>
              </a:rPr>
              <a:t>Services provided by SEBI under SEBI Act, 1992 by way of protecting the interests of investors in securities and to promote the development of , and to regulate, the securities market. Exemption Effective from 1.4.2016</a:t>
            </a:r>
            <a:r>
              <a:rPr lang="en-IN" sz="2200" dirty="0" smtClean="0">
                <a:latin typeface="+mj-lt"/>
              </a:rPr>
              <a:t>.</a:t>
            </a:r>
          </a:p>
          <a:p>
            <a:pPr algn="just"/>
            <a:r>
              <a:rPr lang="en-IN" sz="2200" dirty="0" smtClean="0">
                <a:latin typeface="+mj-lt"/>
              </a:rPr>
              <a:t>Services provided by National Centre for Cold Chain Development </a:t>
            </a:r>
            <a:r>
              <a:rPr lang="en-IN" sz="2200" dirty="0" smtClean="0">
                <a:latin typeface="+mj-lt"/>
              </a:rPr>
              <a:t>by </a:t>
            </a:r>
            <a:r>
              <a:rPr lang="en-IN" sz="2200" dirty="0" smtClean="0">
                <a:latin typeface="+mj-lt"/>
              </a:rPr>
              <a:t>way of Cold chain knowledge dissemination</a:t>
            </a:r>
            <a:r>
              <a:rPr lang="en-IN" sz="2200" dirty="0" smtClean="0">
                <a:latin typeface="+mj-lt"/>
              </a:rPr>
              <a:t>.</a:t>
            </a:r>
          </a:p>
          <a:p>
            <a:endParaRPr lang="en-IN" sz="2000" dirty="0" smtClean="0"/>
          </a:p>
          <a:p>
            <a:pPr lvl="0"/>
            <a:endParaRPr lang="en-IN" sz="2000" dirty="0" smtClean="0">
              <a:latin typeface="+mj-lt"/>
            </a:endParaRP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EXEMPTIONS REVIEWED </a:t>
            </a:r>
            <a:endParaRPr lang="en-IN" dirty="0"/>
          </a:p>
        </p:txBody>
      </p:sp>
      <p:sp>
        <p:nvSpPr>
          <p:cNvPr id="3" name="Content Placeholder 2"/>
          <p:cNvSpPr>
            <a:spLocks noGrp="1"/>
          </p:cNvSpPr>
          <p:nvPr>
            <p:ph idx="1"/>
          </p:nvPr>
        </p:nvSpPr>
        <p:spPr/>
        <p:txBody>
          <a:bodyPr>
            <a:normAutofit lnSpcReduction="10000"/>
          </a:bodyPr>
          <a:lstStyle/>
          <a:p>
            <a:pPr lvl="0" algn="just"/>
            <a:r>
              <a:rPr lang="en-IN" sz="2000" dirty="0" smtClean="0">
                <a:latin typeface="+mj-lt"/>
              </a:rPr>
              <a:t>Exemption withdrawn on services by way of construction, erection, commissioning or installation of original works pertaining to monorail or metro; w.e.f. 1.3.2016. </a:t>
            </a:r>
            <a:endParaRPr lang="en-IN" sz="2000" dirty="0" smtClean="0">
              <a:latin typeface="+mj-lt"/>
            </a:endParaRPr>
          </a:p>
          <a:p>
            <a:pPr lvl="0" algn="just"/>
            <a:endParaRPr lang="en-IN" sz="2000" dirty="0" smtClean="0">
              <a:latin typeface="+mj-lt"/>
            </a:endParaRPr>
          </a:p>
          <a:p>
            <a:pPr lvl="0" algn="just"/>
            <a:r>
              <a:rPr lang="en-IN" sz="2000" dirty="0" smtClean="0">
                <a:latin typeface="+mj-lt"/>
              </a:rPr>
              <a:t>Exemption to services </a:t>
            </a:r>
            <a:r>
              <a:rPr lang="en-IN" sz="2000" dirty="0" smtClean="0">
                <a:latin typeface="+mj-lt"/>
              </a:rPr>
              <a:t>by artist by way of performance in folk/classical art </a:t>
            </a:r>
            <a:r>
              <a:rPr lang="en-IN" sz="2000" dirty="0" smtClean="0">
                <a:latin typeface="+mj-lt"/>
              </a:rPr>
              <a:t>forms increased from 1 </a:t>
            </a:r>
            <a:r>
              <a:rPr lang="en-IN" sz="2000" dirty="0" err="1" smtClean="0">
                <a:latin typeface="+mj-lt"/>
              </a:rPr>
              <a:t>lakh</a:t>
            </a:r>
            <a:r>
              <a:rPr lang="en-IN" sz="2000" dirty="0" smtClean="0">
                <a:latin typeface="+mj-lt"/>
              </a:rPr>
              <a:t> to 1.5 </a:t>
            </a:r>
            <a:r>
              <a:rPr lang="en-IN" sz="2000" dirty="0" err="1" smtClean="0">
                <a:latin typeface="+mj-lt"/>
              </a:rPr>
              <a:t>lakh</a:t>
            </a:r>
            <a:r>
              <a:rPr lang="en-IN" sz="2000" dirty="0" smtClean="0">
                <a:latin typeface="+mj-lt"/>
              </a:rPr>
              <a:t> per performance.</a:t>
            </a:r>
          </a:p>
          <a:p>
            <a:pPr lvl="0" algn="just"/>
            <a:endParaRPr lang="en-IN" sz="2000" dirty="0" smtClean="0">
              <a:latin typeface="+mj-lt"/>
            </a:endParaRPr>
          </a:p>
          <a:p>
            <a:pPr algn="just"/>
            <a:r>
              <a:rPr lang="en-IN" sz="2000" dirty="0" smtClean="0">
                <a:latin typeface="+mj-lt"/>
              </a:rPr>
              <a:t>Exemption to be withdrawn w.e.f. 1.6.2016 on services of transportation of passengers, with or without accompanied belongings by way of ropeway, cable car or aerial tramway car</a:t>
            </a:r>
            <a:r>
              <a:rPr lang="en-IN" sz="2000" dirty="0" smtClean="0">
                <a:latin typeface="+mj-lt"/>
              </a:rPr>
              <a:t>.</a:t>
            </a:r>
          </a:p>
          <a:p>
            <a:pPr algn="just">
              <a:buNone/>
            </a:pPr>
            <a:endParaRPr lang="en-IN" sz="2000" dirty="0" smtClean="0">
              <a:latin typeface="+mj-lt"/>
            </a:endParaRPr>
          </a:p>
          <a:p>
            <a:pPr algn="just"/>
            <a:r>
              <a:rPr lang="en-IN" sz="2000" dirty="0" smtClean="0">
                <a:latin typeface="+mj-lt"/>
              </a:rPr>
              <a:t>Educational services omitted from negative list and entered in mega exemption notification. Definition </a:t>
            </a:r>
            <a:r>
              <a:rPr lang="en-IN" sz="2000" dirty="0" smtClean="0">
                <a:latin typeface="+mj-lt"/>
              </a:rPr>
              <a:t>of the terms ‘educational institution’ and ‘approved vocational education course’ included </a:t>
            </a:r>
            <a:endParaRPr lang="en-IN" sz="2000" dirty="0" smtClean="0">
              <a:latin typeface="+mj-lt"/>
            </a:endParaRPr>
          </a:p>
          <a:p>
            <a:pPr algn="just"/>
            <a:endParaRPr lang="en-IN" sz="2000" dirty="0" smtClean="0">
              <a:latin typeface="+mj-lt"/>
            </a:endParaRPr>
          </a:p>
          <a:p>
            <a:pPr algn="just"/>
            <a:endParaRPr lang="en-IN" sz="2000" dirty="0" smtClean="0">
              <a:latin typeface="+mj-lt"/>
            </a:endParaRPr>
          </a:p>
          <a:p>
            <a:pPr lvl="0"/>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EXEMPTIONS REVIEWED </a:t>
            </a:r>
            <a:endParaRPr lang="en-IN" dirty="0"/>
          </a:p>
        </p:txBody>
      </p:sp>
      <p:sp>
        <p:nvSpPr>
          <p:cNvPr id="3" name="Content Placeholder 2"/>
          <p:cNvSpPr>
            <a:spLocks noGrp="1"/>
          </p:cNvSpPr>
          <p:nvPr>
            <p:ph idx="1"/>
          </p:nvPr>
        </p:nvSpPr>
        <p:spPr/>
        <p:txBody>
          <a:bodyPr>
            <a:normAutofit lnSpcReduction="10000"/>
          </a:bodyPr>
          <a:lstStyle/>
          <a:p>
            <a:pPr lvl="0" algn="just">
              <a:buNone/>
            </a:pPr>
            <a:r>
              <a:rPr lang="en-IN" b="1" dirty="0" smtClean="0"/>
              <a:t>	</a:t>
            </a:r>
            <a:r>
              <a:rPr lang="en-IN" sz="2200" b="1" dirty="0" smtClean="0">
                <a:latin typeface="+mj-lt"/>
              </a:rPr>
              <a:t>Information </a:t>
            </a:r>
            <a:r>
              <a:rPr lang="en-IN" sz="2200" b="1" dirty="0" smtClean="0">
                <a:latin typeface="+mj-lt"/>
              </a:rPr>
              <a:t>Technology Software exempted w.e.f. </a:t>
            </a:r>
            <a:r>
              <a:rPr lang="en-IN" sz="2200" b="1" dirty="0" smtClean="0">
                <a:latin typeface="+mj-lt"/>
              </a:rPr>
              <a:t>1.3.2016</a:t>
            </a:r>
            <a:r>
              <a:rPr lang="en-IN" sz="2200" b="1" dirty="0" smtClean="0">
                <a:latin typeface="+mj-lt"/>
              </a:rPr>
              <a:t> </a:t>
            </a:r>
            <a:r>
              <a:rPr lang="en-IN" sz="2200" b="1" dirty="0" smtClean="0">
                <a:latin typeface="+mj-lt"/>
              </a:rPr>
              <a:t>- conditions of exemption:</a:t>
            </a:r>
          </a:p>
          <a:p>
            <a:pPr lvl="0" algn="just"/>
            <a:r>
              <a:rPr lang="en-IN" sz="2200" dirty="0" smtClean="0">
                <a:latin typeface="+mj-lt"/>
              </a:rPr>
              <a:t>Recorded on a media which is notified under Chapter 85 of the CETA;</a:t>
            </a:r>
          </a:p>
          <a:p>
            <a:pPr lvl="0" algn="just"/>
            <a:r>
              <a:rPr lang="en-IN" sz="2200" dirty="0" smtClean="0">
                <a:latin typeface="+mj-lt"/>
              </a:rPr>
              <a:t>On which RSP is required to be declared;</a:t>
            </a:r>
          </a:p>
          <a:p>
            <a:pPr lvl="0" algn="just"/>
            <a:r>
              <a:rPr lang="en-IN" sz="2200" dirty="0" smtClean="0">
                <a:latin typeface="+mj-lt"/>
              </a:rPr>
              <a:t>The value of the package of such media domestically procured or imported, has been determined under Section 4A of the CE Act;</a:t>
            </a:r>
          </a:p>
          <a:p>
            <a:pPr lvl="0" algn="just"/>
            <a:r>
              <a:rPr lang="en-IN" sz="2200" dirty="0" smtClean="0">
                <a:latin typeface="+mj-lt"/>
              </a:rPr>
              <a:t>Excise Duty / CVD has been paid by the manufacturer / importer on RSP basis</a:t>
            </a:r>
          </a:p>
          <a:p>
            <a:pPr lvl="0" algn="just"/>
            <a:r>
              <a:rPr lang="en-IN" sz="2200" dirty="0" smtClean="0">
                <a:latin typeface="+mj-lt"/>
              </a:rPr>
              <a:t>The service provider has to make a declaration on the invoice that no amount in excess of the declared RSP has been recovered from the customer</a:t>
            </a:r>
          </a:p>
          <a:p>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IN" dirty="0" smtClean="0"/>
              <a:t>ABATEMENTS W.E.F 01/04/2016</a:t>
            </a:r>
            <a:endParaRPr lang="en-IN" dirty="0"/>
          </a:p>
        </p:txBody>
      </p:sp>
      <p:sp>
        <p:nvSpPr>
          <p:cNvPr id="3" name="Content Placeholder 2"/>
          <p:cNvSpPr>
            <a:spLocks noGrp="1"/>
          </p:cNvSpPr>
          <p:nvPr>
            <p:ph idx="1"/>
          </p:nvPr>
        </p:nvSpPr>
        <p:spPr/>
        <p:txBody>
          <a:bodyPr/>
          <a:lstStyle/>
          <a:p>
            <a:pPr>
              <a:buNone/>
            </a:pPr>
            <a:r>
              <a:rPr lang="en-IN" dirty="0" smtClean="0"/>
              <a:t>	</a:t>
            </a:r>
          </a:p>
          <a:p>
            <a:pPr>
              <a:buNone/>
            </a:pPr>
            <a:endParaRPr lang="en-IN" dirty="0" smtClean="0"/>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graphicFrame>
        <p:nvGraphicFramePr>
          <p:cNvPr id="5" name="Table 4"/>
          <p:cNvGraphicFramePr>
            <a:graphicFrameLocks noGrp="1"/>
          </p:cNvGraphicFramePr>
          <p:nvPr/>
        </p:nvGraphicFramePr>
        <p:xfrm>
          <a:off x="838200" y="1981200"/>
          <a:ext cx="7467600" cy="4124960"/>
        </p:xfrm>
        <a:graphic>
          <a:graphicData uri="http://schemas.openxmlformats.org/drawingml/2006/table">
            <a:tbl>
              <a:tblPr firstRow="1" bandRow="1">
                <a:tableStyleId>{5C22544A-7EE6-4342-B048-85BDC9FD1C3A}</a:tableStyleId>
              </a:tblPr>
              <a:tblGrid>
                <a:gridCol w="5029200"/>
                <a:gridCol w="2438400"/>
              </a:tblGrid>
              <a:tr h="370840">
                <a:tc>
                  <a:txBody>
                    <a:bodyPr/>
                    <a:lstStyle/>
                    <a:p>
                      <a:pPr algn="ctr"/>
                      <a:r>
                        <a:rPr lang="en-IN" dirty="0" smtClean="0"/>
                        <a:t>Service</a:t>
                      </a:r>
                      <a:endParaRPr lang="en-IN" dirty="0"/>
                    </a:p>
                  </a:txBody>
                  <a:tcPr/>
                </a:tc>
                <a:tc>
                  <a:txBody>
                    <a:bodyPr/>
                    <a:lstStyle/>
                    <a:p>
                      <a:r>
                        <a:rPr lang="en-IN" dirty="0" smtClean="0"/>
                        <a:t>Rate and conditions</a:t>
                      </a:r>
                      <a:endParaRPr lang="en-IN" dirty="0"/>
                    </a:p>
                  </a:txBody>
                  <a:tcPr/>
                </a:tc>
              </a:tr>
              <a:tr h="370840">
                <a:tc>
                  <a:txBody>
                    <a:bodyPr/>
                    <a:lstStyle/>
                    <a:p>
                      <a:r>
                        <a:rPr lang="en-IN" dirty="0" smtClean="0"/>
                        <a:t>GTA-</a:t>
                      </a:r>
                      <a:r>
                        <a:rPr kumimoji="0" lang="en-IN" sz="1800" kern="1200" dirty="0" smtClean="0">
                          <a:solidFill>
                            <a:schemeClr val="dk1"/>
                          </a:solidFill>
                          <a:latin typeface="+mn-lt"/>
                          <a:ea typeface="+mn-ea"/>
                          <a:cs typeface="+mn-cs"/>
                        </a:rPr>
                        <a:t>Transportation of used household goods </a:t>
                      </a:r>
                      <a:endParaRPr lang="en-IN" dirty="0"/>
                    </a:p>
                  </a:txBody>
                  <a:tcPr/>
                </a:tc>
                <a:tc>
                  <a:txBody>
                    <a:bodyPr/>
                    <a:lstStyle/>
                    <a:p>
                      <a:r>
                        <a:rPr lang="en-IN" dirty="0" smtClean="0"/>
                        <a:t>60%</a:t>
                      </a:r>
                      <a:endParaRPr lang="en-IN"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IN" sz="1800" b="0" u="none" kern="1200" dirty="0" smtClean="0">
                          <a:solidFill>
                            <a:schemeClr val="dk1"/>
                          </a:solidFill>
                          <a:latin typeface="+mn-lt"/>
                          <a:ea typeface="+mn-ea"/>
                          <a:cs typeface="+mn-cs"/>
                        </a:rPr>
                        <a:t>Services provided by a foreman of chit fund in relation to chit:-</a:t>
                      </a:r>
                    </a:p>
                    <a:p>
                      <a:endParaRPr lang="en-IN" b="0" u="none" dirty="0"/>
                    </a:p>
                  </a:txBody>
                  <a:tcPr/>
                </a:tc>
                <a:tc>
                  <a:txBody>
                    <a:bodyPr/>
                    <a:lstStyle/>
                    <a:p>
                      <a:r>
                        <a:rPr lang="en-IN" dirty="0" smtClean="0"/>
                        <a:t>70%</a:t>
                      </a:r>
                      <a:endParaRPr lang="en-IN"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IN" sz="1800" b="0" u="none" kern="1200" dirty="0" smtClean="0">
                          <a:solidFill>
                            <a:schemeClr val="dk1"/>
                          </a:solidFill>
                          <a:latin typeface="+mn-lt"/>
                          <a:ea typeface="+mn-ea"/>
                          <a:cs typeface="+mn-cs"/>
                        </a:rPr>
                        <a:t>Transportation of passengers with or without accompanied belongings by a air conditioned stage carriage</a:t>
                      </a:r>
                    </a:p>
                    <a:p>
                      <a:endParaRPr lang="en-IN" b="0" u="none" dirty="0"/>
                    </a:p>
                  </a:txBody>
                  <a:tcPr/>
                </a:tc>
                <a:tc>
                  <a:txBody>
                    <a:bodyPr/>
                    <a:lstStyle/>
                    <a:p>
                      <a:r>
                        <a:rPr lang="en-IN" dirty="0" smtClean="0"/>
                        <a:t>60%</a:t>
                      </a:r>
                      <a:endParaRPr lang="en-IN"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kumimoji="0" lang="en-IN" sz="1800" b="0" u="none" kern="1200" dirty="0" smtClean="0">
                          <a:solidFill>
                            <a:schemeClr val="dk1"/>
                          </a:solidFill>
                          <a:latin typeface="+mn-lt"/>
                          <a:ea typeface="+mn-ea"/>
                          <a:cs typeface="+mn-cs"/>
                        </a:rPr>
                        <a:t>Transportation of goods in a vessel:-</a:t>
                      </a:r>
                    </a:p>
                    <a:p>
                      <a:endParaRPr lang="en-IN" b="0" u="none" dirty="0"/>
                    </a:p>
                  </a:txBody>
                  <a:tcPr/>
                </a:tc>
                <a:tc>
                  <a:txBody>
                    <a:bodyPr/>
                    <a:lstStyle/>
                    <a:p>
                      <a:r>
                        <a:rPr lang="en-IN" b="0" u="none" dirty="0" smtClean="0"/>
                        <a:t>Cenvat of input services allowed</a:t>
                      </a:r>
                      <a:endParaRPr lang="en-IN" b="0" u="none" dirty="0"/>
                    </a:p>
                  </a:txBody>
                  <a:tcPr/>
                </a:tc>
              </a:tr>
              <a:tr h="370840">
                <a:tc>
                  <a:txBody>
                    <a:bodyPr/>
                    <a:lstStyle/>
                    <a:p>
                      <a:r>
                        <a:rPr lang="en-IN" b="0" u="none" dirty="0" smtClean="0"/>
                        <a:t>Rent a cab</a:t>
                      </a:r>
                      <a:endParaRPr lang="en-IN" b="0" u="none" dirty="0"/>
                    </a:p>
                  </a:txBody>
                  <a:tcPr/>
                </a:tc>
                <a:tc>
                  <a:txBody>
                    <a:bodyPr/>
                    <a:lstStyle/>
                    <a:p>
                      <a:r>
                        <a:rPr lang="en-IN" b="0" u="none" dirty="0" smtClean="0"/>
                        <a:t>Cost of fuel to be added</a:t>
                      </a:r>
                      <a:endParaRPr lang="en-IN" b="0" u="none" dirty="0"/>
                    </a:p>
                  </a:txBody>
                  <a:tcPr/>
                </a:tc>
              </a:tr>
            </a:tbl>
          </a:graphicData>
        </a:graphic>
      </p:graphicFrame>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REVERSE CHARGE MECHANISM</a:t>
            </a:r>
            <a:endParaRPr lang="en-IN" dirty="0"/>
          </a:p>
        </p:txBody>
      </p:sp>
      <p:sp>
        <p:nvSpPr>
          <p:cNvPr id="3" name="Content Placeholder 2"/>
          <p:cNvSpPr>
            <a:spLocks noGrp="1"/>
          </p:cNvSpPr>
          <p:nvPr>
            <p:ph idx="1"/>
          </p:nvPr>
        </p:nvSpPr>
        <p:spPr/>
        <p:txBody>
          <a:bodyPr>
            <a:normAutofit/>
          </a:bodyPr>
          <a:lstStyle/>
          <a:p>
            <a:pPr algn="just"/>
            <a:r>
              <a:rPr lang="en-IN" sz="2400" dirty="0" smtClean="0">
                <a:latin typeface="+mj-lt"/>
              </a:rPr>
              <a:t>No reverse charge on Services provided or agreed to be provided by a mutual fund agent or distributor, to a mutual fund or asset management </a:t>
            </a:r>
            <a:r>
              <a:rPr lang="en-IN" sz="2400" dirty="0" smtClean="0">
                <a:latin typeface="+mj-lt"/>
              </a:rPr>
              <a:t>company</a:t>
            </a:r>
          </a:p>
          <a:p>
            <a:pPr algn="just"/>
            <a:r>
              <a:rPr lang="en-IN" sz="2400" dirty="0" smtClean="0">
                <a:latin typeface="+mj-lt"/>
              </a:rPr>
              <a:t>Services provided or agreed to be provided by a selling or a marketing agent of lottery tickets in relation to a lottery in any manner to a lottery distributor or selling agent of the State Government </a:t>
            </a:r>
            <a:r>
              <a:rPr lang="en-IN" sz="2400" dirty="0" smtClean="0">
                <a:latin typeface="+mj-lt"/>
              </a:rPr>
              <a:t>– 100% tax payable by service receiver</a:t>
            </a:r>
            <a:endParaRPr lang="en-IN" sz="2400" dirty="0">
              <a:latin typeface="+mj-lt"/>
            </a:endParaRPr>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SERVICE TAX RULES</a:t>
            </a:r>
            <a:endParaRPr lang="en-IN" dirty="0"/>
          </a:p>
        </p:txBody>
      </p:sp>
      <p:sp>
        <p:nvSpPr>
          <p:cNvPr id="3" name="Content Placeholder 2"/>
          <p:cNvSpPr>
            <a:spLocks noGrp="1"/>
          </p:cNvSpPr>
          <p:nvPr>
            <p:ph idx="1"/>
          </p:nvPr>
        </p:nvSpPr>
        <p:spPr/>
        <p:txBody>
          <a:bodyPr>
            <a:normAutofit/>
          </a:bodyPr>
          <a:lstStyle/>
          <a:p>
            <a:pPr algn="just"/>
            <a:r>
              <a:rPr lang="en-IN" sz="2400" dirty="0" smtClean="0">
                <a:latin typeface="+mj-lt"/>
              </a:rPr>
              <a:t>Facility of quarterly payment of service tax extended to One Person Company whose aggregate value of taxable services provided is </a:t>
            </a:r>
            <a:r>
              <a:rPr lang="en-IN" sz="2400" dirty="0" smtClean="0">
                <a:latin typeface="+mj-lt"/>
              </a:rPr>
              <a:t>up to </a:t>
            </a:r>
            <a:r>
              <a:rPr lang="en-IN" sz="2400" dirty="0" smtClean="0">
                <a:latin typeface="+mj-lt"/>
              </a:rPr>
              <a:t>50 lacs in previous financial </a:t>
            </a:r>
            <a:r>
              <a:rPr lang="en-IN" sz="2400" dirty="0" smtClean="0">
                <a:latin typeface="+mj-lt"/>
              </a:rPr>
              <a:t>year</a:t>
            </a:r>
          </a:p>
          <a:p>
            <a:pPr algn="just">
              <a:buNone/>
            </a:pPr>
            <a:endParaRPr lang="en-IN" sz="2400" dirty="0" smtClean="0">
              <a:latin typeface="+mj-lt"/>
            </a:endParaRPr>
          </a:p>
          <a:p>
            <a:pPr lvl="0" algn="just"/>
            <a:r>
              <a:rPr lang="en-IN" sz="2400" dirty="0" smtClean="0">
                <a:latin typeface="+mj-lt"/>
              </a:rPr>
              <a:t>The benefit of quarterly payment of Service Tax is also extended to HUF</a:t>
            </a:r>
            <a:r>
              <a:rPr lang="en-IN" sz="2400" dirty="0" smtClean="0">
                <a:latin typeface="+mj-lt"/>
              </a:rPr>
              <a:t>.</a:t>
            </a:r>
          </a:p>
          <a:p>
            <a:pPr algn="just">
              <a:buNone/>
            </a:pPr>
            <a:endParaRPr lang="en-IN" sz="2400" dirty="0" smtClean="0">
              <a:latin typeface="+mj-lt"/>
            </a:endParaRPr>
          </a:p>
          <a:p>
            <a:pPr algn="just"/>
            <a:r>
              <a:rPr lang="en-IN" sz="2400" dirty="0" smtClean="0">
                <a:latin typeface="+mj-lt"/>
              </a:rPr>
              <a:t>Option provided to an insurer carrying on life insurance business to pay Service Tax @ 1.4% on single premium annuity policies </a:t>
            </a:r>
            <a:endParaRPr lang="en-IN" sz="2400" dirty="0" smtClean="0">
              <a:latin typeface="+mj-lt"/>
            </a:endParaRPr>
          </a:p>
          <a:p>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POINT OF TAXATION RULES</a:t>
            </a:r>
            <a:endParaRPr lang="en-IN" dirty="0"/>
          </a:p>
        </p:txBody>
      </p:sp>
      <p:sp>
        <p:nvSpPr>
          <p:cNvPr id="3" name="Content Placeholder 2"/>
          <p:cNvSpPr>
            <a:spLocks noGrp="1"/>
          </p:cNvSpPr>
          <p:nvPr>
            <p:ph idx="1"/>
          </p:nvPr>
        </p:nvSpPr>
        <p:spPr/>
        <p:txBody>
          <a:bodyPr>
            <a:normAutofit/>
          </a:bodyPr>
          <a:lstStyle/>
          <a:p>
            <a:pPr lvl="0" algn="just"/>
            <a:r>
              <a:rPr lang="en-IN" sz="2200" dirty="0" smtClean="0">
                <a:latin typeface="+mj-lt"/>
              </a:rPr>
              <a:t>Specific </a:t>
            </a:r>
            <a:r>
              <a:rPr lang="en-IN" sz="2200" dirty="0" smtClean="0">
                <a:latin typeface="+mj-lt"/>
              </a:rPr>
              <a:t>powers </a:t>
            </a:r>
            <a:r>
              <a:rPr lang="en-IN" sz="2200" dirty="0" smtClean="0">
                <a:latin typeface="+mj-lt"/>
              </a:rPr>
              <a:t>been </a:t>
            </a:r>
            <a:r>
              <a:rPr lang="en-IN" sz="2200" dirty="0" smtClean="0">
                <a:latin typeface="+mj-lt"/>
              </a:rPr>
              <a:t>given under Section 67A to frame rules regarding point in time of rate of Service Tax</a:t>
            </a:r>
            <a:r>
              <a:rPr lang="en-IN" sz="2200" dirty="0" smtClean="0">
                <a:latin typeface="+mj-lt"/>
              </a:rPr>
              <a:t>.</a:t>
            </a:r>
          </a:p>
          <a:p>
            <a:pPr lvl="0" algn="just">
              <a:buNone/>
            </a:pPr>
            <a:endParaRPr lang="en-IN" sz="2200" dirty="0" smtClean="0">
              <a:latin typeface="+mj-lt"/>
            </a:endParaRPr>
          </a:p>
          <a:p>
            <a:pPr lvl="0" algn="just"/>
            <a:r>
              <a:rPr lang="en-IN" sz="2200" dirty="0" smtClean="0">
                <a:latin typeface="+mj-lt"/>
              </a:rPr>
              <a:t>Explanation 1 and 2 are added to Rule </a:t>
            </a:r>
            <a:r>
              <a:rPr lang="en-IN" sz="2200" dirty="0" smtClean="0">
                <a:latin typeface="+mj-lt"/>
              </a:rPr>
              <a:t>5 to clarify that</a:t>
            </a:r>
          </a:p>
          <a:p>
            <a:pPr algn="just">
              <a:buNone/>
            </a:pPr>
            <a:r>
              <a:rPr lang="en-IN" sz="2200" dirty="0" smtClean="0">
                <a:latin typeface="+mj-lt"/>
              </a:rPr>
              <a:t>(1) </a:t>
            </a:r>
            <a:r>
              <a:rPr lang="en-IN" sz="2200" dirty="0" smtClean="0">
                <a:latin typeface="+mj-lt"/>
              </a:rPr>
              <a:t>This Rule shall also apply in case of new levies</a:t>
            </a:r>
          </a:p>
          <a:p>
            <a:pPr algn="just">
              <a:buNone/>
            </a:pPr>
            <a:r>
              <a:rPr lang="en-IN" sz="2200" dirty="0" smtClean="0">
                <a:latin typeface="+mj-lt"/>
              </a:rPr>
              <a:t>(2) </a:t>
            </a:r>
            <a:r>
              <a:rPr lang="en-IN" sz="2200" dirty="0" smtClean="0">
                <a:latin typeface="+mj-lt"/>
              </a:rPr>
              <a:t>New levy / tax shall be payable on all cases except where the payment is received before such service/levy became taxable for the first time and where the invoice is issued either before or within 30 days of the date when the service/levy becomes taxable for the first time.</a:t>
            </a:r>
          </a:p>
          <a:p>
            <a:pPr lvl="0">
              <a:buNone/>
            </a:pPr>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IMPORTANT CLARIFICATION</a:t>
            </a:r>
            <a:endParaRPr lang="en-IN" dirty="0"/>
          </a:p>
        </p:txBody>
      </p:sp>
      <p:sp>
        <p:nvSpPr>
          <p:cNvPr id="3" name="Content Placeholder 2"/>
          <p:cNvSpPr>
            <a:spLocks noGrp="1"/>
          </p:cNvSpPr>
          <p:nvPr>
            <p:ph idx="1"/>
          </p:nvPr>
        </p:nvSpPr>
        <p:spPr/>
        <p:txBody>
          <a:bodyPr>
            <a:normAutofit/>
          </a:bodyPr>
          <a:lstStyle/>
          <a:p>
            <a:pPr algn="just"/>
            <a:r>
              <a:rPr lang="en-IN" sz="2000" dirty="0" smtClean="0">
                <a:latin typeface="+mj-lt"/>
              </a:rPr>
              <a:t>I</a:t>
            </a:r>
            <a:r>
              <a:rPr lang="en-IN" sz="2000" dirty="0" smtClean="0">
                <a:latin typeface="+mj-lt"/>
              </a:rPr>
              <a:t>ncentives </a:t>
            </a:r>
            <a:r>
              <a:rPr lang="en-IN" sz="2000" dirty="0" smtClean="0">
                <a:latin typeface="+mj-lt"/>
              </a:rPr>
              <a:t>received by Air Travel Agents from Computer Reservation System Companies shall be liable to</a:t>
            </a:r>
            <a:r>
              <a:rPr lang="en-IN" sz="2000" b="1" dirty="0" smtClean="0">
                <a:latin typeface="+mj-lt"/>
              </a:rPr>
              <a:t> </a:t>
            </a:r>
            <a:r>
              <a:rPr lang="en-IN" sz="2000" dirty="0" smtClean="0">
                <a:latin typeface="+mj-lt"/>
              </a:rPr>
              <a:t>Service </a:t>
            </a:r>
            <a:r>
              <a:rPr lang="en-IN" sz="2000" dirty="0" smtClean="0">
                <a:latin typeface="+mj-lt"/>
              </a:rPr>
              <a:t>Tax</a:t>
            </a:r>
          </a:p>
          <a:p>
            <a:pPr algn="just">
              <a:buNone/>
            </a:pPr>
            <a:r>
              <a:rPr lang="en-IN" sz="2000" dirty="0" smtClean="0">
                <a:latin typeface="+mj-lt"/>
              </a:rPr>
              <a:t>	Decision quoted:</a:t>
            </a:r>
          </a:p>
          <a:p>
            <a:pPr algn="just">
              <a:buNone/>
            </a:pPr>
            <a:r>
              <a:rPr lang="en-IN" sz="2000" dirty="0" smtClean="0">
                <a:latin typeface="+mj-lt"/>
              </a:rPr>
              <a:t>	</a:t>
            </a:r>
            <a:r>
              <a:rPr lang="en-IN" sz="2000" b="1" dirty="0" smtClean="0">
                <a:latin typeface="+mj-lt"/>
              </a:rPr>
              <a:t>International Travel House Pvt. Ltd. [2014 (33) STR 606 (Comm. Appl</a:t>
            </a:r>
            <a:r>
              <a:rPr lang="en-IN" sz="2000" b="1" dirty="0" smtClean="0">
                <a:latin typeface="+mj-lt"/>
              </a:rPr>
              <a:t>.)]</a:t>
            </a:r>
          </a:p>
          <a:p>
            <a:pPr algn="just">
              <a:buNone/>
            </a:pPr>
            <a:r>
              <a:rPr lang="en-IN" sz="2000" b="1" dirty="0" smtClean="0">
                <a:latin typeface="+mj-lt"/>
              </a:rPr>
              <a:t>	</a:t>
            </a:r>
            <a:r>
              <a:rPr lang="en-IN" sz="2000" b="1" dirty="0" err="1" smtClean="0">
                <a:latin typeface="+mj-lt"/>
              </a:rPr>
              <a:t>Starline</a:t>
            </a:r>
            <a:r>
              <a:rPr lang="en-IN" sz="2000" b="1" dirty="0" smtClean="0">
                <a:latin typeface="+mj-lt"/>
              </a:rPr>
              <a:t> </a:t>
            </a:r>
            <a:r>
              <a:rPr lang="en-IN" sz="2000" b="1" dirty="0" smtClean="0">
                <a:latin typeface="+mj-lt"/>
              </a:rPr>
              <a:t>Travels Ltd. [2012 (27) STR 526 (Comm. Appl.)]</a:t>
            </a:r>
            <a:r>
              <a:rPr lang="en-IN" sz="2000" dirty="0" smtClean="0">
                <a:latin typeface="+mj-lt"/>
              </a:rPr>
              <a:t>, </a:t>
            </a:r>
            <a:endParaRPr lang="en-IN" sz="2000" dirty="0" smtClean="0">
              <a:latin typeface="+mj-lt"/>
            </a:endParaRPr>
          </a:p>
          <a:p>
            <a:pPr algn="just">
              <a:buNone/>
            </a:pPr>
            <a:r>
              <a:rPr lang="en-IN" sz="2000" dirty="0" smtClean="0">
                <a:latin typeface="+mj-lt"/>
              </a:rPr>
              <a:t>	</a:t>
            </a:r>
            <a:r>
              <a:rPr lang="en-IN" sz="2000" b="1" dirty="0" smtClean="0">
                <a:latin typeface="+mj-lt"/>
              </a:rPr>
              <a:t>M/s J. K. World Travel vs. Asst </a:t>
            </a:r>
            <a:r>
              <a:rPr lang="en-IN" sz="2000" b="1" dirty="0" err="1" smtClean="0">
                <a:latin typeface="+mj-lt"/>
              </a:rPr>
              <a:t>Comm</a:t>
            </a:r>
            <a:r>
              <a:rPr lang="en-IN" sz="2000" b="1" dirty="0" smtClean="0">
                <a:latin typeface="+mj-lt"/>
              </a:rPr>
              <a:t> (Service Tax) [V2 (ST)91/A-IV/2012] </a:t>
            </a:r>
            <a:endParaRPr lang="en-IN" sz="2000" b="1" dirty="0" smtClean="0">
              <a:latin typeface="+mj-lt"/>
            </a:endParaRPr>
          </a:p>
          <a:p>
            <a:pPr algn="just">
              <a:buNone/>
            </a:pPr>
            <a:r>
              <a:rPr lang="en-IN" sz="2000" b="1" dirty="0" smtClean="0">
                <a:latin typeface="+mj-lt"/>
              </a:rPr>
              <a:t>	M/s </a:t>
            </a:r>
            <a:r>
              <a:rPr lang="en-IN" sz="2000" b="1" dirty="0" err="1" smtClean="0">
                <a:latin typeface="+mj-lt"/>
              </a:rPr>
              <a:t>Shreeji</a:t>
            </a:r>
            <a:r>
              <a:rPr lang="en-IN" sz="2000" b="1" dirty="0" smtClean="0">
                <a:latin typeface="+mj-lt"/>
              </a:rPr>
              <a:t> </a:t>
            </a:r>
            <a:r>
              <a:rPr lang="en-IN" sz="2000" b="1" dirty="0" err="1" smtClean="0">
                <a:latin typeface="+mj-lt"/>
              </a:rPr>
              <a:t>Bapa</a:t>
            </a:r>
            <a:r>
              <a:rPr lang="en-IN" sz="2000" b="1" dirty="0" smtClean="0">
                <a:latin typeface="+mj-lt"/>
              </a:rPr>
              <a:t> Aviation vs. Asst </a:t>
            </a:r>
            <a:r>
              <a:rPr lang="en-IN" sz="2000" b="1" dirty="0" err="1" smtClean="0">
                <a:latin typeface="+mj-lt"/>
              </a:rPr>
              <a:t>Comm</a:t>
            </a:r>
            <a:r>
              <a:rPr lang="en-IN" sz="2000" b="1" dirty="0" smtClean="0">
                <a:latin typeface="+mj-lt"/>
              </a:rPr>
              <a:t> (Service Tax) [V2 (ST)127/AIV/ 2012] </a:t>
            </a:r>
            <a:endParaRPr lang="en-IN" sz="2000" b="1" dirty="0" smtClean="0">
              <a:latin typeface="+mj-lt"/>
            </a:endParaRPr>
          </a:p>
          <a:p>
            <a:pPr algn="just">
              <a:buNone/>
            </a:pPr>
            <a:endParaRPr lang="en-IN" sz="2000" dirty="0" smtClean="0">
              <a:latin typeface="+mj-lt"/>
            </a:endParaRPr>
          </a:p>
          <a:p>
            <a:pPr algn="just"/>
            <a:r>
              <a:rPr lang="en-IN" sz="2000" dirty="0" smtClean="0">
                <a:latin typeface="+mj-lt"/>
              </a:rPr>
              <a:t>I</a:t>
            </a:r>
            <a:r>
              <a:rPr lang="en-IN" sz="2000" dirty="0" smtClean="0">
                <a:latin typeface="+mj-lt"/>
              </a:rPr>
              <a:t>nstitutes </a:t>
            </a:r>
            <a:r>
              <a:rPr lang="en-IN" sz="2000" dirty="0" smtClean="0">
                <a:latin typeface="+mj-lt"/>
              </a:rPr>
              <a:t>of language management does not provide any such exempt services to educational institutes, therefore is liable to Service tax.</a:t>
            </a: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CENVAT CREDIT RULES</a:t>
            </a:r>
            <a:endParaRPr lang="en-IN" dirty="0"/>
          </a:p>
        </p:txBody>
      </p:sp>
      <p:sp>
        <p:nvSpPr>
          <p:cNvPr id="3" name="Content Placeholder 2"/>
          <p:cNvSpPr>
            <a:spLocks noGrp="1"/>
          </p:cNvSpPr>
          <p:nvPr>
            <p:ph idx="1"/>
          </p:nvPr>
        </p:nvSpPr>
        <p:spPr/>
        <p:txBody>
          <a:bodyPr/>
          <a:lstStyle/>
          <a:p>
            <a:pPr algn="just"/>
            <a:r>
              <a:rPr lang="en-IN" sz="2000" dirty="0" smtClean="0">
                <a:latin typeface="+mj-lt"/>
              </a:rPr>
              <a:t>Wagons falling under Sub-heading 860692 have been </a:t>
            </a:r>
            <a:r>
              <a:rPr lang="en-IN" sz="2000" dirty="0" smtClean="0">
                <a:latin typeface="+mj-lt"/>
              </a:rPr>
              <a:t>mentioned </a:t>
            </a:r>
            <a:r>
              <a:rPr lang="en-IN" sz="2000" dirty="0" smtClean="0">
                <a:latin typeface="+mj-lt"/>
              </a:rPr>
              <a:t>as capital </a:t>
            </a:r>
            <a:r>
              <a:rPr lang="en-IN" sz="2000" dirty="0" smtClean="0">
                <a:latin typeface="+mj-lt"/>
              </a:rPr>
              <a:t>goods -  </a:t>
            </a:r>
            <a:r>
              <a:rPr lang="en-IN" sz="2000" b="1" dirty="0" smtClean="0">
                <a:latin typeface="+mj-lt"/>
              </a:rPr>
              <a:t>Bulk Cements Corporation (India) Ltd. Vs. Commissioner of Central Excise [2013 (294) ELT 433 (Tri-Mum)] </a:t>
            </a:r>
            <a:endParaRPr lang="en-IN" sz="2000" b="1" dirty="0" smtClean="0">
              <a:latin typeface="+mj-lt"/>
            </a:endParaRPr>
          </a:p>
          <a:p>
            <a:pPr algn="just"/>
            <a:r>
              <a:rPr lang="en-IN" sz="2000" dirty="0" smtClean="0">
                <a:latin typeface="+mj-lt"/>
              </a:rPr>
              <a:t>Restriction with regard to ‘the equipments and appliances used in an office’ has been done away </a:t>
            </a:r>
            <a:r>
              <a:rPr lang="en-IN" sz="2000" dirty="0" smtClean="0">
                <a:latin typeface="+mj-lt"/>
              </a:rPr>
              <a:t>with</a:t>
            </a:r>
          </a:p>
          <a:p>
            <a:pPr lvl="0" algn="just"/>
            <a:r>
              <a:rPr lang="en-IN" sz="2000" dirty="0" smtClean="0">
                <a:latin typeface="+mj-lt"/>
              </a:rPr>
              <a:t>‘Capital goods’ which have a value </a:t>
            </a:r>
            <a:r>
              <a:rPr lang="en-IN" sz="2000" dirty="0" err="1" smtClean="0">
                <a:latin typeface="+mj-lt"/>
              </a:rPr>
              <a:t>upto</a:t>
            </a:r>
            <a:r>
              <a:rPr lang="en-IN" sz="2000" dirty="0" smtClean="0">
                <a:latin typeface="+mj-lt"/>
              </a:rPr>
              <a:t> ten thousand rupees per piece to be deemed as inputs.</a:t>
            </a:r>
          </a:p>
          <a:p>
            <a:pPr lvl="0" algn="just"/>
            <a:r>
              <a:rPr lang="en-IN" sz="2000" dirty="0" smtClean="0">
                <a:latin typeface="+mj-lt"/>
              </a:rPr>
              <a:t>The goods used for the ‘pumping of water’ would be construed as </a:t>
            </a:r>
            <a:r>
              <a:rPr lang="en-IN" sz="2000" dirty="0" smtClean="0">
                <a:latin typeface="+mj-lt"/>
              </a:rPr>
              <a:t>inputs and capital goods.</a:t>
            </a:r>
          </a:p>
          <a:p>
            <a:pPr algn="just"/>
            <a:r>
              <a:rPr lang="en-IN" sz="2000" dirty="0" smtClean="0">
                <a:latin typeface="+mj-lt"/>
              </a:rPr>
              <a:t>The scope of definition of ‘input services distributor’ </a:t>
            </a:r>
            <a:r>
              <a:rPr lang="en-IN" sz="2000" dirty="0" smtClean="0">
                <a:latin typeface="+mj-lt"/>
              </a:rPr>
              <a:t>has </a:t>
            </a:r>
            <a:r>
              <a:rPr lang="en-IN" sz="2000" dirty="0" smtClean="0">
                <a:latin typeface="+mj-lt"/>
              </a:rPr>
              <a:t>been extended to an office of an ‘outsourced manufacturing unit</a:t>
            </a:r>
            <a:r>
              <a:rPr lang="en-IN" sz="2000" dirty="0" smtClean="0">
                <a:latin typeface="+mj-lt"/>
              </a:rPr>
              <a:t>’.</a:t>
            </a:r>
          </a:p>
          <a:p>
            <a:pPr lvl="0" algn="just"/>
            <a:r>
              <a:rPr lang="en-IN" sz="2000" dirty="0" smtClean="0">
                <a:latin typeface="+mj-lt"/>
              </a:rPr>
              <a:t>Rule 7B added to allow credit </a:t>
            </a:r>
            <a:r>
              <a:rPr lang="en-IN" sz="2000" dirty="0" smtClean="0">
                <a:latin typeface="+mj-lt"/>
              </a:rPr>
              <a:t>on the basis of invoice issued by warehouse of said manufacturer.</a:t>
            </a:r>
          </a:p>
          <a:p>
            <a:pPr algn="just"/>
            <a:endParaRPr lang="en-IN" sz="2000" dirty="0" smtClean="0"/>
          </a:p>
          <a:p>
            <a:pPr lvl="0" algn="just"/>
            <a:endParaRPr lang="en-IN" sz="2000" dirty="0" smtClean="0">
              <a:latin typeface="+mj-lt"/>
            </a:endParaRP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CENVAT CREDIT RULES</a:t>
            </a:r>
            <a:endParaRPr lang="en-IN" dirty="0"/>
          </a:p>
        </p:txBody>
      </p:sp>
      <p:sp>
        <p:nvSpPr>
          <p:cNvPr id="3" name="Content Placeholder 2"/>
          <p:cNvSpPr>
            <a:spLocks noGrp="1"/>
          </p:cNvSpPr>
          <p:nvPr>
            <p:ph idx="1"/>
          </p:nvPr>
        </p:nvSpPr>
        <p:spPr/>
        <p:txBody>
          <a:bodyPr>
            <a:normAutofit fontScale="92500" lnSpcReduction="20000"/>
          </a:bodyPr>
          <a:lstStyle/>
          <a:p>
            <a:pPr lvl="0" algn="just"/>
            <a:r>
              <a:rPr lang="en-IN" sz="2400" dirty="0" smtClean="0">
                <a:latin typeface="+mj-lt"/>
              </a:rPr>
              <a:t>W.e.f. 1.3.2016, it is provided that CENVAT Credit of any duty specified in sub-rule (1) except NCCD cannot be utilized for payment of </a:t>
            </a:r>
            <a:r>
              <a:rPr lang="en-IN" sz="2400" dirty="0" smtClean="0">
                <a:latin typeface="+mj-lt"/>
              </a:rPr>
              <a:t>NCCD</a:t>
            </a:r>
          </a:p>
          <a:p>
            <a:pPr lvl="0" algn="just"/>
            <a:r>
              <a:rPr lang="en-IN" sz="2400" dirty="0" smtClean="0">
                <a:latin typeface="+mj-lt"/>
              </a:rPr>
              <a:t>The facility of 100% CENVAT Credit of capital goods is also extended to the Gems and Jewellery Sector. Threshold decided as INR 12 </a:t>
            </a:r>
            <a:r>
              <a:rPr lang="en-IN" sz="2400" dirty="0" err="1" smtClean="0">
                <a:latin typeface="+mj-lt"/>
              </a:rPr>
              <a:t>Crore</a:t>
            </a:r>
            <a:r>
              <a:rPr lang="en-IN" sz="2400" dirty="0" smtClean="0">
                <a:latin typeface="+mj-lt"/>
              </a:rPr>
              <a:t>.</a:t>
            </a:r>
          </a:p>
          <a:p>
            <a:pPr algn="just"/>
            <a:r>
              <a:rPr lang="en-IN" sz="2400" dirty="0" smtClean="0">
                <a:latin typeface="+mj-lt"/>
              </a:rPr>
              <a:t>CENVAT Credit on jigs, fixtures moulds and dies or tools sent to a job worker or another manufacturer would also be allowed where such goods are sent without bringing the same to the premises of the </a:t>
            </a:r>
            <a:r>
              <a:rPr lang="en-IN" sz="2400" dirty="0" smtClean="0">
                <a:latin typeface="+mj-lt"/>
              </a:rPr>
              <a:t>Assessee - </a:t>
            </a:r>
            <a:r>
              <a:rPr lang="en-IN" sz="2400" b="1" dirty="0" smtClean="0">
                <a:latin typeface="+mj-lt"/>
              </a:rPr>
              <a:t>Eaton Fluid Power Ltd. vs. Commissioner [2014 (308) ELT 602 (Tri-Mum)]. </a:t>
            </a:r>
            <a:endParaRPr lang="en-IN" sz="2400" b="1" dirty="0" smtClean="0">
              <a:latin typeface="+mj-lt"/>
            </a:endParaRPr>
          </a:p>
          <a:p>
            <a:pPr lvl="0" algn="just"/>
            <a:r>
              <a:rPr lang="en-IN" sz="2400" dirty="0" smtClean="0">
                <a:latin typeface="+mj-lt"/>
              </a:rPr>
              <a:t>Permission </a:t>
            </a:r>
            <a:r>
              <a:rPr lang="en-IN" sz="2400" dirty="0" smtClean="0">
                <a:latin typeface="+mj-lt"/>
              </a:rPr>
              <a:t>allowing the final products to be cleared from the premises of the job worker would be valid </a:t>
            </a:r>
            <a:r>
              <a:rPr lang="en-IN" sz="2400" dirty="0" err="1" smtClean="0">
                <a:latin typeface="+mj-lt"/>
              </a:rPr>
              <a:t>upto</a:t>
            </a:r>
            <a:r>
              <a:rPr lang="en-IN" sz="2400" dirty="0" smtClean="0">
                <a:latin typeface="+mj-lt"/>
              </a:rPr>
              <a:t> 3 years as against existing 1 year.</a:t>
            </a:r>
          </a:p>
          <a:p>
            <a:pPr algn="just"/>
            <a:endParaRPr lang="en-IN" sz="2200" dirty="0" smtClean="0">
              <a:latin typeface="+mj-lt"/>
            </a:endParaRPr>
          </a:p>
          <a:p>
            <a:pPr lvl="0"/>
            <a:endParaRPr lang="en-IN" dirty="0" smtClean="0"/>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CENVAT CREDIT RULES</a:t>
            </a:r>
            <a:endParaRPr lang="en-IN" dirty="0"/>
          </a:p>
        </p:txBody>
      </p:sp>
      <p:sp>
        <p:nvSpPr>
          <p:cNvPr id="3" name="Content Placeholder 2"/>
          <p:cNvSpPr>
            <a:spLocks noGrp="1"/>
          </p:cNvSpPr>
          <p:nvPr>
            <p:ph idx="1"/>
          </p:nvPr>
        </p:nvSpPr>
        <p:spPr/>
        <p:txBody>
          <a:bodyPr>
            <a:normAutofit lnSpcReduction="10000"/>
          </a:bodyPr>
          <a:lstStyle/>
          <a:p>
            <a:r>
              <a:rPr lang="en-IN" sz="2200" dirty="0" smtClean="0">
                <a:latin typeface="+mj-lt"/>
              </a:rPr>
              <a:t> Cenvat credit on services provided by way of assignment of “right to use” any natural resources shall be spread over the period for which the “right to use” has been assigned under Straight Line Method. </a:t>
            </a:r>
            <a:endParaRPr lang="en-IN" sz="2200" dirty="0" smtClean="0">
              <a:latin typeface="+mj-lt"/>
            </a:endParaRPr>
          </a:p>
          <a:p>
            <a:r>
              <a:rPr lang="en-IN" sz="2200" dirty="0" smtClean="0">
                <a:latin typeface="+mj-lt"/>
              </a:rPr>
              <a:t>Rule 6</a:t>
            </a:r>
          </a:p>
          <a:p>
            <a:pPr marL="514350" lvl="0" indent="-514350">
              <a:buAutoNum type="arabicParenBoth"/>
            </a:pPr>
            <a:r>
              <a:rPr lang="en-IN" sz="2200" dirty="0" smtClean="0">
                <a:latin typeface="+mj-lt"/>
              </a:rPr>
              <a:t>No </a:t>
            </a:r>
            <a:r>
              <a:rPr lang="en-IN" sz="2200" dirty="0" smtClean="0">
                <a:latin typeface="+mj-lt"/>
              </a:rPr>
              <a:t>CENVAT Credit can be allowed on capital goods used exclusively for exempt activity for a period of two years from the date of commercial production or provision of </a:t>
            </a:r>
            <a:r>
              <a:rPr lang="en-IN" sz="2200" dirty="0" smtClean="0">
                <a:latin typeface="+mj-lt"/>
              </a:rPr>
              <a:t>services</a:t>
            </a:r>
          </a:p>
          <a:p>
            <a:pPr marL="514350" lvl="0" indent="-514350">
              <a:buAutoNum type="arabicParenBoth"/>
            </a:pPr>
            <a:r>
              <a:rPr lang="en-IN" sz="2200" dirty="0" smtClean="0">
                <a:latin typeface="+mj-lt"/>
              </a:rPr>
              <a:t>Cenvat to be reversed to the extent of </a:t>
            </a:r>
            <a:r>
              <a:rPr lang="en-IN" sz="2200" dirty="0" err="1" smtClean="0">
                <a:latin typeface="+mj-lt"/>
              </a:rPr>
              <a:t>cenvat</a:t>
            </a:r>
            <a:r>
              <a:rPr lang="en-IN" sz="2200" dirty="0" smtClean="0">
                <a:latin typeface="+mj-lt"/>
              </a:rPr>
              <a:t> available</a:t>
            </a:r>
          </a:p>
          <a:p>
            <a:pPr marL="514350" lvl="0" indent="-514350">
              <a:buAutoNum type="arabicParenBoth"/>
            </a:pPr>
            <a:r>
              <a:rPr lang="en-IN" sz="2200" dirty="0" smtClean="0">
                <a:latin typeface="+mj-lt"/>
              </a:rPr>
              <a:t>Reversal to be done on common input services only</a:t>
            </a:r>
          </a:p>
          <a:p>
            <a:pPr marL="514350" indent="-514350">
              <a:buFont typeface="Wingdings 2"/>
              <a:buAutoNum type="arabicParenBoth"/>
            </a:pPr>
            <a:r>
              <a:rPr lang="en-IN" sz="2200" dirty="0" smtClean="0">
                <a:latin typeface="+mj-lt"/>
              </a:rPr>
              <a:t>Banking and financial institutions can now exercise any of the options under the Rules for reversal of CENVAT Credit in addition to option of payment of 50% of the CENVAT Credit</a:t>
            </a:r>
          </a:p>
          <a:p>
            <a:pPr marL="514350" lvl="0" indent="-514350">
              <a:buAutoNum type="arabicParenBoth"/>
            </a:pPr>
            <a:endParaRPr lang="en-IN" sz="2200" dirty="0" smtClean="0">
              <a:latin typeface="+mj-lt"/>
            </a:endParaRP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CENVAT CREDIT RULES</a:t>
            </a:r>
            <a:endParaRPr lang="en-IN" dirty="0"/>
          </a:p>
        </p:txBody>
      </p:sp>
      <p:sp>
        <p:nvSpPr>
          <p:cNvPr id="3" name="Content Placeholder 2"/>
          <p:cNvSpPr>
            <a:spLocks noGrp="1"/>
          </p:cNvSpPr>
          <p:nvPr>
            <p:ph idx="1"/>
          </p:nvPr>
        </p:nvSpPr>
        <p:spPr/>
        <p:txBody>
          <a:bodyPr/>
          <a:lstStyle/>
          <a:p>
            <a:r>
              <a:rPr lang="en-IN" sz="2000" dirty="0" smtClean="0">
                <a:latin typeface="+mj-lt"/>
              </a:rPr>
              <a:t>In case of a ‘manufacturer’ , the time limit to file a refund claim will be as per the period specified in Section 11B of the CE </a:t>
            </a:r>
            <a:r>
              <a:rPr lang="en-IN" sz="2000" dirty="0" smtClean="0">
                <a:latin typeface="+mj-lt"/>
              </a:rPr>
              <a:t>Act</a:t>
            </a:r>
          </a:p>
          <a:p>
            <a:pPr lvl="0"/>
            <a:r>
              <a:rPr lang="en-IN" sz="2000" dirty="0" smtClean="0">
                <a:latin typeface="+mj-lt"/>
              </a:rPr>
              <a:t> In case of ‘services provider’, the time limit will be one year from the date of; </a:t>
            </a:r>
          </a:p>
          <a:p>
            <a:pPr lvl="0">
              <a:buNone/>
            </a:pPr>
            <a:r>
              <a:rPr lang="en-IN" sz="2000" dirty="0" smtClean="0">
                <a:latin typeface="+mj-lt"/>
              </a:rPr>
              <a:t>	(1) Receipt </a:t>
            </a:r>
            <a:r>
              <a:rPr lang="en-IN" sz="2000" dirty="0" smtClean="0">
                <a:latin typeface="+mj-lt"/>
              </a:rPr>
              <a:t>of payment in convertible foreign exchange </a:t>
            </a:r>
            <a:r>
              <a:rPr lang="en-IN" sz="2000" dirty="0" smtClean="0">
                <a:latin typeface="+mj-lt"/>
              </a:rPr>
              <a:t>where </a:t>
            </a:r>
            <a:r>
              <a:rPr lang="en-IN" sz="2000" dirty="0" smtClean="0">
                <a:latin typeface="+mj-lt"/>
              </a:rPr>
              <a:t>the provision of services has been </a:t>
            </a:r>
            <a:r>
              <a:rPr lang="en-IN" sz="2000" dirty="0" smtClean="0">
                <a:latin typeface="+mj-lt"/>
              </a:rPr>
              <a:t>	completed </a:t>
            </a:r>
            <a:r>
              <a:rPr lang="en-IN" sz="2000" dirty="0" smtClean="0">
                <a:latin typeface="+mj-lt"/>
              </a:rPr>
              <a:t>prior to receipt of payment; or</a:t>
            </a:r>
          </a:p>
          <a:p>
            <a:pPr lvl="0">
              <a:buNone/>
            </a:pPr>
            <a:r>
              <a:rPr lang="en-IN" sz="2000" dirty="0" smtClean="0">
                <a:latin typeface="+mj-lt"/>
              </a:rPr>
              <a:t>	(2) The </a:t>
            </a:r>
            <a:r>
              <a:rPr lang="en-IN" sz="2000" dirty="0" smtClean="0">
                <a:latin typeface="+mj-lt"/>
              </a:rPr>
              <a:t>date of issue of invoice – where advance payment has been received prior to issue of invoice.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CUSTOMS</a:t>
            </a:r>
            <a:endParaRPr lang="en-IN" dirty="0"/>
          </a:p>
        </p:txBody>
      </p:sp>
      <p:sp>
        <p:nvSpPr>
          <p:cNvPr id="3" name="Content Placeholder 2"/>
          <p:cNvSpPr>
            <a:spLocks noGrp="1"/>
          </p:cNvSpPr>
          <p:nvPr>
            <p:ph idx="1"/>
          </p:nvPr>
        </p:nvSpPr>
        <p:spPr/>
        <p:txBody>
          <a:bodyPr/>
          <a:lstStyle/>
          <a:p>
            <a:r>
              <a:rPr lang="en-IN" sz="1600" b="1" dirty="0" smtClean="0">
                <a:latin typeface="+mj-lt"/>
              </a:rPr>
              <a:t>ADDITION AND REDUCTION IN BCD RATES (in%</a:t>
            </a:r>
            <a:r>
              <a:rPr lang="en-IN" sz="1600" dirty="0" smtClean="0">
                <a:latin typeface="+mj-lt"/>
              </a:rPr>
              <a:t>)</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graphicFrame>
        <p:nvGraphicFramePr>
          <p:cNvPr id="5" name="Table 4"/>
          <p:cNvGraphicFramePr>
            <a:graphicFrameLocks noGrp="1"/>
          </p:cNvGraphicFramePr>
          <p:nvPr/>
        </p:nvGraphicFramePr>
        <p:xfrm>
          <a:off x="304800" y="2362200"/>
          <a:ext cx="8382001" cy="3962400"/>
        </p:xfrm>
        <a:graphic>
          <a:graphicData uri="http://schemas.openxmlformats.org/drawingml/2006/table">
            <a:tbl>
              <a:tblPr firstRow="1" bandRow="1">
                <a:tableStyleId>{5C22544A-7EE6-4342-B048-85BDC9FD1C3A}</a:tableStyleId>
              </a:tblPr>
              <a:tblGrid>
                <a:gridCol w="6324600"/>
                <a:gridCol w="1066800"/>
                <a:gridCol w="990601"/>
              </a:tblGrid>
              <a:tr h="398643">
                <a:tc>
                  <a:txBody>
                    <a:bodyPr/>
                    <a:lstStyle/>
                    <a:p>
                      <a:r>
                        <a:rPr lang="en-IN" sz="1400" dirty="0" smtClean="0">
                          <a:latin typeface="+mj-lt"/>
                        </a:rPr>
                        <a:t>GOODS</a:t>
                      </a:r>
                      <a:endParaRPr lang="en-IN" sz="1400" dirty="0">
                        <a:latin typeface="+mj-lt"/>
                      </a:endParaRPr>
                    </a:p>
                  </a:txBody>
                  <a:tcPr/>
                </a:tc>
                <a:tc>
                  <a:txBody>
                    <a:bodyPr/>
                    <a:lstStyle/>
                    <a:p>
                      <a:r>
                        <a:rPr lang="en-IN" sz="1400" dirty="0" smtClean="0">
                          <a:latin typeface="+mj-lt"/>
                        </a:rPr>
                        <a:t>EXISTING</a:t>
                      </a:r>
                      <a:endParaRPr lang="en-IN" sz="1400" dirty="0">
                        <a:latin typeface="+mj-lt"/>
                      </a:endParaRPr>
                    </a:p>
                  </a:txBody>
                  <a:tcPr/>
                </a:tc>
                <a:tc>
                  <a:txBody>
                    <a:bodyPr/>
                    <a:lstStyle/>
                    <a:p>
                      <a:r>
                        <a:rPr lang="en-IN" sz="1400" dirty="0" smtClean="0">
                          <a:latin typeface="+mj-lt"/>
                        </a:rPr>
                        <a:t>REVISED</a:t>
                      </a:r>
                      <a:endParaRPr lang="en-IN" sz="1400" dirty="0">
                        <a:latin typeface="+mj-lt"/>
                      </a:endParaRPr>
                    </a:p>
                  </a:txBody>
                  <a:tcPr/>
                </a:tc>
              </a:tr>
              <a:tr h="527519">
                <a:tc>
                  <a:txBody>
                    <a:bodyPr/>
                    <a:lstStyle/>
                    <a:p>
                      <a:pPr algn="just">
                        <a:lnSpc>
                          <a:spcPct val="115000"/>
                        </a:lnSpc>
                        <a:spcAft>
                          <a:spcPts val="0"/>
                        </a:spcAft>
                      </a:pPr>
                      <a:r>
                        <a:rPr lang="en-IN" sz="1400" dirty="0">
                          <a:solidFill>
                            <a:srgbClr val="0D0D0D"/>
                          </a:solidFill>
                          <a:latin typeface="+mj-lt"/>
                          <a:ea typeface="Calibri"/>
                          <a:cs typeface="Calibri"/>
                        </a:rPr>
                        <a:t>Cold chain including pre-cooling unit, </a:t>
                      </a:r>
                      <a:r>
                        <a:rPr lang="en-IN" sz="1400" dirty="0" err="1">
                          <a:solidFill>
                            <a:srgbClr val="0D0D0D"/>
                          </a:solidFill>
                          <a:latin typeface="+mj-lt"/>
                          <a:ea typeface="Calibri"/>
                          <a:cs typeface="Calibri"/>
                        </a:rPr>
                        <a:t>packhouses</a:t>
                      </a:r>
                      <a:r>
                        <a:rPr lang="en-IN" sz="1400" dirty="0">
                          <a:solidFill>
                            <a:srgbClr val="0D0D0D"/>
                          </a:solidFill>
                          <a:latin typeface="+mj-lt"/>
                          <a:ea typeface="Calibri"/>
                          <a:cs typeface="Calibri"/>
                        </a:rPr>
                        <a:t>, sorting and grading lines and ripening chambers</a:t>
                      </a:r>
                      <a:endParaRPr lang="en-IN" sz="1400" dirty="0">
                        <a:latin typeface="+mj-lt"/>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mj-lt"/>
                          <a:ea typeface="Calibri"/>
                          <a:cs typeface="Calibri"/>
                        </a:rPr>
                        <a:t>10</a:t>
                      </a:r>
                      <a:endParaRPr lang="en-IN" sz="1400" dirty="0">
                        <a:latin typeface="+mj-lt"/>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mj-lt"/>
                          <a:ea typeface="Calibri"/>
                          <a:cs typeface="Calibri"/>
                        </a:rPr>
                        <a:t>5</a:t>
                      </a:r>
                      <a:endParaRPr lang="en-IN" sz="1400" dirty="0">
                        <a:latin typeface="+mj-lt"/>
                        <a:ea typeface="Calibri"/>
                        <a:cs typeface="Times New Roman"/>
                      </a:endParaRPr>
                    </a:p>
                  </a:txBody>
                  <a:tcPr marL="68580" marR="68580" marT="0" marB="0"/>
                </a:tc>
              </a:tr>
              <a:tr h="398643">
                <a:tc>
                  <a:txBody>
                    <a:bodyPr/>
                    <a:lstStyle/>
                    <a:p>
                      <a:pPr algn="just">
                        <a:lnSpc>
                          <a:spcPct val="115000"/>
                        </a:lnSpc>
                        <a:spcAft>
                          <a:spcPts val="0"/>
                        </a:spcAft>
                      </a:pPr>
                      <a:r>
                        <a:rPr lang="en-IN" sz="1400">
                          <a:solidFill>
                            <a:srgbClr val="0D0D0D"/>
                          </a:solidFill>
                          <a:latin typeface="+mj-lt"/>
                          <a:ea typeface="Calibri"/>
                          <a:cs typeface="Calibri"/>
                        </a:rPr>
                        <a:t>Refrigerated containers</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mj-lt"/>
                          <a:ea typeface="Calibri"/>
                          <a:cs typeface="Calibri"/>
                        </a:rPr>
                        <a:t>10</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mj-lt"/>
                          <a:ea typeface="Calibri"/>
                          <a:cs typeface="Calibri"/>
                        </a:rPr>
                        <a:t>5</a:t>
                      </a:r>
                      <a:endParaRPr lang="en-IN" sz="1400" dirty="0">
                        <a:latin typeface="+mj-lt"/>
                        <a:ea typeface="Calibri"/>
                        <a:cs typeface="Times New Roman"/>
                      </a:endParaRPr>
                    </a:p>
                  </a:txBody>
                  <a:tcPr marL="68580" marR="68580" marT="0" marB="0"/>
                </a:tc>
              </a:tr>
              <a:tr h="527519">
                <a:tc>
                  <a:txBody>
                    <a:bodyPr/>
                    <a:lstStyle/>
                    <a:p>
                      <a:pPr algn="just">
                        <a:lnSpc>
                          <a:spcPct val="115000"/>
                        </a:lnSpc>
                        <a:spcAft>
                          <a:spcPts val="0"/>
                        </a:spcAft>
                      </a:pPr>
                      <a:r>
                        <a:rPr lang="en-IN" sz="1400">
                          <a:solidFill>
                            <a:srgbClr val="0D0D0D"/>
                          </a:solidFill>
                          <a:latin typeface="+mj-lt"/>
                          <a:ea typeface="Calibri"/>
                          <a:cs typeface="Calibri"/>
                        </a:rPr>
                        <a:t>Aluminium Oxide for use in the manufacture of Wash Coat, which is used in the manufacture of catalytic converters, subject to actual user condition</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mj-lt"/>
                          <a:ea typeface="Calibri"/>
                          <a:cs typeface="Calibri"/>
                        </a:rPr>
                        <a:t>7.5</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mj-lt"/>
                          <a:ea typeface="Calibri"/>
                          <a:cs typeface="Calibri"/>
                        </a:rPr>
                        <a:t>5</a:t>
                      </a:r>
                      <a:endParaRPr lang="en-IN" sz="1400" dirty="0">
                        <a:latin typeface="+mj-lt"/>
                        <a:ea typeface="Calibri"/>
                        <a:cs typeface="Times New Roman"/>
                      </a:endParaRPr>
                    </a:p>
                  </a:txBody>
                  <a:tcPr marL="68580" marR="68580" marT="0" marB="0"/>
                </a:tc>
              </a:tr>
              <a:tr h="527519">
                <a:tc>
                  <a:txBody>
                    <a:bodyPr/>
                    <a:lstStyle/>
                    <a:p>
                      <a:pPr algn="just">
                        <a:lnSpc>
                          <a:spcPct val="115000"/>
                        </a:lnSpc>
                        <a:spcAft>
                          <a:spcPts val="0"/>
                        </a:spcAft>
                      </a:pPr>
                      <a:r>
                        <a:rPr lang="en-IN" sz="1400">
                          <a:solidFill>
                            <a:srgbClr val="0D0D0D"/>
                          </a:solidFill>
                          <a:latin typeface="+mj-lt"/>
                          <a:ea typeface="Calibri"/>
                          <a:cs typeface="Calibri"/>
                        </a:rPr>
                        <a:t>Coke and semi-coke of coal, of lignite or of peat, whether or not agglomerated; etort carbon</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mj-lt"/>
                          <a:ea typeface="Calibri"/>
                          <a:cs typeface="Calibri"/>
                        </a:rPr>
                        <a:t>12.5</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mj-lt"/>
                          <a:ea typeface="Calibri"/>
                          <a:cs typeface="Calibri"/>
                        </a:rPr>
                        <a:t>5</a:t>
                      </a:r>
                      <a:endParaRPr lang="en-IN" sz="1400" dirty="0">
                        <a:latin typeface="+mj-lt"/>
                        <a:ea typeface="Calibri"/>
                        <a:cs typeface="Times New Roman"/>
                      </a:endParaRPr>
                    </a:p>
                  </a:txBody>
                  <a:tcPr marL="68580" marR="68580" marT="0" marB="0"/>
                </a:tc>
              </a:tr>
              <a:tr h="527519">
                <a:tc>
                  <a:txBody>
                    <a:bodyPr/>
                    <a:lstStyle/>
                    <a:p>
                      <a:pPr algn="just">
                        <a:lnSpc>
                          <a:spcPct val="115000"/>
                        </a:lnSpc>
                        <a:spcAft>
                          <a:spcPts val="0"/>
                        </a:spcAft>
                      </a:pPr>
                      <a:r>
                        <a:rPr lang="en-IN" sz="1400">
                          <a:solidFill>
                            <a:srgbClr val="0D0D0D"/>
                          </a:solidFill>
                          <a:latin typeface="+mj-lt"/>
                          <a:ea typeface="Calibri"/>
                          <a:cs typeface="Calibri"/>
                        </a:rPr>
                        <a:t>Coal gas, water gas, producer gas and similar gases, other than petroleum gases and other gaseous hydrocarbons</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mj-lt"/>
                          <a:ea typeface="Calibri"/>
                          <a:cs typeface="Calibri"/>
                        </a:rPr>
                        <a:t>12.5</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mj-lt"/>
                          <a:ea typeface="Calibri"/>
                          <a:cs typeface="Calibri"/>
                        </a:rPr>
                        <a:t>5</a:t>
                      </a:r>
                      <a:endParaRPr lang="en-IN" sz="1400" dirty="0">
                        <a:latin typeface="+mj-lt"/>
                        <a:ea typeface="Calibri"/>
                        <a:cs typeface="Times New Roman"/>
                      </a:endParaRPr>
                    </a:p>
                  </a:txBody>
                  <a:tcPr marL="68580" marR="68580" marT="0" marB="0"/>
                </a:tc>
              </a:tr>
              <a:tr h="527519">
                <a:tc>
                  <a:txBody>
                    <a:bodyPr/>
                    <a:lstStyle/>
                    <a:p>
                      <a:pPr algn="just">
                        <a:lnSpc>
                          <a:spcPct val="115000"/>
                        </a:lnSpc>
                        <a:spcAft>
                          <a:spcPts val="0"/>
                        </a:spcAft>
                      </a:pPr>
                      <a:r>
                        <a:rPr lang="en-IN" sz="1400">
                          <a:solidFill>
                            <a:srgbClr val="0D0D0D"/>
                          </a:solidFill>
                          <a:latin typeface="+mj-lt"/>
                          <a:ea typeface="Calibri"/>
                          <a:cs typeface="Calibri"/>
                        </a:rPr>
                        <a:t>Cold chain including pre-cooling unit, packhouses, sorting and grading lines and ripening chambers</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mj-lt"/>
                          <a:ea typeface="Calibri"/>
                          <a:cs typeface="Calibri"/>
                        </a:rPr>
                        <a:t>10</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mj-lt"/>
                          <a:ea typeface="Calibri"/>
                          <a:cs typeface="Calibri"/>
                        </a:rPr>
                        <a:t>5</a:t>
                      </a:r>
                      <a:endParaRPr lang="en-IN" sz="1400" dirty="0">
                        <a:latin typeface="+mj-lt"/>
                        <a:ea typeface="Calibri"/>
                        <a:cs typeface="Times New Roman"/>
                      </a:endParaRPr>
                    </a:p>
                  </a:txBody>
                  <a:tcPr marL="68580" marR="68580" marT="0" marB="0"/>
                </a:tc>
              </a:tr>
              <a:tr h="527519">
                <a:tc>
                  <a:txBody>
                    <a:bodyPr/>
                    <a:lstStyle/>
                    <a:p>
                      <a:pPr algn="just">
                        <a:lnSpc>
                          <a:spcPct val="115000"/>
                        </a:lnSpc>
                        <a:spcAft>
                          <a:spcPts val="0"/>
                        </a:spcAft>
                      </a:pPr>
                      <a:r>
                        <a:rPr lang="en-IN" sz="1400">
                          <a:solidFill>
                            <a:srgbClr val="0D0D0D"/>
                          </a:solidFill>
                          <a:latin typeface="+mj-lt"/>
                          <a:ea typeface="Calibri"/>
                          <a:cs typeface="Calibri"/>
                        </a:rPr>
                        <a:t>Tar distilled from coal, from lignite or from peat and other mineral tars, whether or not dehydrated or partially distilled, including reconstituted tars</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a:solidFill>
                            <a:srgbClr val="0D0D0D"/>
                          </a:solidFill>
                          <a:latin typeface="+mj-lt"/>
                          <a:ea typeface="Calibri"/>
                          <a:cs typeface="Calibri"/>
                        </a:rPr>
                        <a:t>12.5</a:t>
                      </a:r>
                      <a:endParaRPr lang="en-IN" sz="1400">
                        <a:latin typeface="+mj-lt"/>
                        <a:ea typeface="Calibri"/>
                        <a:cs typeface="Times New Roman"/>
                      </a:endParaRPr>
                    </a:p>
                  </a:txBody>
                  <a:tcPr marL="68580" marR="68580" marT="0" marB="0"/>
                </a:tc>
                <a:tc>
                  <a:txBody>
                    <a:bodyPr/>
                    <a:lstStyle/>
                    <a:p>
                      <a:pPr algn="just">
                        <a:lnSpc>
                          <a:spcPct val="115000"/>
                        </a:lnSpc>
                        <a:spcAft>
                          <a:spcPts val="0"/>
                        </a:spcAft>
                      </a:pPr>
                      <a:r>
                        <a:rPr lang="en-IN" sz="1400" dirty="0">
                          <a:solidFill>
                            <a:srgbClr val="0D0D0D"/>
                          </a:solidFill>
                          <a:latin typeface="+mj-lt"/>
                          <a:ea typeface="Calibri"/>
                          <a:cs typeface="Calibri"/>
                        </a:rPr>
                        <a:t>5</a:t>
                      </a:r>
                      <a:endParaRPr lang="en-IN" sz="1400" dirty="0">
                        <a:latin typeface="+mj-lt"/>
                        <a:ea typeface="Calibri"/>
                        <a:cs typeface="Times New Roman"/>
                      </a:endParaRPr>
                    </a:p>
                  </a:txBody>
                  <a:tcPr marL="68580" marR="68580" marT="0" marB="0"/>
                </a:tc>
              </a:tr>
            </a:tbl>
          </a:graphicData>
        </a:graphic>
      </p:graphicFrame>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a:t>
            </a:r>
            <a:endParaRPr lang="en-IN" dirty="0"/>
          </a:p>
        </p:txBody>
      </p:sp>
      <p:graphicFrame>
        <p:nvGraphicFramePr>
          <p:cNvPr id="5" name="Content Placeholder 4"/>
          <p:cNvGraphicFramePr>
            <a:graphicFrameLocks noGrp="1"/>
          </p:cNvGraphicFramePr>
          <p:nvPr>
            <p:ph idx="1"/>
          </p:nvPr>
        </p:nvGraphicFramePr>
        <p:xfrm>
          <a:off x="457200" y="1935163"/>
          <a:ext cx="8229600" cy="4563872"/>
        </p:xfrm>
        <a:graphic>
          <a:graphicData uri="http://schemas.openxmlformats.org/drawingml/2006/table">
            <a:tbl>
              <a:tblPr firstRow="1" bandRow="1">
                <a:tableStyleId>{5C22544A-7EE6-4342-B048-85BDC9FD1C3A}</a:tableStyleId>
              </a:tblPr>
              <a:tblGrid>
                <a:gridCol w="5867400"/>
                <a:gridCol w="1219200"/>
                <a:gridCol w="1143000"/>
              </a:tblGrid>
              <a:tr h="370840">
                <a:tc>
                  <a:txBody>
                    <a:bodyPr/>
                    <a:lstStyle/>
                    <a:p>
                      <a:r>
                        <a:rPr lang="en-IN" dirty="0" smtClean="0"/>
                        <a:t>Goods</a:t>
                      </a:r>
                      <a:endParaRPr lang="en-IN" dirty="0"/>
                    </a:p>
                  </a:txBody>
                  <a:tcPr/>
                </a:tc>
                <a:tc>
                  <a:txBody>
                    <a:bodyPr/>
                    <a:lstStyle/>
                    <a:p>
                      <a:r>
                        <a:rPr lang="en-IN" dirty="0" smtClean="0"/>
                        <a:t>Existing</a:t>
                      </a:r>
                      <a:endParaRPr lang="en-IN" dirty="0"/>
                    </a:p>
                  </a:txBody>
                  <a:tcPr/>
                </a:tc>
                <a:tc>
                  <a:txBody>
                    <a:bodyPr/>
                    <a:lstStyle/>
                    <a:p>
                      <a:r>
                        <a:rPr lang="en-IN" dirty="0" smtClean="0"/>
                        <a:t>Revised</a:t>
                      </a:r>
                      <a:endParaRPr lang="en-IN" dirty="0"/>
                    </a:p>
                  </a:txBody>
                  <a:tcPr/>
                </a:tc>
              </a:tr>
              <a:tr h="370840">
                <a:tc>
                  <a:txBody>
                    <a:bodyPr/>
                    <a:lstStyle/>
                    <a:p>
                      <a:pPr algn="just">
                        <a:lnSpc>
                          <a:spcPct val="115000"/>
                        </a:lnSpc>
                        <a:spcAft>
                          <a:spcPts val="0"/>
                        </a:spcAft>
                      </a:pPr>
                      <a:r>
                        <a:rPr lang="en-IN" sz="1800">
                          <a:solidFill>
                            <a:srgbClr val="0D0D0D"/>
                          </a:solidFill>
                          <a:latin typeface="Calibri"/>
                          <a:ea typeface="Calibri"/>
                          <a:cs typeface="Calibri"/>
                        </a:rPr>
                        <a:t>Pitch and pitch coke, obtained from coal tar or from other mineral tars</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12.5</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5</a:t>
                      </a:r>
                      <a:endParaRPr lang="en-IN" sz="18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Calibri"/>
                          <a:ea typeface="Calibri"/>
                          <a:cs typeface="Calibri"/>
                        </a:rPr>
                        <a:t>Neodymium magnet (before magnetization) and magnet resin (strontium ferrite compound/before formed, before magnetization) for manufacture of BLDC motors, subject to actual user condition</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12.5</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2.5</a:t>
                      </a:r>
                      <a:endParaRPr lang="en-IN" sz="18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Calibri"/>
                          <a:ea typeface="Calibri"/>
                          <a:cs typeface="Calibri"/>
                        </a:rPr>
                        <a:t>Parts of e- readers</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12.5</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2.5</a:t>
                      </a:r>
                      <a:endParaRPr lang="en-IN" sz="18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Calibri"/>
                          <a:ea typeface="Calibri"/>
                          <a:cs typeface="Calibri"/>
                        </a:rPr>
                        <a:t>Super absorbent polymer when used for the manufacture of sanitary pads, napkins and tampons</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12.5</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2.5</a:t>
                      </a:r>
                      <a:endParaRPr lang="en-IN" sz="18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Calibri"/>
                          <a:ea typeface="Calibri"/>
                          <a:cs typeface="Calibri"/>
                        </a:rPr>
                        <a:t>Denatured ethyl alcohol (ethanol) subject to actual user condition</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12.5</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2.5</a:t>
                      </a:r>
                      <a:endParaRPr lang="en-IN" sz="18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Calibri"/>
                          <a:ea typeface="Calibri"/>
                          <a:cs typeface="Calibri"/>
                        </a:rPr>
                        <a:t>Specified fibres and yarns</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12.5</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2.5</a:t>
                      </a:r>
                      <a:endParaRPr lang="en-IN" sz="18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800">
                          <a:solidFill>
                            <a:srgbClr val="0D0D0D"/>
                          </a:solidFill>
                          <a:latin typeface="Calibri"/>
                          <a:ea typeface="Calibri"/>
                          <a:cs typeface="Calibri"/>
                        </a:rPr>
                        <a:t>Silica sand</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a:solidFill>
                            <a:srgbClr val="0D0D0D"/>
                          </a:solidFill>
                          <a:latin typeface="Calibri"/>
                          <a:ea typeface="Calibri"/>
                          <a:cs typeface="Calibri"/>
                        </a:rPr>
                        <a:t>12.5</a:t>
                      </a:r>
                      <a:endParaRPr lang="en-IN" sz="1800">
                        <a:latin typeface="Calibri"/>
                        <a:ea typeface="Calibri"/>
                        <a:cs typeface="Times New Roman"/>
                      </a:endParaRPr>
                    </a:p>
                  </a:txBody>
                  <a:tcPr marL="68580" marR="68580" marT="0" marB="0"/>
                </a:tc>
                <a:tc>
                  <a:txBody>
                    <a:bodyPr/>
                    <a:lstStyle/>
                    <a:p>
                      <a:pPr algn="just">
                        <a:lnSpc>
                          <a:spcPct val="115000"/>
                        </a:lnSpc>
                        <a:spcAft>
                          <a:spcPts val="0"/>
                        </a:spcAft>
                      </a:pPr>
                      <a:r>
                        <a:rPr lang="en-IN" sz="1800" dirty="0">
                          <a:solidFill>
                            <a:srgbClr val="0D0D0D"/>
                          </a:solidFill>
                          <a:latin typeface="Calibri"/>
                          <a:ea typeface="Calibri"/>
                          <a:cs typeface="Calibri"/>
                        </a:rPr>
                        <a:t>2.5</a:t>
                      </a:r>
                      <a:endParaRPr lang="en-IN" sz="18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a:t>
            </a:r>
            <a:endParaRPr lang="en-IN" dirty="0"/>
          </a:p>
        </p:txBody>
      </p:sp>
      <p:graphicFrame>
        <p:nvGraphicFramePr>
          <p:cNvPr id="5" name="Content Placeholder 4"/>
          <p:cNvGraphicFramePr>
            <a:graphicFrameLocks noGrp="1"/>
          </p:cNvGraphicFramePr>
          <p:nvPr>
            <p:ph idx="1"/>
          </p:nvPr>
        </p:nvGraphicFramePr>
        <p:xfrm>
          <a:off x="457200" y="1935163"/>
          <a:ext cx="8229600" cy="4221480"/>
        </p:xfrm>
        <a:graphic>
          <a:graphicData uri="http://schemas.openxmlformats.org/drawingml/2006/table">
            <a:tbl>
              <a:tblPr firstRow="1" bandRow="1">
                <a:tableStyleId>{5C22544A-7EE6-4342-B048-85BDC9FD1C3A}</a:tableStyleId>
              </a:tblPr>
              <a:tblGrid>
                <a:gridCol w="5638800"/>
                <a:gridCol w="1447800"/>
                <a:gridCol w="1143000"/>
              </a:tblGrid>
              <a:tr h="370840">
                <a:tc>
                  <a:txBody>
                    <a:bodyPr/>
                    <a:lstStyle/>
                    <a:p>
                      <a:r>
                        <a:rPr lang="en-IN" dirty="0" smtClean="0"/>
                        <a:t>Goods</a:t>
                      </a:r>
                      <a:endParaRPr lang="en-IN" dirty="0"/>
                    </a:p>
                  </a:txBody>
                  <a:tcPr/>
                </a:tc>
                <a:tc>
                  <a:txBody>
                    <a:bodyPr/>
                    <a:lstStyle/>
                    <a:p>
                      <a:r>
                        <a:rPr lang="en-IN" dirty="0" smtClean="0"/>
                        <a:t>Existing</a:t>
                      </a:r>
                      <a:endParaRPr lang="en-IN" dirty="0"/>
                    </a:p>
                  </a:txBody>
                  <a:tcPr/>
                </a:tc>
                <a:tc>
                  <a:txBody>
                    <a:bodyPr/>
                    <a:lstStyle/>
                    <a:p>
                      <a:r>
                        <a:rPr lang="en-IN" dirty="0" smtClean="0"/>
                        <a:t>Revised</a:t>
                      </a:r>
                      <a:endParaRPr lang="en-IN" dirty="0"/>
                    </a:p>
                  </a:txBody>
                  <a:tcPr/>
                </a:tc>
              </a:tr>
              <a:tr h="370840">
                <a:tc>
                  <a:txBody>
                    <a:bodyPr/>
                    <a:lstStyle/>
                    <a:p>
                      <a:pPr algn="just">
                        <a:lnSpc>
                          <a:spcPct val="115000"/>
                        </a:lnSpc>
                        <a:spcAft>
                          <a:spcPts val="0"/>
                        </a:spcAft>
                      </a:pPr>
                      <a:r>
                        <a:rPr lang="en-IN" sz="1600">
                          <a:solidFill>
                            <a:srgbClr val="0D0D0D"/>
                          </a:solidFill>
                          <a:latin typeface="Calibri"/>
                          <a:ea typeface="Calibri"/>
                          <a:cs typeface="Calibri"/>
                        </a:rPr>
                        <a:t>Brass scrap</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12.5</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2.5</a:t>
                      </a:r>
                      <a:endParaRPr lang="en-IN" sz="16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Pulp of wood for manufacture of sanitary pads, napkins and tampons</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12.5</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2.5</a:t>
                      </a:r>
                      <a:endParaRPr lang="en-IN" sz="16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Coal, briquettes, ovoids and similar solid fuels manufactured from coal</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12.5</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2.5</a:t>
                      </a:r>
                      <a:endParaRPr lang="en-IN" sz="16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Lignite, whether or not agglomerated, excluding jet</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12.5</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2.5</a:t>
                      </a:r>
                      <a:endParaRPr lang="en-IN" sz="16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Peat (including peat litter), whether or not agglomerated</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12.5</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2.5</a:t>
                      </a:r>
                      <a:endParaRPr lang="en-IN" sz="16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Oils and other products of the distillation of high temperature coal tar similar products in which the weight of the aromatic constituents exceeds that of the non-aromatic constituents</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12.5</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2.5</a:t>
                      </a:r>
                      <a:endParaRPr lang="en-IN" sz="1600">
                        <a:latin typeface="Calibri"/>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Calibri"/>
                          <a:ea typeface="Calibri"/>
                          <a:cs typeface="Calibri"/>
                        </a:rPr>
                        <a:t>All acyclic hydrocarbons and all cyclic hydrocarbons (other than para-xylene which attracts nil rate of BCD and styrene which attracts BCD @2%)</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Calibri"/>
                          <a:ea typeface="Calibri"/>
                          <a:cs typeface="Calibri"/>
                        </a:rPr>
                        <a:t>12.5</a:t>
                      </a:r>
                      <a:endParaRPr lang="en-IN" sz="1600">
                        <a:latin typeface="Calibri"/>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Calibri"/>
                          <a:ea typeface="Calibri"/>
                          <a:cs typeface="Calibri"/>
                        </a:rPr>
                        <a:t>2.5</a:t>
                      </a:r>
                      <a:endParaRPr lang="en-IN" sz="1600" dirty="0">
                        <a:latin typeface="Calibri"/>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a:t>
            </a:r>
            <a:endParaRPr lang="en-IN" dirty="0"/>
          </a:p>
        </p:txBody>
      </p:sp>
      <p:graphicFrame>
        <p:nvGraphicFramePr>
          <p:cNvPr id="5" name="Content Placeholder 4"/>
          <p:cNvGraphicFramePr>
            <a:graphicFrameLocks noGrp="1"/>
          </p:cNvGraphicFramePr>
          <p:nvPr>
            <p:ph idx="1"/>
          </p:nvPr>
        </p:nvGraphicFramePr>
        <p:xfrm>
          <a:off x="457200" y="1935163"/>
          <a:ext cx="8229600" cy="4245356"/>
        </p:xfrm>
        <a:graphic>
          <a:graphicData uri="http://schemas.openxmlformats.org/drawingml/2006/table">
            <a:tbl>
              <a:tblPr firstRow="1" bandRow="1">
                <a:tableStyleId>{5C22544A-7EE6-4342-B048-85BDC9FD1C3A}</a:tableStyleId>
              </a:tblPr>
              <a:tblGrid>
                <a:gridCol w="6019800"/>
                <a:gridCol w="1143000"/>
                <a:gridCol w="1066800"/>
              </a:tblGrid>
              <a:tr h="370840">
                <a:tc>
                  <a:txBody>
                    <a:bodyPr/>
                    <a:lstStyle/>
                    <a:p>
                      <a:r>
                        <a:rPr lang="en-IN" sz="1600" dirty="0" smtClean="0">
                          <a:latin typeface="+mj-lt"/>
                        </a:rPr>
                        <a:t>Goods</a:t>
                      </a:r>
                      <a:endParaRPr lang="en-IN" sz="1600" dirty="0">
                        <a:latin typeface="+mj-lt"/>
                      </a:endParaRPr>
                    </a:p>
                  </a:txBody>
                  <a:tcPr/>
                </a:tc>
                <a:tc>
                  <a:txBody>
                    <a:bodyPr/>
                    <a:lstStyle/>
                    <a:p>
                      <a:r>
                        <a:rPr lang="en-IN" sz="1600" dirty="0" smtClean="0">
                          <a:latin typeface="+mj-lt"/>
                        </a:rPr>
                        <a:t>Existing</a:t>
                      </a:r>
                      <a:endParaRPr lang="en-IN" sz="1600" dirty="0">
                        <a:latin typeface="+mj-lt"/>
                      </a:endParaRPr>
                    </a:p>
                  </a:txBody>
                  <a:tcPr/>
                </a:tc>
                <a:tc>
                  <a:txBody>
                    <a:bodyPr/>
                    <a:lstStyle/>
                    <a:p>
                      <a:r>
                        <a:rPr lang="en-IN" sz="1600" dirty="0" smtClean="0">
                          <a:latin typeface="+mj-lt"/>
                        </a:rPr>
                        <a:t>Revised</a:t>
                      </a:r>
                      <a:endParaRPr lang="en-IN" sz="1600" dirty="0">
                        <a:latin typeface="+mj-lt"/>
                      </a:endParaRPr>
                    </a:p>
                  </a:txBody>
                  <a:tcPr/>
                </a:tc>
              </a:tr>
              <a:tr h="370840">
                <a:tc>
                  <a:txBody>
                    <a:bodyPr/>
                    <a:lstStyle/>
                    <a:p>
                      <a:pPr algn="just">
                        <a:lnSpc>
                          <a:spcPct val="115000"/>
                        </a:lnSpc>
                        <a:spcAft>
                          <a:spcPts val="0"/>
                        </a:spcAft>
                      </a:pPr>
                      <a:r>
                        <a:rPr lang="en-IN" sz="1600" dirty="0">
                          <a:solidFill>
                            <a:srgbClr val="0D0D0D"/>
                          </a:solidFill>
                          <a:latin typeface="+mj-lt"/>
                          <a:ea typeface="Calibri"/>
                          <a:cs typeface="Calibri"/>
                        </a:rPr>
                        <a:t>Cashew nuts in shell</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0</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5</a:t>
                      </a:r>
                      <a:endParaRPr lang="en-IN" sz="1600">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600" dirty="0">
                          <a:solidFill>
                            <a:srgbClr val="0D0D0D"/>
                          </a:solidFill>
                          <a:latin typeface="+mj-lt"/>
                          <a:ea typeface="Calibri"/>
                          <a:cs typeface="Calibri"/>
                        </a:rPr>
                        <a:t>Solar tempered glass/ solar tempered (anti-reflective coated) glass, subject to actual user condition</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0</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5</a:t>
                      </a:r>
                      <a:endParaRPr lang="en-IN" sz="1600">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600" dirty="0">
                          <a:solidFill>
                            <a:srgbClr val="0D0D0D"/>
                          </a:solidFill>
                          <a:latin typeface="+mj-lt"/>
                          <a:ea typeface="Calibri"/>
                          <a:cs typeface="Calibri"/>
                        </a:rPr>
                        <a:t>E- readers</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0</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7.5</a:t>
                      </a:r>
                      <a:endParaRPr lang="en-IN" sz="1600">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600" dirty="0">
                          <a:solidFill>
                            <a:srgbClr val="0D0D0D"/>
                          </a:solidFill>
                          <a:latin typeface="+mj-lt"/>
                          <a:ea typeface="Calibri"/>
                          <a:cs typeface="Calibri"/>
                        </a:rPr>
                        <a:t>Plans, drawings and designs</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0</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10</a:t>
                      </a:r>
                      <a:endParaRPr lang="en-IN" sz="1600">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mj-lt"/>
                          <a:ea typeface="Calibri"/>
                          <a:cs typeface="Calibri"/>
                        </a:rPr>
                        <a:t>Specified telecommunication equipments including soft switches and voice over internet protocol (VOIP) equipment namely VOIP phones, media gateways, gateway controllers and session border controllers, optical transport equipment etc.</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0</a:t>
                      </a:r>
                      <a:endParaRPr lang="en-IN" sz="1600" dirty="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10</a:t>
                      </a:r>
                      <a:endParaRPr lang="en-IN" sz="1600" dirty="0">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mj-lt"/>
                          <a:ea typeface="Calibri"/>
                          <a:cs typeface="Calibri"/>
                        </a:rPr>
                        <a:t>Preform of silica for manufacture of telecom grade optical fibre /cables</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0</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10</a:t>
                      </a:r>
                      <a:endParaRPr lang="en-IN" sz="1600" dirty="0">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mj-lt"/>
                          <a:ea typeface="Calibri"/>
                          <a:cs typeface="Calibri"/>
                        </a:rPr>
                        <a:t>Other aluminium products</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7.5</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10</a:t>
                      </a:r>
                      <a:endParaRPr lang="en-IN" sz="1600" dirty="0">
                        <a:latin typeface="+mj-lt"/>
                        <a:ea typeface="Calibri"/>
                        <a:cs typeface="Times New Roman"/>
                      </a:endParaRPr>
                    </a:p>
                  </a:txBody>
                  <a:tcPr marL="68580" marR="68580" marT="0" marB="0"/>
                </a:tc>
              </a:tr>
              <a:tr h="370840">
                <a:tc>
                  <a:txBody>
                    <a:bodyPr/>
                    <a:lstStyle/>
                    <a:p>
                      <a:pPr algn="just">
                        <a:lnSpc>
                          <a:spcPct val="115000"/>
                        </a:lnSpc>
                        <a:spcAft>
                          <a:spcPts val="0"/>
                        </a:spcAft>
                      </a:pPr>
                      <a:r>
                        <a:rPr lang="en-IN" sz="1600">
                          <a:solidFill>
                            <a:srgbClr val="0D0D0D"/>
                          </a:solidFill>
                          <a:latin typeface="+mj-lt"/>
                          <a:ea typeface="Calibri"/>
                          <a:cs typeface="Calibri"/>
                        </a:rPr>
                        <a:t>Golf cars</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a:solidFill>
                            <a:srgbClr val="0D0D0D"/>
                          </a:solidFill>
                          <a:latin typeface="+mj-lt"/>
                          <a:ea typeface="Calibri"/>
                          <a:cs typeface="Calibri"/>
                        </a:rPr>
                        <a:t>10</a:t>
                      </a:r>
                      <a:endParaRPr lang="en-IN" sz="1600">
                        <a:latin typeface="+mj-lt"/>
                        <a:ea typeface="Calibri"/>
                        <a:cs typeface="Times New Roman"/>
                      </a:endParaRPr>
                    </a:p>
                  </a:txBody>
                  <a:tcPr marL="68580" marR="68580" marT="0" marB="0"/>
                </a:tc>
                <a:tc>
                  <a:txBody>
                    <a:bodyPr/>
                    <a:lstStyle/>
                    <a:p>
                      <a:pPr algn="just">
                        <a:lnSpc>
                          <a:spcPct val="115000"/>
                        </a:lnSpc>
                        <a:spcAft>
                          <a:spcPts val="0"/>
                        </a:spcAft>
                      </a:pPr>
                      <a:r>
                        <a:rPr lang="en-IN" sz="1600" dirty="0">
                          <a:solidFill>
                            <a:srgbClr val="0D0D0D"/>
                          </a:solidFill>
                          <a:latin typeface="+mj-lt"/>
                          <a:ea typeface="Calibri"/>
                          <a:cs typeface="Calibri"/>
                        </a:rPr>
                        <a:t>60</a:t>
                      </a:r>
                      <a:endParaRPr lang="en-IN" sz="1600" dirty="0">
                        <a:latin typeface="+mj-lt"/>
                        <a:ea typeface="Calibri"/>
                        <a:cs typeface="Times New Roman"/>
                      </a:endParaRPr>
                    </a:p>
                  </a:txBody>
                  <a:tcPr marL="68580" marR="68580" marT="0" marB="0"/>
                </a:tc>
              </a:tr>
            </a:tbl>
          </a:graphicData>
        </a:graphic>
      </p:graphicFrame>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7500" lnSpcReduction="20000"/>
          </a:bodyPr>
          <a:lstStyle/>
          <a:p>
            <a:pPr algn="just">
              <a:buNone/>
            </a:pPr>
            <a:r>
              <a:rPr lang="en-IN" b="1" i="1" dirty="0" smtClean="0">
                <a:latin typeface="+mj-lt"/>
              </a:rPr>
              <a:t> 	Amendments </a:t>
            </a:r>
            <a:r>
              <a:rPr lang="en-IN" b="1" i="1" dirty="0" smtClean="0">
                <a:latin typeface="+mj-lt"/>
              </a:rPr>
              <a:t>in Chapter IX of Customs Act relating to </a:t>
            </a:r>
            <a:r>
              <a:rPr lang="en-IN" b="1" i="1" dirty="0" smtClean="0">
                <a:latin typeface="+mj-lt"/>
              </a:rPr>
              <a:t>Warehousing</a:t>
            </a:r>
          </a:p>
          <a:p>
            <a:pPr lvl="0" algn="just">
              <a:buNone/>
            </a:pPr>
            <a:r>
              <a:rPr lang="en-IN" dirty="0" smtClean="0">
                <a:latin typeface="+mj-lt"/>
              </a:rPr>
              <a:t>	Section </a:t>
            </a:r>
            <a:r>
              <a:rPr lang="en-IN" dirty="0" smtClean="0">
                <a:latin typeface="+mj-lt"/>
              </a:rPr>
              <a:t>58A </a:t>
            </a:r>
          </a:p>
          <a:p>
            <a:pPr algn="just"/>
            <a:r>
              <a:rPr lang="en-IN" dirty="0" smtClean="0">
                <a:latin typeface="+mj-lt"/>
              </a:rPr>
              <a:t>Definition of “Warehouse” to include a special warehouse under newly introduced Section 58A of Customs Act.</a:t>
            </a:r>
          </a:p>
          <a:p>
            <a:pPr algn="just">
              <a:buNone/>
            </a:pPr>
            <a:r>
              <a:rPr lang="en-IN" dirty="0" smtClean="0">
                <a:latin typeface="+mj-lt"/>
              </a:rPr>
              <a:t> </a:t>
            </a:r>
          </a:p>
          <a:p>
            <a:pPr lvl="0" algn="just">
              <a:buNone/>
            </a:pPr>
            <a:r>
              <a:rPr lang="en-IN" dirty="0" smtClean="0">
                <a:latin typeface="+mj-lt"/>
              </a:rPr>
              <a:t>	Section </a:t>
            </a:r>
            <a:r>
              <a:rPr lang="en-IN" dirty="0" smtClean="0">
                <a:latin typeface="+mj-lt"/>
              </a:rPr>
              <a:t>9:-</a:t>
            </a:r>
          </a:p>
          <a:p>
            <a:pPr algn="just"/>
            <a:r>
              <a:rPr lang="en-IN" dirty="0" smtClean="0">
                <a:latin typeface="+mj-lt"/>
              </a:rPr>
              <a:t>Concept of “Warehousing Station” u/s 9 is proposed to be done away with.</a:t>
            </a:r>
          </a:p>
          <a:p>
            <a:pPr algn="just">
              <a:buNone/>
            </a:pPr>
            <a:r>
              <a:rPr lang="en-IN" dirty="0" smtClean="0">
                <a:latin typeface="+mj-lt"/>
              </a:rPr>
              <a:t>	</a:t>
            </a:r>
            <a:r>
              <a:rPr lang="en-IN" dirty="0" smtClean="0">
                <a:latin typeface="+mj-lt"/>
              </a:rPr>
              <a:t> </a:t>
            </a:r>
          </a:p>
          <a:p>
            <a:pPr lvl="0" algn="just">
              <a:buNone/>
            </a:pPr>
            <a:r>
              <a:rPr lang="en-IN" dirty="0" smtClean="0">
                <a:latin typeface="+mj-lt"/>
              </a:rPr>
              <a:t>	 </a:t>
            </a:r>
            <a:r>
              <a:rPr lang="en-IN" dirty="0" smtClean="0">
                <a:latin typeface="+mj-lt"/>
              </a:rPr>
              <a:t>Sections 57 and 58 substituted:-</a:t>
            </a:r>
          </a:p>
          <a:p>
            <a:pPr lvl="0" algn="just"/>
            <a:r>
              <a:rPr lang="en-IN" dirty="0" smtClean="0">
                <a:latin typeface="+mj-lt"/>
              </a:rPr>
              <a:t>These sections deal with appointment of public warehouses and licensing of private warehouses, respectively.</a:t>
            </a:r>
          </a:p>
          <a:p>
            <a:pPr lvl="0" algn="just"/>
            <a:r>
              <a:rPr lang="en-IN" dirty="0" smtClean="0">
                <a:latin typeface="+mj-lt"/>
              </a:rPr>
              <a:t>Amendment proposed to provide for licensing by the Principal Commissioner of Customs/ Commissioner of Customs instead of DC/AC of Customs.</a:t>
            </a:r>
          </a:p>
          <a:p>
            <a:endParaRPr lang="en-IN" dirty="0" smtClean="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0000" lnSpcReduction="20000"/>
          </a:bodyPr>
          <a:lstStyle/>
          <a:p>
            <a:pPr lvl="0" algn="just">
              <a:buNone/>
            </a:pPr>
            <a:r>
              <a:rPr lang="en-IN" dirty="0" smtClean="0"/>
              <a:t>	</a:t>
            </a:r>
            <a:r>
              <a:rPr lang="en-IN" dirty="0" smtClean="0"/>
              <a:t>Section </a:t>
            </a:r>
            <a:r>
              <a:rPr lang="en-IN" dirty="0" smtClean="0"/>
              <a:t>58A:-</a:t>
            </a:r>
          </a:p>
          <a:p>
            <a:pPr lvl="0" algn="just"/>
            <a:r>
              <a:rPr lang="en-IN" dirty="0" smtClean="0"/>
              <a:t>New </a:t>
            </a:r>
            <a:r>
              <a:rPr lang="en-IN" dirty="0" smtClean="0"/>
              <a:t>section to </a:t>
            </a:r>
            <a:r>
              <a:rPr lang="en-IN" dirty="0" smtClean="0"/>
              <a:t>provide for licensing of “special warehouse” where certain classes of goods will required to be stored under physical control.</a:t>
            </a:r>
          </a:p>
          <a:p>
            <a:pPr algn="just">
              <a:buNone/>
            </a:pPr>
            <a:r>
              <a:rPr lang="en-IN" dirty="0" smtClean="0"/>
              <a:t> </a:t>
            </a:r>
          </a:p>
          <a:p>
            <a:pPr lvl="0" algn="just">
              <a:buNone/>
            </a:pPr>
            <a:r>
              <a:rPr lang="en-IN" dirty="0" smtClean="0"/>
              <a:t>	 </a:t>
            </a:r>
            <a:r>
              <a:rPr lang="en-IN" dirty="0" smtClean="0"/>
              <a:t>Section 58B:-</a:t>
            </a:r>
          </a:p>
          <a:p>
            <a:pPr lvl="0" algn="just"/>
            <a:r>
              <a:rPr lang="en-IN" dirty="0" smtClean="0"/>
              <a:t>New </a:t>
            </a:r>
            <a:r>
              <a:rPr lang="en-IN" dirty="0" smtClean="0"/>
              <a:t>section </a:t>
            </a:r>
            <a:r>
              <a:rPr lang="en-IN" dirty="0" smtClean="0"/>
              <a:t>t</a:t>
            </a:r>
            <a:r>
              <a:rPr lang="en-IN" dirty="0" smtClean="0"/>
              <a:t>o </a:t>
            </a:r>
            <a:r>
              <a:rPr lang="en-IN" dirty="0" smtClean="0"/>
              <a:t>regulate the process of cancellation of licenses granted u/s 57, 58 and 58A.</a:t>
            </a:r>
          </a:p>
          <a:p>
            <a:pPr algn="just">
              <a:buNone/>
            </a:pPr>
            <a:r>
              <a:rPr lang="en-IN" dirty="0" smtClean="0"/>
              <a:t>	</a:t>
            </a:r>
            <a:r>
              <a:rPr lang="en-IN" dirty="0" smtClean="0"/>
              <a:t> </a:t>
            </a:r>
          </a:p>
          <a:p>
            <a:pPr lvl="0" algn="just">
              <a:buNone/>
            </a:pPr>
            <a:r>
              <a:rPr lang="en-IN" dirty="0" smtClean="0"/>
              <a:t>	 </a:t>
            </a:r>
            <a:r>
              <a:rPr lang="en-IN" dirty="0" smtClean="0"/>
              <a:t>Section 59:-</a:t>
            </a:r>
          </a:p>
          <a:p>
            <a:pPr lvl="0" algn="just"/>
            <a:r>
              <a:rPr lang="en-IN" dirty="0" smtClean="0"/>
              <a:t>It deals with Warehousing Bond.</a:t>
            </a:r>
          </a:p>
          <a:p>
            <a:pPr lvl="0" algn="just"/>
            <a:r>
              <a:rPr lang="en-IN" dirty="0" smtClean="0"/>
              <a:t>Proposed to be substituted.</a:t>
            </a:r>
          </a:p>
          <a:p>
            <a:pPr lvl="0" algn="just"/>
            <a:r>
              <a:rPr lang="en-IN" dirty="0" smtClean="0"/>
              <a:t>To fix the bond amount at thrice the amount of the duty instead of twice the amount.</a:t>
            </a:r>
          </a:p>
          <a:p>
            <a:pPr lvl="0" algn="just"/>
            <a:r>
              <a:rPr lang="en-IN" dirty="0" smtClean="0"/>
              <a:t>Further requirement added for the importer to furnish security in addition to the Bond.</a:t>
            </a:r>
          </a:p>
          <a:p>
            <a:pPr algn="just"/>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7500" lnSpcReduction="20000"/>
          </a:bodyPr>
          <a:lstStyle/>
          <a:p>
            <a:pPr lvl="0" algn="just">
              <a:buNone/>
            </a:pPr>
            <a:r>
              <a:rPr lang="en-IN" dirty="0" smtClean="0"/>
              <a:t>	</a:t>
            </a:r>
            <a:r>
              <a:rPr lang="en-IN" dirty="0" smtClean="0">
                <a:latin typeface="+mj-lt"/>
              </a:rPr>
              <a:t>Section </a:t>
            </a:r>
            <a:r>
              <a:rPr lang="en-IN" dirty="0" smtClean="0">
                <a:latin typeface="+mj-lt"/>
              </a:rPr>
              <a:t>60</a:t>
            </a:r>
          </a:p>
          <a:p>
            <a:pPr lvl="0" algn="just"/>
            <a:r>
              <a:rPr lang="en-IN" dirty="0" smtClean="0">
                <a:latin typeface="+mj-lt"/>
              </a:rPr>
              <a:t>It deals with permission of deposit of goods in a warehouse.</a:t>
            </a:r>
          </a:p>
          <a:p>
            <a:pPr lvl="0" algn="just"/>
            <a:r>
              <a:rPr lang="en-IN" dirty="0" smtClean="0">
                <a:latin typeface="+mj-lt"/>
              </a:rPr>
              <a:t>Proposed to be </a:t>
            </a:r>
            <a:r>
              <a:rPr lang="en-IN" dirty="0" smtClean="0">
                <a:latin typeface="+mj-lt"/>
              </a:rPr>
              <a:t>substituted to </a:t>
            </a:r>
            <a:r>
              <a:rPr lang="en-IN" dirty="0" smtClean="0">
                <a:latin typeface="+mj-lt"/>
              </a:rPr>
              <a:t>provide for the proper officer to pass an order, permitting removal of goods from a Customs Station for deposit in a Warehouse.</a:t>
            </a:r>
          </a:p>
          <a:p>
            <a:pPr algn="just">
              <a:buNone/>
            </a:pPr>
            <a:endParaRPr lang="en-IN" dirty="0" smtClean="0">
              <a:latin typeface="+mj-lt"/>
            </a:endParaRPr>
          </a:p>
          <a:p>
            <a:pPr lvl="0" algn="just">
              <a:buNone/>
            </a:pPr>
            <a:r>
              <a:rPr lang="en-IN" dirty="0" smtClean="0">
                <a:latin typeface="+mj-lt"/>
              </a:rPr>
              <a:t>	 </a:t>
            </a:r>
            <a:r>
              <a:rPr lang="en-IN" dirty="0" smtClean="0">
                <a:latin typeface="+mj-lt"/>
              </a:rPr>
              <a:t>Section 61 </a:t>
            </a:r>
          </a:p>
          <a:p>
            <a:pPr lvl="0" algn="just"/>
            <a:r>
              <a:rPr lang="en-IN" dirty="0" smtClean="0">
                <a:latin typeface="+mj-lt"/>
              </a:rPr>
              <a:t>It deals with period for which goods may remain warehoused</a:t>
            </a:r>
          </a:p>
          <a:p>
            <a:pPr lvl="0" algn="just"/>
            <a:r>
              <a:rPr lang="en-IN" dirty="0" smtClean="0">
                <a:latin typeface="+mj-lt"/>
              </a:rPr>
              <a:t>Proposed to be </a:t>
            </a:r>
            <a:r>
              <a:rPr lang="en-IN" dirty="0" smtClean="0">
                <a:latin typeface="+mj-lt"/>
              </a:rPr>
              <a:t>substituted to </a:t>
            </a:r>
            <a:r>
              <a:rPr lang="en-IN" dirty="0" smtClean="0">
                <a:latin typeface="+mj-lt"/>
              </a:rPr>
              <a:t>extend the period of warehousing not only to 100% EOUs, both also to units under EHTP and STPs. </a:t>
            </a:r>
          </a:p>
          <a:p>
            <a:pPr lvl="0" algn="just"/>
            <a:r>
              <a:rPr lang="en-IN" dirty="0" smtClean="0">
                <a:latin typeface="+mj-lt"/>
              </a:rPr>
              <a:t>The provisions relating to period of 5 years in respect of capital goods and 3 years in respect of goods other than capital goods is proposed to be done away with. </a:t>
            </a:r>
          </a:p>
          <a:p>
            <a:pPr lvl="0" algn="just"/>
            <a:r>
              <a:rPr lang="en-IN" dirty="0" smtClean="0">
                <a:latin typeface="+mj-lt"/>
              </a:rPr>
              <a:t>Further, the Principal Commissioner of Customs/ Commissioner of Customs will have the power to extend the warehousing period by 1 year at a time.</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a:bodyPr>
          <a:lstStyle/>
          <a:p>
            <a:pPr lvl="0" algn="just">
              <a:buNone/>
            </a:pPr>
            <a:r>
              <a:rPr lang="en-IN" dirty="0" smtClean="0"/>
              <a:t>	</a:t>
            </a:r>
            <a:r>
              <a:rPr lang="en-IN" sz="2200" dirty="0" smtClean="0">
                <a:latin typeface="+mj-lt"/>
              </a:rPr>
              <a:t>Section </a:t>
            </a:r>
            <a:r>
              <a:rPr lang="en-IN" sz="2200" dirty="0" smtClean="0">
                <a:latin typeface="+mj-lt"/>
              </a:rPr>
              <a:t>62</a:t>
            </a:r>
          </a:p>
          <a:p>
            <a:pPr lvl="0" algn="just"/>
            <a:r>
              <a:rPr lang="en-IN" sz="2200" dirty="0" smtClean="0">
                <a:latin typeface="+mj-lt"/>
              </a:rPr>
              <a:t>It deals with physical control over Warehoused goods.</a:t>
            </a:r>
          </a:p>
          <a:p>
            <a:pPr lvl="0" algn="just"/>
            <a:r>
              <a:rPr lang="en-IN" sz="2200" dirty="0" smtClean="0">
                <a:latin typeface="+mj-lt"/>
              </a:rPr>
              <a:t>It is proposed to be omitted in consequence of amended Sections 57, 58 and 58A.</a:t>
            </a:r>
          </a:p>
          <a:p>
            <a:pPr algn="just">
              <a:buNone/>
            </a:pPr>
            <a:r>
              <a:rPr lang="en-IN" sz="2200" dirty="0" smtClean="0">
                <a:latin typeface="+mj-lt"/>
              </a:rPr>
              <a:t> </a:t>
            </a:r>
          </a:p>
          <a:p>
            <a:pPr lvl="0" algn="just">
              <a:buNone/>
            </a:pPr>
            <a:r>
              <a:rPr lang="en-IN" sz="2200" dirty="0" smtClean="0">
                <a:latin typeface="+mj-lt"/>
              </a:rPr>
              <a:t>	 </a:t>
            </a:r>
            <a:r>
              <a:rPr lang="en-IN" sz="2200" dirty="0" smtClean="0">
                <a:latin typeface="+mj-lt"/>
              </a:rPr>
              <a:t>Section 63</a:t>
            </a:r>
          </a:p>
          <a:p>
            <a:pPr lvl="0" algn="just"/>
            <a:r>
              <a:rPr lang="en-IN" sz="2200" dirty="0" smtClean="0">
                <a:latin typeface="+mj-lt"/>
              </a:rPr>
              <a:t>It deals with payment of rent and warehouse charges.</a:t>
            </a:r>
          </a:p>
          <a:p>
            <a:pPr lvl="0" algn="just"/>
            <a:r>
              <a:rPr lang="en-IN" sz="2200" dirty="0" smtClean="0">
                <a:latin typeface="+mj-lt"/>
              </a:rPr>
              <a:t>It is proposed to be omitted. </a:t>
            </a:r>
          </a:p>
          <a:p>
            <a:pPr lvl="0" algn="just"/>
            <a:r>
              <a:rPr lang="en-IN" sz="2200" dirty="0" smtClean="0">
                <a:latin typeface="+mj-lt"/>
              </a:rPr>
              <a:t>Therefore, the rates of warehouse rent and warehouse charges will no longer be fixed and will now be subject to market determination.</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0000" lnSpcReduction="20000"/>
          </a:bodyPr>
          <a:lstStyle/>
          <a:p>
            <a:pPr lvl="0" algn="just">
              <a:buNone/>
            </a:pPr>
            <a:r>
              <a:rPr lang="en-IN" dirty="0" smtClean="0"/>
              <a:t>	</a:t>
            </a:r>
            <a:r>
              <a:rPr lang="en-IN" dirty="0" smtClean="0">
                <a:latin typeface="+mj-lt"/>
              </a:rPr>
              <a:t>Section </a:t>
            </a:r>
            <a:r>
              <a:rPr lang="en-IN" dirty="0" smtClean="0">
                <a:latin typeface="+mj-lt"/>
              </a:rPr>
              <a:t>64 </a:t>
            </a:r>
          </a:p>
          <a:p>
            <a:pPr lvl="0" algn="just"/>
            <a:r>
              <a:rPr lang="en-IN" dirty="0" smtClean="0">
                <a:latin typeface="+mj-lt"/>
              </a:rPr>
              <a:t>It deals with the owner’s right to deal with Warehoused goods.</a:t>
            </a:r>
          </a:p>
          <a:p>
            <a:pPr lvl="0" algn="just"/>
            <a:r>
              <a:rPr lang="en-IN" dirty="0" smtClean="0">
                <a:latin typeface="+mj-lt"/>
              </a:rPr>
              <a:t>It is proposed to be </a:t>
            </a:r>
            <a:r>
              <a:rPr lang="en-IN" dirty="0" smtClean="0">
                <a:latin typeface="+mj-lt"/>
              </a:rPr>
              <a:t>substituted to </a:t>
            </a:r>
            <a:r>
              <a:rPr lang="en-IN" dirty="0" smtClean="0">
                <a:latin typeface="+mj-lt"/>
              </a:rPr>
              <a:t>rationalize the rights of the owner. </a:t>
            </a:r>
          </a:p>
          <a:p>
            <a:pPr lvl="0" algn="just"/>
            <a:r>
              <a:rPr lang="en-IN" dirty="0" smtClean="0">
                <a:latin typeface="+mj-lt"/>
              </a:rPr>
              <a:t>Further, the right of the owner to take sample of goods without entry for home consumption and without payment of duty is proposed to be omitted.</a:t>
            </a:r>
          </a:p>
          <a:p>
            <a:pPr algn="just">
              <a:buNone/>
            </a:pPr>
            <a:r>
              <a:rPr lang="en-IN" dirty="0" smtClean="0">
                <a:latin typeface="+mj-lt"/>
              </a:rPr>
              <a:t>	</a:t>
            </a:r>
            <a:r>
              <a:rPr lang="en-IN" dirty="0" smtClean="0">
                <a:latin typeface="+mj-lt"/>
              </a:rPr>
              <a:t> </a:t>
            </a:r>
          </a:p>
          <a:p>
            <a:pPr lvl="0" algn="just">
              <a:buNone/>
            </a:pPr>
            <a:r>
              <a:rPr lang="en-IN" dirty="0" smtClean="0">
                <a:latin typeface="+mj-lt"/>
              </a:rPr>
              <a:t>	 </a:t>
            </a:r>
            <a:r>
              <a:rPr lang="en-IN" dirty="0" smtClean="0">
                <a:latin typeface="+mj-lt"/>
              </a:rPr>
              <a:t>Section 65 </a:t>
            </a:r>
          </a:p>
          <a:p>
            <a:pPr lvl="0" algn="just"/>
            <a:r>
              <a:rPr lang="en-IN" dirty="0" smtClean="0">
                <a:latin typeface="+mj-lt"/>
              </a:rPr>
              <a:t>It deals with permission to manufacture and carry out other operations in relation to goods in the warehouse.</a:t>
            </a:r>
          </a:p>
          <a:p>
            <a:pPr lvl="0" algn="just"/>
            <a:r>
              <a:rPr lang="en-IN" dirty="0" smtClean="0">
                <a:latin typeface="+mj-lt"/>
              </a:rPr>
              <a:t>It is proposed to be </a:t>
            </a:r>
            <a:r>
              <a:rPr lang="en-IN" dirty="0" smtClean="0">
                <a:latin typeface="+mj-lt"/>
              </a:rPr>
              <a:t>amended .</a:t>
            </a:r>
          </a:p>
          <a:p>
            <a:pPr lvl="0" algn="just"/>
            <a:r>
              <a:rPr lang="en-IN" dirty="0" smtClean="0">
                <a:latin typeface="+mj-lt"/>
              </a:rPr>
              <a:t>Presently</a:t>
            </a:r>
            <a:r>
              <a:rPr lang="en-IN" dirty="0" smtClean="0">
                <a:latin typeface="+mj-lt"/>
              </a:rPr>
              <a:t>, the permission is granted by the DC/AC of Customs. </a:t>
            </a:r>
          </a:p>
          <a:p>
            <a:pPr lvl="0" algn="just"/>
            <a:r>
              <a:rPr lang="en-IN" dirty="0" smtClean="0">
                <a:latin typeface="+mj-lt"/>
              </a:rPr>
              <a:t>Proposed to give powers to the Principal Commissioner of Customs / Commissioner of Customs. </a:t>
            </a:r>
            <a:endParaRPr lang="en-IN" dirty="0" smtClean="0">
              <a:latin typeface="+mj-lt"/>
            </a:endParaRPr>
          </a:p>
          <a:p>
            <a:pPr algn="just"/>
            <a:r>
              <a:rPr lang="en-IN" dirty="0" smtClean="0">
                <a:latin typeface="+mj-lt"/>
              </a:rPr>
              <a:t>Further, the payment of fees to the custom authorities for supervision of manufacturing facilities under Bond is proposed to be done away with.</a:t>
            </a:r>
          </a:p>
          <a:p>
            <a:pPr lvl="0" algn="just"/>
            <a:endParaRPr lang="en-IN" dirty="0" smtClean="0">
              <a:latin typeface="+mj-lt"/>
            </a:endParaRPr>
          </a:p>
          <a:p>
            <a:pPr algn="just"/>
            <a:endParaRPr lang="en-IN" dirty="0">
              <a:latin typeface="+mj-lt"/>
            </a:endParaRPr>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92500" lnSpcReduction="10000"/>
          </a:bodyPr>
          <a:lstStyle/>
          <a:p>
            <a:pPr lvl="0">
              <a:buNone/>
            </a:pPr>
            <a:r>
              <a:rPr lang="en-IN" dirty="0" smtClean="0"/>
              <a:t>	</a:t>
            </a:r>
            <a:r>
              <a:rPr lang="en-IN" sz="2400" dirty="0" smtClean="0">
                <a:latin typeface="+mj-lt"/>
              </a:rPr>
              <a:t>Sections </a:t>
            </a:r>
            <a:r>
              <a:rPr lang="en-IN" sz="2400" dirty="0" smtClean="0">
                <a:latin typeface="+mj-lt"/>
              </a:rPr>
              <a:t>68 and 69 </a:t>
            </a:r>
          </a:p>
          <a:p>
            <a:pPr lvl="0"/>
            <a:r>
              <a:rPr lang="en-IN" sz="2400" dirty="0" smtClean="0">
                <a:latin typeface="+mj-lt"/>
              </a:rPr>
              <a:t>These two sections deal with clearance of warehoused goods for home consumption and exportation, respectively.</a:t>
            </a:r>
          </a:p>
          <a:p>
            <a:pPr lvl="0"/>
            <a:r>
              <a:rPr lang="en-IN" sz="2400" dirty="0" smtClean="0">
                <a:latin typeface="+mj-lt"/>
              </a:rPr>
              <a:t>Proposed to be </a:t>
            </a:r>
            <a:r>
              <a:rPr lang="en-IN" sz="2400" dirty="0" smtClean="0">
                <a:latin typeface="+mj-lt"/>
              </a:rPr>
              <a:t>amended to </a:t>
            </a:r>
            <a:r>
              <a:rPr lang="en-IN" sz="2400" dirty="0" smtClean="0">
                <a:latin typeface="+mj-lt"/>
              </a:rPr>
              <a:t>omit the conditions of payment of rent and other charges.</a:t>
            </a:r>
          </a:p>
          <a:p>
            <a:pPr>
              <a:buNone/>
            </a:pPr>
            <a:r>
              <a:rPr lang="en-IN" sz="2400" dirty="0" smtClean="0">
                <a:latin typeface="+mj-lt"/>
              </a:rPr>
              <a:t>	</a:t>
            </a:r>
            <a:r>
              <a:rPr lang="en-IN" sz="2400" dirty="0" smtClean="0">
                <a:latin typeface="+mj-lt"/>
              </a:rPr>
              <a:t> </a:t>
            </a:r>
          </a:p>
          <a:p>
            <a:pPr lvl="0">
              <a:buNone/>
            </a:pPr>
            <a:r>
              <a:rPr lang="en-IN" sz="2400" dirty="0" smtClean="0">
                <a:latin typeface="+mj-lt"/>
              </a:rPr>
              <a:t>	Section </a:t>
            </a:r>
            <a:r>
              <a:rPr lang="en-IN" sz="2400" dirty="0" smtClean="0">
                <a:latin typeface="+mj-lt"/>
              </a:rPr>
              <a:t>71 </a:t>
            </a:r>
          </a:p>
          <a:p>
            <a:pPr lvl="0"/>
            <a:r>
              <a:rPr lang="en-IN" sz="2400" dirty="0" smtClean="0">
                <a:latin typeface="+mj-lt"/>
              </a:rPr>
              <a:t>It deals with goods which are not to be taken out of a Warehouse, except as provided.</a:t>
            </a:r>
          </a:p>
          <a:p>
            <a:pPr lvl="0"/>
            <a:r>
              <a:rPr lang="en-IN" sz="2400" dirty="0" smtClean="0">
                <a:latin typeface="+mj-lt"/>
              </a:rPr>
              <a:t>It is proposed to be amended.</a:t>
            </a:r>
          </a:p>
          <a:p>
            <a:pPr lvl="0"/>
            <a:r>
              <a:rPr lang="en-IN" sz="2400" dirty="0" smtClean="0">
                <a:latin typeface="+mj-lt"/>
              </a:rPr>
              <a:t>The word “exportation” to be substituted by the word “export” to align with the definition of export under Section 2(18).</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47500" lnSpcReduction="20000"/>
          </a:bodyPr>
          <a:lstStyle/>
          <a:p>
            <a:pPr lvl="0" algn="just">
              <a:buNone/>
            </a:pPr>
            <a:r>
              <a:rPr lang="en-IN" dirty="0" smtClean="0"/>
              <a:t>	</a:t>
            </a:r>
            <a:r>
              <a:rPr lang="en-IN" sz="3300" dirty="0" smtClean="0">
                <a:latin typeface="+mj-lt"/>
              </a:rPr>
              <a:t>Section </a:t>
            </a:r>
            <a:r>
              <a:rPr lang="en-IN" sz="3300" dirty="0" smtClean="0">
                <a:latin typeface="+mj-lt"/>
              </a:rPr>
              <a:t>72 </a:t>
            </a:r>
          </a:p>
          <a:p>
            <a:pPr lvl="0" algn="just"/>
            <a:r>
              <a:rPr lang="en-IN" sz="3300" dirty="0" smtClean="0">
                <a:latin typeface="+mj-lt"/>
              </a:rPr>
              <a:t>It deals with goods improperly removed from a Warehouse.</a:t>
            </a:r>
          </a:p>
          <a:p>
            <a:pPr lvl="0" algn="just"/>
            <a:r>
              <a:rPr lang="en-IN" sz="3300" dirty="0" smtClean="0">
                <a:latin typeface="+mj-lt"/>
              </a:rPr>
              <a:t>It is proposed to be amended.</a:t>
            </a:r>
          </a:p>
          <a:p>
            <a:pPr lvl="0" algn="just"/>
            <a:r>
              <a:rPr lang="en-IN" sz="3300" dirty="0" smtClean="0">
                <a:latin typeface="+mj-lt"/>
              </a:rPr>
              <a:t>To omit the conditions of payment of rent and other charges.</a:t>
            </a:r>
          </a:p>
          <a:p>
            <a:pPr lvl="0" algn="just"/>
            <a:r>
              <a:rPr lang="en-IN" sz="3300" dirty="0" smtClean="0">
                <a:latin typeface="+mj-lt"/>
              </a:rPr>
              <a:t>Omission done to align it with the amendment to Section 64 relating to taking of samples.</a:t>
            </a:r>
          </a:p>
          <a:p>
            <a:pPr algn="just">
              <a:buNone/>
            </a:pPr>
            <a:r>
              <a:rPr lang="en-IN" sz="3300" dirty="0" smtClean="0">
                <a:latin typeface="+mj-lt"/>
              </a:rPr>
              <a:t> </a:t>
            </a:r>
          </a:p>
          <a:p>
            <a:pPr lvl="0" algn="just">
              <a:buNone/>
            </a:pPr>
            <a:r>
              <a:rPr lang="en-IN" sz="3300" dirty="0" smtClean="0">
                <a:latin typeface="+mj-lt"/>
              </a:rPr>
              <a:t>	Section </a:t>
            </a:r>
            <a:r>
              <a:rPr lang="en-IN" sz="3300" dirty="0" smtClean="0">
                <a:latin typeface="+mj-lt"/>
              </a:rPr>
              <a:t>73 </a:t>
            </a:r>
          </a:p>
          <a:p>
            <a:pPr lvl="0" algn="just"/>
            <a:r>
              <a:rPr lang="en-IN" sz="3300" dirty="0" smtClean="0">
                <a:latin typeface="+mj-lt"/>
              </a:rPr>
              <a:t>It deals with cancellation and return of Warehousing Bond.</a:t>
            </a:r>
          </a:p>
          <a:p>
            <a:pPr lvl="0" algn="just"/>
            <a:r>
              <a:rPr lang="en-IN" sz="3300" dirty="0" smtClean="0">
                <a:latin typeface="+mj-lt"/>
              </a:rPr>
              <a:t>It is proposed to be amended.</a:t>
            </a:r>
          </a:p>
          <a:p>
            <a:pPr lvl="0" algn="just"/>
            <a:r>
              <a:rPr lang="en-IN" sz="3300" dirty="0" smtClean="0">
                <a:latin typeface="+mj-lt"/>
              </a:rPr>
              <a:t>To provide for cancellation of a Bond pursuant to transfer of the goods to another person.</a:t>
            </a:r>
          </a:p>
          <a:p>
            <a:pPr algn="just">
              <a:buNone/>
            </a:pPr>
            <a:r>
              <a:rPr lang="en-IN" sz="3300" dirty="0" smtClean="0">
                <a:latin typeface="+mj-lt"/>
              </a:rPr>
              <a:t> </a:t>
            </a:r>
          </a:p>
          <a:p>
            <a:pPr lvl="0" algn="just">
              <a:buNone/>
            </a:pPr>
            <a:r>
              <a:rPr lang="en-IN" sz="3300" dirty="0" smtClean="0">
                <a:latin typeface="+mj-lt"/>
              </a:rPr>
              <a:t>	Section </a:t>
            </a:r>
            <a:r>
              <a:rPr lang="en-IN" sz="3300" dirty="0" smtClean="0">
                <a:latin typeface="+mj-lt"/>
              </a:rPr>
              <a:t>73A</a:t>
            </a:r>
          </a:p>
          <a:p>
            <a:pPr lvl="0" algn="just"/>
            <a:r>
              <a:rPr lang="en-IN" sz="3300" dirty="0" smtClean="0">
                <a:latin typeface="+mj-lt"/>
              </a:rPr>
              <a:t>New section.</a:t>
            </a:r>
          </a:p>
          <a:p>
            <a:pPr lvl="0" algn="just"/>
            <a:r>
              <a:rPr lang="en-IN" sz="3300" dirty="0" smtClean="0">
                <a:latin typeface="+mj-lt"/>
              </a:rPr>
              <a:t>To provide for the duties and responsibilities of the person who has been granted a Warehousing License under Sections 57, 58 and 58A.</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7500" lnSpcReduction="20000"/>
          </a:bodyPr>
          <a:lstStyle/>
          <a:p>
            <a:pPr algn="just">
              <a:buNone/>
            </a:pPr>
            <a:r>
              <a:rPr lang="en-IN" b="1" i="1" dirty="0" smtClean="0"/>
              <a:t>	</a:t>
            </a:r>
            <a:r>
              <a:rPr lang="en-IN" b="1" i="1" dirty="0" smtClean="0">
                <a:latin typeface="+mj-lt"/>
              </a:rPr>
              <a:t>Other </a:t>
            </a:r>
            <a:r>
              <a:rPr lang="en-IN" b="1" i="1" dirty="0" smtClean="0">
                <a:latin typeface="+mj-lt"/>
              </a:rPr>
              <a:t>Amendments</a:t>
            </a:r>
            <a:endParaRPr lang="en-IN" dirty="0" smtClean="0">
              <a:latin typeface="+mj-lt"/>
            </a:endParaRPr>
          </a:p>
          <a:p>
            <a:pPr lvl="0" algn="just">
              <a:buNone/>
            </a:pPr>
            <a:r>
              <a:rPr lang="en-IN" dirty="0" smtClean="0">
                <a:latin typeface="+mj-lt"/>
              </a:rPr>
              <a:t>	Section </a:t>
            </a:r>
            <a:r>
              <a:rPr lang="en-IN" dirty="0" smtClean="0">
                <a:latin typeface="+mj-lt"/>
              </a:rPr>
              <a:t>25(1)/(2A)</a:t>
            </a:r>
          </a:p>
          <a:p>
            <a:pPr lvl="0" algn="just"/>
            <a:r>
              <a:rPr lang="en-IN" dirty="0" smtClean="0">
                <a:latin typeface="+mj-lt"/>
              </a:rPr>
              <a:t>The condition of publishing and offering for sale of any Notifications issued under Section 25(1) or Section 25(2A) by the Directorate of Publicity and Public Relations, Customs and Central Excise, New Delhi under CBEC, is proposed to be omitted.</a:t>
            </a:r>
          </a:p>
          <a:p>
            <a:pPr lvl="0" algn="just"/>
            <a:r>
              <a:rPr lang="en-IN" dirty="0" smtClean="0">
                <a:latin typeface="+mj-lt"/>
              </a:rPr>
              <a:t>Amendment done in same lines with Central Excise.</a:t>
            </a:r>
          </a:p>
          <a:p>
            <a:pPr algn="just">
              <a:buNone/>
            </a:pPr>
            <a:r>
              <a:rPr lang="en-IN" dirty="0" smtClean="0">
                <a:latin typeface="+mj-lt"/>
              </a:rPr>
              <a:t>	</a:t>
            </a:r>
            <a:r>
              <a:rPr lang="en-IN" dirty="0" smtClean="0">
                <a:latin typeface="+mj-lt"/>
              </a:rPr>
              <a:t> </a:t>
            </a:r>
          </a:p>
          <a:p>
            <a:pPr lvl="0" algn="just">
              <a:buNone/>
            </a:pPr>
            <a:r>
              <a:rPr lang="en-IN" dirty="0" smtClean="0">
                <a:latin typeface="+mj-lt"/>
              </a:rPr>
              <a:t>	Section </a:t>
            </a:r>
            <a:r>
              <a:rPr lang="en-IN" dirty="0" smtClean="0">
                <a:latin typeface="+mj-lt"/>
              </a:rPr>
              <a:t>28</a:t>
            </a:r>
          </a:p>
          <a:p>
            <a:pPr lvl="0" algn="just"/>
            <a:r>
              <a:rPr lang="en-IN" dirty="0" smtClean="0">
                <a:latin typeface="+mj-lt"/>
              </a:rPr>
              <a:t>It provides for normal period of limitation.</a:t>
            </a:r>
          </a:p>
          <a:p>
            <a:pPr lvl="0" algn="just"/>
            <a:r>
              <a:rPr lang="en-IN" dirty="0" smtClean="0">
                <a:latin typeface="+mj-lt"/>
              </a:rPr>
              <a:t>Proposed to increase the normal period of limitation from 1 year to 2 years.</a:t>
            </a:r>
          </a:p>
          <a:p>
            <a:pPr lvl="0" algn="just"/>
            <a:r>
              <a:rPr lang="en-IN" dirty="0" smtClean="0">
                <a:latin typeface="+mj-lt"/>
              </a:rPr>
              <a:t> The expression “duties not levied or short-levied” has been substituted with “duties not levied or not paid or short-levied or short paid”.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normAutofit fontScale="77500" lnSpcReduction="20000"/>
          </a:bodyPr>
          <a:lstStyle/>
          <a:p>
            <a:pPr lvl="0" algn="just">
              <a:buNone/>
            </a:pPr>
            <a:r>
              <a:rPr lang="en-IN" dirty="0" smtClean="0"/>
              <a:t>	</a:t>
            </a:r>
            <a:r>
              <a:rPr lang="en-IN" dirty="0" smtClean="0">
                <a:latin typeface="+mj-lt"/>
              </a:rPr>
              <a:t>Sections </a:t>
            </a:r>
            <a:r>
              <a:rPr lang="en-IN" dirty="0" smtClean="0">
                <a:latin typeface="+mj-lt"/>
              </a:rPr>
              <a:t>47 and 51</a:t>
            </a:r>
          </a:p>
          <a:p>
            <a:pPr lvl="0" algn="just"/>
            <a:r>
              <a:rPr lang="en-IN" dirty="0" smtClean="0">
                <a:latin typeface="+mj-lt"/>
              </a:rPr>
              <a:t>These two sections deal with clearance of goods for home consumption and clearance of goods for exportation, respectively.</a:t>
            </a:r>
          </a:p>
          <a:p>
            <a:pPr lvl="0" algn="just"/>
            <a:r>
              <a:rPr lang="en-IN" dirty="0" smtClean="0">
                <a:latin typeface="+mj-lt"/>
              </a:rPr>
              <a:t>Proposed to be amended.</a:t>
            </a:r>
          </a:p>
          <a:p>
            <a:pPr lvl="0" algn="just"/>
            <a:r>
              <a:rPr lang="en-IN" dirty="0" smtClean="0">
                <a:latin typeface="+mj-lt"/>
              </a:rPr>
              <a:t>To provide for deferred payment of customs duties to importers and exporters with a proven track record. </a:t>
            </a:r>
          </a:p>
          <a:p>
            <a:pPr lvl="0" algn="just"/>
            <a:r>
              <a:rPr lang="en-IN" dirty="0" smtClean="0">
                <a:latin typeface="+mj-lt"/>
              </a:rPr>
              <a:t>In case of failure to pay export duty by the due date, interest will be payable. </a:t>
            </a:r>
          </a:p>
          <a:p>
            <a:pPr algn="just">
              <a:buNone/>
            </a:pPr>
            <a:r>
              <a:rPr lang="en-IN" dirty="0" smtClean="0">
                <a:latin typeface="+mj-lt"/>
              </a:rPr>
              <a:t>	</a:t>
            </a:r>
            <a:r>
              <a:rPr lang="en-IN" dirty="0" smtClean="0">
                <a:latin typeface="+mj-lt"/>
              </a:rPr>
              <a:t> </a:t>
            </a:r>
          </a:p>
          <a:p>
            <a:pPr lvl="0" algn="just">
              <a:buNone/>
            </a:pPr>
            <a:r>
              <a:rPr lang="en-IN" dirty="0" smtClean="0">
                <a:latin typeface="+mj-lt"/>
              </a:rPr>
              <a:t>	 </a:t>
            </a:r>
            <a:r>
              <a:rPr lang="en-IN" dirty="0" smtClean="0">
                <a:latin typeface="+mj-lt"/>
              </a:rPr>
              <a:t>Section 53</a:t>
            </a:r>
          </a:p>
          <a:p>
            <a:pPr lvl="0" algn="just"/>
            <a:r>
              <a:rPr lang="en-IN" dirty="0" smtClean="0">
                <a:latin typeface="+mj-lt"/>
              </a:rPr>
              <a:t>It deals with transit of goods without payment of goods without payment of duty.</a:t>
            </a:r>
          </a:p>
          <a:p>
            <a:pPr lvl="0" algn="just"/>
            <a:r>
              <a:rPr lang="en-IN" dirty="0" smtClean="0">
                <a:latin typeface="+mj-lt"/>
              </a:rPr>
              <a:t>Proposed to be amended.</a:t>
            </a:r>
          </a:p>
          <a:p>
            <a:pPr lvl="0" algn="just"/>
            <a:r>
              <a:rPr lang="en-IN" dirty="0" smtClean="0">
                <a:latin typeface="+mj-lt"/>
              </a:rPr>
              <a:t>Powers to be given to the Board to frame regulations. </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LEGISLATIVE CHANGES</a:t>
            </a:r>
            <a:endParaRPr lang="en-IN" dirty="0"/>
          </a:p>
        </p:txBody>
      </p:sp>
      <p:sp>
        <p:nvSpPr>
          <p:cNvPr id="3" name="Content Placeholder 2"/>
          <p:cNvSpPr>
            <a:spLocks noGrp="1"/>
          </p:cNvSpPr>
          <p:nvPr>
            <p:ph idx="1"/>
          </p:nvPr>
        </p:nvSpPr>
        <p:spPr/>
        <p:txBody>
          <a:bodyPr/>
          <a:lstStyle/>
          <a:p>
            <a:pPr lvl="0">
              <a:buNone/>
            </a:pPr>
            <a:r>
              <a:rPr lang="en-IN" dirty="0" smtClean="0"/>
              <a:t>	Section </a:t>
            </a:r>
            <a:r>
              <a:rPr lang="en-IN" dirty="0" smtClean="0"/>
              <a:t>156 </a:t>
            </a:r>
          </a:p>
          <a:p>
            <a:pPr lvl="0"/>
            <a:r>
              <a:rPr lang="en-IN" dirty="0" smtClean="0"/>
              <a:t>It deals with the general power to make rules.</a:t>
            </a:r>
          </a:p>
          <a:p>
            <a:pPr lvl="0"/>
            <a:r>
              <a:rPr lang="en-IN" dirty="0" smtClean="0"/>
              <a:t>Proposed to be amended.</a:t>
            </a:r>
          </a:p>
          <a:p>
            <a:pPr lvl="0"/>
            <a:r>
              <a:rPr lang="en-IN" dirty="0" smtClean="0"/>
              <a:t>To incorporate the power to make rules relating to due date, etc. u/s 47 and 51.</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BAGGAGE RULES</a:t>
            </a:r>
            <a:endParaRPr lang="en-IN" dirty="0"/>
          </a:p>
        </p:txBody>
      </p:sp>
      <p:sp>
        <p:nvSpPr>
          <p:cNvPr id="3" name="Content Placeholder 2"/>
          <p:cNvSpPr>
            <a:spLocks noGrp="1"/>
          </p:cNvSpPr>
          <p:nvPr>
            <p:ph idx="1"/>
          </p:nvPr>
        </p:nvSpPr>
        <p:spPr/>
        <p:txBody>
          <a:bodyPr>
            <a:normAutofit/>
          </a:bodyPr>
          <a:lstStyle/>
          <a:p>
            <a:pPr algn="just">
              <a:buNone/>
            </a:pPr>
            <a:r>
              <a:rPr lang="en-IN" sz="2200" b="1" dirty="0" smtClean="0">
                <a:latin typeface="+mj-lt"/>
              </a:rPr>
              <a:t>	Notification </a:t>
            </a:r>
            <a:r>
              <a:rPr lang="en-IN" sz="2200" b="1" dirty="0" smtClean="0">
                <a:latin typeface="+mj-lt"/>
              </a:rPr>
              <a:t>No. 30/2016-Customs (N.T.) - </a:t>
            </a:r>
            <a:r>
              <a:rPr lang="en-IN" sz="2200" b="1" i="1" dirty="0" smtClean="0">
                <a:latin typeface="+mj-lt"/>
              </a:rPr>
              <a:t>The Baggage Rules, 1998 to be substituted w.e.f. 1.4.2016</a:t>
            </a:r>
            <a:endParaRPr lang="en-IN" sz="2200" dirty="0" smtClean="0">
              <a:latin typeface="+mj-lt"/>
            </a:endParaRPr>
          </a:p>
          <a:p>
            <a:pPr lvl="0" algn="just"/>
            <a:r>
              <a:rPr lang="en-IN" sz="2200" dirty="0" smtClean="0">
                <a:latin typeface="+mj-lt"/>
              </a:rPr>
              <a:t>The existing Baggage Rules, 1998 to be substituted with the Baggage Rules, 2016.</a:t>
            </a:r>
          </a:p>
          <a:p>
            <a:pPr lvl="0" algn="just"/>
            <a:r>
              <a:rPr lang="en-IN" sz="2200" dirty="0" smtClean="0">
                <a:latin typeface="+mj-lt"/>
              </a:rPr>
              <a:t>Substitution to simplify and rationalize the various slabs of duty free allowance for various categories of passengers. </a:t>
            </a:r>
          </a:p>
          <a:p>
            <a:pPr lvl="0" algn="just"/>
            <a:r>
              <a:rPr lang="en-IN" sz="2200" dirty="0" smtClean="0">
                <a:latin typeface="+mj-lt"/>
              </a:rPr>
              <a:t>Separate provisions are there for a passenger returning after a stay abroad of less than 3 days or more than 3 days. This distinction is proposed to be removed.</a:t>
            </a:r>
          </a:p>
          <a:p>
            <a:pPr lvl="0" algn="just"/>
            <a:r>
              <a:rPr lang="en-IN" sz="2200" dirty="0" smtClean="0">
                <a:latin typeface="+mj-lt"/>
              </a:rPr>
              <a:t>Any passenger over 2 years of age will be entitled to the duty free allowances. Earlier age limit was of 10 years and above.</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BAGGAGE RULES</a:t>
            </a:r>
            <a:endParaRPr lang="en-IN" dirty="0"/>
          </a:p>
        </p:txBody>
      </p:sp>
      <p:sp>
        <p:nvSpPr>
          <p:cNvPr id="3" name="Content Placeholder 2"/>
          <p:cNvSpPr>
            <a:spLocks noGrp="1"/>
          </p:cNvSpPr>
          <p:nvPr>
            <p:ph idx="1"/>
          </p:nvPr>
        </p:nvSpPr>
        <p:spPr/>
        <p:txBody>
          <a:bodyPr>
            <a:normAutofit fontScale="70000" lnSpcReduction="20000"/>
          </a:bodyPr>
          <a:lstStyle/>
          <a:p>
            <a:pPr lvl="0" algn="just"/>
            <a:r>
              <a:rPr lang="en-IN" dirty="0" smtClean="0">
                <a:latin typeface="+mj-lt"/>
              </a:rPr>
              <a:t>The duty free allowance of INR 45,000 for passengers coming from countries other than Nepal, Bhutan or Myanmar is proposed to be enhanced to INR 50,000 in the case of an Indian resident, a foreigner residing in India or a tourist of Indian origin. In the case of a tourist of foreign origin the duty free allowance is proposed to be reduced to INR 15,000.</a:t>
            </a:r>
          </a:p>
          <a:p>
            <a:pPr algn="just">
              <a:buNone/>
            </a:pPr>
            <a:endParaRPr lang="en-IN" dirty="0" smtClean="0">
              <a:latin typeface="+mj-lt"/>
            </a:endParaRPr>
          </a:p>
          <a:p>
            <a:pPr lvl="0" algn="just"/>
            <a:r>
              <a:rPr lang="en-IN" dirty="0" smtClean="0">
                <a:latin typeface="+mj-lt"/>
              </a:rPr>
              <a:t>The duty free allowance of INR 6,000 from Nepal, Bhutan or Myanmar is proposed to be enhanced to INR 15,000.</a:t>
            </a:r>
          </a:p>
          <a:p>
            <a:pPr algn="just">
              <a:buNone/>
            </a:pPr>
            <a:r>
              <a:rPr lang="en-IN" dirty="0" smtClean="0">
                <a:latin typeface="+mj-lt"/>
              </a:rPr>
              <a:t> </a:t>
            </a:r>
          </a:p>
          <a:p>
            <a:pPr lvl="0" algn="just"/>
            <a:r>
              <a:rPr lang="en-IN" dirty="0" smtClean="0">
                <a:latin typeface="+mj-lt"/>
              </a:rPr>
              <a:t>In case of jewellery brought to India by a passenger who has stayed abroad for more than 1 year, an additional condition in respect of the weight is proposed to be prescribed i.e. 20 grams in case of gentlemen passengers and 40 grams if brought by lady passengers</a:t>
            </a:r>
            <a:r>
              <a:rPr lang="en-IN" dirty="0" smtClean="0">
                <a:latin typeface="+mj-lt"/>
              </a:rPr>
              <a:t>.</a:t>
            </a:r>
          </a:p>
          <a:p>
            <a:pPr lvl="0" algn="just"/>
            <a:endParaRPr lang="en-IN" dirty="0" smtClean="0">
              <a:latin typeface="+mj-lt"/>
            </a:endParaRPr>
          </a:p>
          <a:p>
            <a:pPr algn="just"/>
            <a:r>
              <a:rPr lang="en-IN" dirty="0" smtClean="0">
                <a:latin typeface="+mj-lt"/>
              </a:rPr>
              <a:t>A slab system of duty free allowances of personal and household articles in respect of a person transferring his residence to India is proposed to be introduced to provide for duty free allowance. The slab will depend on the duration of stay abroad and duty free allowance ranging from INR 60,000 to INR 5,00,000.</a:t>
            </a:r>
          </a:p>
          <a:p>
            <a:pPr lvl="0" algn="just"/>
            <a:endParaRPr lang="en-IN" sz="2400" dirty="0" smtClean="0">
              <a:latin typeface="+mj-lt"/>
            </a:endParaRP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BAGGAGE RULES</a:t>
            </a:r>
            <a:endParaRPr lang="en-IN" dirty="0"/>
          </a:p>
        </p:txBody>
      </p:sp>
      <p:sp>
        <p:nvSpPr>
          <p:cNvPr id="3" name="Content Placeholder 2"/>
          <p:cNvSpPr>
            <a:spLocks noGrp="1"/>
          </p:cNvSpPr>
          <p:nvPr>
            <p:ph idx="1"/>
          </p:nvPr>
        </p:nvSpPr>
        <p:spPr/>
        <p:txBody>
          <a:bodyPr/>
          <a:lstStyle/>
          <a:p>
            <a:pPr algn="just"/>
            <a:r>
              <a:rPr lang="en-IN" sz="2400" b="1" dirty="0" smtClean="0">
                <a:latin typeface="+mj-lt"/>
              </a:rPr>
              <a:t>Notification No. 31/2016-Customs (N.T.) - </a:t>
            </a:r>
            <a:r>
              <a:rPr lang="en-IN" sz="2400" b="1" i="1" dirty="0" smtClean="0">
                <a:latin typeface="+mj-lt"/>
              </a:rPr>
              <a:t>Amendment to the Customs Baggage Declaration Regulations, 2013 w.e.f. 1.4.2016</a:t>
            </a:r>
            <a:endParaRPr lang="en-IN" sz="2400" dirty="0" smtClean="0">
              <a:latin typeface="+mj-lt"/>
            </a:endParaRPr>
          </a:p>
          <a:p>
            <a:pPr algn="just">
              <a:buNone/>
            </a:pPr>
            <a:r>
              <a:rPr lang="en-IN" sz="2400" dirty="0" smtClean="0">
                <a:latin typeface="+mj-lt"/>
              </a:rPr>
              <a:t>	Declaration </a:t>
            </a:r>
            <a:r>
              <a:rPr lang="en-IN" sz="2400" dirty="0" smtClean="0">
                <a:latin typeface="+mj-lt"/>
              </a:rPr>
              <a:t>to be filed by only those passengers who come to India and have anything to declare or are carrying dutiable or prohibited goods will be required to file a declaration in terms of the said amended Regulations.</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IMPORT OF GOODS</a:t>
            </a:r>
            <a:endParaRPr lang="en-IN" dirty="0"/>
          </a:p>
        </p:txBody>
      </p:sp>
      <p:sp>
        <p:nvSpPr>
          <p:cNvPr id="3" name="Content Placeholder 2"/>
          <p:cNvSpPr>
            <a:spLocks noGrp="1"/>
          </p:cNvSpPr>
          <p:nvPr>
            <p:ph idx="1"/>
          </p:nvPr>
        </p:nvSpPr>
        <p:spPr/>
        <p:txBody>
          <a:bodyPr>
            <a:normAutofit fontScale="77500" lnSpcReduction="20000"/>
          </a:bodyPr>
          <a:lstStyle/>
          <a:p>
            <a:pPr algn="just">
              <a:buNone/>
            </a:pPr>
            <a:r>
              <a:rPr lang="en-IN" b="1" dirty="0" smtClean="0"/>
              <a:t>	</a:t>
            </a:r>
            <a:r>
              <a:rPr lang="en-IN" b="1" dirty="0" smtClean="0">
                <a:latin typeface="+mj-lt"/>
              </a:rPr>
              <a:t>Notification </a:t>
            </a:r>
            <a:r>
              <a:rPr lang="en-IN" b="1" dirty="0" smtClean="0">
                <a:latin typeface="+mj-lt"/>
              </a:rPr>
              <a:t>No. 32/2016-Customs (N.T.) – New </a:t>
            </a:r>
            <a:r>
              <a:rPr lang="en-IN" b="1" i="1" dirty="0" smtClean="0">
                <a:latin typeface="+mj-lt"/>
              </a:rPr>
              <a:t>Customs (Import of Goods at Concessional Rate of Duty for Manufacture of Excisable Goods) Rules, 1996 w.e.f. 1.4.2016:-</a:t>
            </a:r>
            <a:endParaRPr lang="en-IN" dirty="0" smtClean="0">
              <a:latin typeface="+mj-lt"/>
            </a:endParaRPr>
          </a:p>
          <a:p>
            <a:pPr lvl="0" algn="just"/>
            <a:r>
              <a:rPr lang="en-IN" dirty="0" smtClean="0">
                <a:latin typeface="+mj-lt"/>
              </a:rPr>
              <a:t>Old rules had requirement of taking the new registration from AC/DC of Central Excise if the benefit of these rules is to be availed. No such requirement in new rules if the manufacturer is already registered.</a:t>
            </a:r>
          </a:p>
          <a:p>
            <a:pPr algn="just">
              <a:buNone/>
            </a:pPr>
            <a:r>
              <a:rPr lang="en-IN" dirty="0" smtClean="0">
                <a:latin typeface="+mj-lt"/>
              </a:rPr>
              <a:t>	</a:t>
            </a:r>
            <a:r>
              <a:rPr lang="en-IN" dirty="0" smtClean="0">
                <a:latin typeface="+mj-lt"/>
              </a:rPr>
              <a:t> </a:t>
            </a:r>
          </a:p>
          <a:p>
            <a:pPr lvl="0" algn="just"/>
            <a:r>
              <a:rPr lang="en-IN" dirty="0" smtClean="0">
                <a:latin typeface="+mj-lt"/>
              </a:rPr>
              <a:t>Old rules had condition that the intimation of import was countersigned by the AC/DC of Central Excise which was to be submitted to the AC/DC of Customs. However, in the new rules, the import intimation is to be filed to AC/DC of Central excise in duplicate who will forward one copy to the AC/DC of customs at the port of importation. </a:t>
            </a:r>
          </a:p>
          <a:p>
            <a:pPr algn="just">
              <a:buNone/>
            </a:pPr>
            <a:endParaRPr lang="en-IN" dirty="0" smtClean="0">
              <a:latin typeface="+mj-lt"/>
            </a:endParaRPr>
          </a:p>
          <a:p>
            <a:pPr lvl="0" algn="just"/>
            <a:r>
              <a:rPr lang="en-IN" dirty="0" smtClean="0">
                <a:latin typeface="+mj-lt"/>
              </a:rPr>
              <a:t>Time limit of re-export of the unutilised or defective imported goods reduced from 6 months to 3 months</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IMORT OF GOODS</a:t>
            </a:r>
            <a:endParaRPr lang="en-IN" dirty="0"/>
          </a:p>
        </p:txBody>
      </p:sp>
      <p:sp>
        <p:nvSpPr>
          <p:cNvPr id="3" name="Content Placeholder 2"/>
          <p:cNvSpPr>
            <a:spLocks noGrp="1"/>
          </p:cNvSpPr>
          <p:nvPr>
            <p:ph idx="1"/>
          </p:nvPr>
        </p:nvSpPr>
        <p:spPr/>
        <p:txBody>
          <a:bodyPr/>
          <a:lstStyle/>
          <a:p>
            <a:pPr lvl="0"/>
            <a:r>
              <a:rPr lang="en-IN" sz="2000" dirty="0" smtClean="0">
                <a:latin typeface="+mj-lt"/>
              </a:rPr>
              <a:t>New provision inserted to provide that the defective or unutilized imported goods may be cleared on payment of differential import duty along with interest at specified rates. </a:t>
            </a:r>
          </a:p>
          <a:p>
            <a:pPr>
              <a:buNone/>
            </a:pPr>
            <a:r>
              <a:rPr lang="en-IN" sz="2000" dirty="0" smtClean="0">
                <a:latin typeface="+mj-lt"/>
              </a:rPr>
              <a:t>	</a:t>
            </a:r>
            <a:r>
              <a:rPr lang="en-IN" sz="2000" dirty="0" smtClean="0">
                <a:latin typeface="+mj-lt"/>
              </a:rPr>
              <a:t> </a:t>
            </a:r>
          </a:p>
          <a:p>
            <a:pPr lvl="0"/>
            <a:r>
              <a:rPr lang="en-IN" sz="2000" dirty="0" smtClean="0">
                <a:latin typeface="+mj-lt"/>
              </a:rPr>
              <a:t>The new rules provide that the AC/DC of Central Excise may require the importer to furnish security also which was not provided in the old rules. </a:t>
            </a:r>
            <a:endParaRPr lang="en-IN" sz="2000" dirty="0" smtClean="0">
              <a:latin typeface="+mj-lt"/>
            </a:endParaRPr>
          </a:p>
          <a:p>
            <a:pPr lvl="0">
              <a:buNone/>
            </a:pPr>
            <a:endParaRPr lang="en-IN" sz="2000" dirty="0" smtClean="0">
              <a:latin typeface="+mj-lt"/>
            </a:endParaRPr>
          </a:p>
          <a:p>
            <a:pPr>
              <a:buNone/>
            </a:pPr>
            <a:r>
              <a:rPr lang="en-IN" sz="2000" b="1" dirty="0" smtClean="0"/>
              <a:t>	Notification </a:t>
            </a:r>
            <a:r>
              <a:rPr lang="en-IN" sz="2000" b="1" dirty="0" smtClean="0"/>
              <a:t>No. 33/2016-Customs (N.T.) - </a:t>
            </a:r>
            <a:r>
              <a:rPr lang="en-IN" sz="2000" b="1" i="1" dirty="0" smtClean="0"/>
              <a:t>Interest under Section 28AA of the Customs Act reduced </a:t>
            </a:r>
            <a:endParaRPr lang="en-IN" sz="2000" dirty="0" smtClean="0"/>
          </a:p>
          <a:p>
            <a:r>
              <a:rPr lang="en-IN" sz="2000" dirty="0" smtClean="0"/>
              <a:t>The rate of interest reduced from 18% to 15%.</a:t>
            </a:r>
          </a:p>
          <a:p>
            <a:pPr lvl="0">
              <a:buNone/>
            </a:pPr>
            <a:r>
              <a:rPr lang="en-IN" sz="2000" dirty="0" smtClean="0">
                <a:latin typeface="+mj-lt"/>
              </a:rPr>
              <a:t> </a:t>
            </a:r>
            <a:endParaRPr lang="en-IN" sz="2000" dirty="0" smtClean="0">
              <a:latin typeface="+mj-lt"/>
            </a:endParaRP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lstStyle/>
          <a:p>
            <a:pPr lvl="0"/>
            <a:r>
              <a:rPr lang="en-IN" dirty="0" smtClean="0"/>
              <a:t>Amendments to the tariff rates –(in%)</a:t>
            </a:r>
          </a:p>
          <a:p>
            <a:pPr>
              <a:buNone/>
            </a:pPr>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graphicFrame>
        <p:nvGraphicFramePr>
          <p:cNvPr id="5" name="Table 4"/>
          <p:cNvGraphicFramePr>
            <a:graphicFrameLocks noGrp="1"/>
          </p:cNvGraphicFramePr>
          <p:nvPr/>
        </p:nvGraphicFramePr>
        <p:xfrm>
          <a:off x="609600" y="2590800"/>
          <a:ext cx="7848600" cy="3788284"/>
        </p:xfrm>
        <a:graphic>
          <a:graphicData uri="http://schemas.openxmlformats.org/drawingml/2006/table">
            <a:tbl>
              <a:tblPr firstRow="1" bandRow="1">
                <a:tableStyleId>{5C22544A-7EE6-4342-B048-85BDC9FD1C3A}</a:tableStyleId>
              </a:tblPr>
              <a:tblGrid>
                <a:gridCol w="5105400"/>
                <a:gridCol w="1447800"/>
                <a:gridCol w="1295400"/>
              </a:tblGrid>
              <a:tr h="370840">
                <a:tc>
                  <a:txBody>
                    <a:bodyPr/>
                    <a:lstStyle/>
                    <a:p>
                      <a:r>
                        <a:rPr lang="en-IN" sz="1400" dirty="0" smtClean="0">
                          <a:latin typeface="+mj-lt"/>
                        </a:rPr>
                        <a:t>Description of goods</a:t>
                      </a:r>
                      <a:endParaRPr lang="en-IN" sz="1400" dirty="0">
                        <a:latin typeface="+mj-lt"/>
                      </a:endParaRPr>
                    </a:p>
                  </a:txBody>
                  <a:tcPr/>
                </a:tc>
                <a:tc>
                  <a:txBody>
                    <a:bodyPr/>
                    <a:lstStyle/>
                    <a:p>
                      <a:r>
                        <a:rPr lang="en-IN" sz="1400" dirty="0" smtClean="0">
                          <a:latin typeface="+mj-lt"/>
                        </a:rPr>
                        <a:t>Existing rate</a:t>
                      </a:r>
                      <a:endParaRPr lang="en-IN" sz="1400" dirty="0">
                        <a:latin typeface="+mj-lt"/>
                      </a:endParaRPr>
                    </a:p>
                  </a:txBody>
                  <a:tcPr/>
                </a:tc>
                <a:tc>
                  <a:txBody>
                    <a:bodyPr/>
                    <a:lstStyle/>
                    <a:p>
                      <a:r>
                        <a:rPr lang="en-IN" sz="1400" dirty="0" smtClean="0">
                          <a:latin typeface="+mj-lt"/>
                        </a:rPr>
                        <a:t>Revised rate</a:t>
                      </a:r>
                      <a:endParaRPr lang="en-IN" sz="1400" dirty="0">
                        <a:latin typeface="+mj-lt"/>
                      </a:endParaRPr>
                    </a:p>
                  </a:txBody>
                  <a:tcPr/>
                </a:tc>
              </a:tr>
              <a:tr h="370840">
                <a:tc>
                  <a:txBody>
                    <a:bodyPr/>
                    <a:lstStyle/>
                    <a:p>
                      <a:pPr marL="457200" algn="just">
                        <a:lnSpc>
                          <a:spcPct val="115000"/>
                        </a:lnSpc>
                        <a:spcAft>
                          <a:spcPts val="0"/>
                        </a:spcAft>
                      </a:pPr>
                      <a:r>
                        <a:rPr lang="en-IN" sz="1400" dirty="0">
                          <a:latin typeface="+mj-lt"/>
                          <a:ea typeface="Calibri"/>
                          <a:cs typeface="Times New Roman"/>
                        </a:rPr>
                        <a:t>Natural latex rubber made balloons falling under specified headings</a:t>
                      </a:r>
                    </a:p>
                  </a:txBody>
                  <a:tcPr marL="68580" marR="68580" marT="0" marB="0"/>
                </a:tc>
                <a:tc>
                  <a:txBody>
                    <a:bodyPr/>
                    <a:lstStyle/>
                    <a:p>
                      <a:pPr marL="457200" algn="just">
                        <a:lnSpc>
                          <a:spcPct val="115000"/>
                        </a:lnSpc>
                        <a:spcAft>
                          <a:spcPts val="0"/>
                        </a:spcAft>
                      </a:pPr>
                      <a:r>
                        <a:rPr lang="en-IN" sz="1400" dirty="0">
                          <a:latin typeface="+mj-lt"/>
                          <a:ea typeface="Calibri"/>
                          <a:cs typeface="Times New Roman"/>
                        </a:rPr>
                        <a:t>10</a:t>
                      </a:r>
                    </a:p>
                  </a:txBody>
                  <a:tcPr marL="68580" marR="68580" marT="0" marB="0"/>
                </a:tc>
                <a:tc>
                  <a:txBody>
                    <a:bodyPr/>
                    <a:lstStyle/>
                    <a:p>
                      <a:pPr marL="457200" algn="just">
                        <a:lnSpc>
                          <a:spcPct val="115000"/>
                        </a:lnSpc>
                        <a:spcAft>
                          <a:spcPts val="0"/>
                        </a:spcAft>
                      </a:pPr>
                      <a:r>
                        <a:rPr lang="en-IN" sz="1400">
                          <a:latin typeface="+mj-lt"/>
                          <a:ea typeface="Calibri"/>
                          <a:cs typeface="Times New Roman"/>
                        </a:rPr>
                        <a:t>20</a:t>
                      </a:r>
                    </a:p>
                  </a:txBody>
                  <a:tcPr marL="68580" marR="68580" marT="0" marB="0"/>
                </a:tc>
              </a:tr>
              <a:tr h="370840">
                <a:tc>
                  <a:txBody>
                    <a:bodyPr/>
                    <a:lstStyle/>
                    <a:p>
                      <a:pPr marL="457200" algn="just">
                        <a:lnSpc>
                          <a:spcPct val="115000"/>
                        </a:lnSpc>
                        <a:spcAft>
                          <a:spcPts val="0"/>
                        </a:spcAft>
                      </a:pPr>
                      <a:r>
                        <a:rPr lang="en-IN" sz="1400">
                          <a:latin typeface="+mj-lt"/>
                          <a:ea typeface="Calibri"/>
                          <a:cs typeface="Times New Roman"/>
                        </a:rPr>
                        <a:t>Primary aluminium</a:t>
                      </a:r>
                    </a:p>
                  </a:txBody>
                  <a:tcPr marL="68580" marR="68580" marT="0" marB="0"/>
                </a:tc>
                <a:tc>
                  <a:txBody>
                    <a:bodyPr/>
                    <a:lstStyle/>
                    <a:p>
                      <a:pPr marL="457200" algn="just">
                        <a:lnSpc>
                          <a:spcPct val="115000"/>
                        </a:lnSpc>
                        <a:spcAft>
                          <a:spcPts val="0"/>
                        </a:spcAft>
                      </a:pPr>
                      <a:r>
                        <a:rPr lang="en-IN" sz="1400" dirty="0">
                          <a:latin typeface="+mj-lt"/>
                          <a:ea typeface="Calibri"/>
                          <a:cs typeface="Times New Roman"/>
                        </a:rPr>
                        <a:t>5</a:t>
                      </a:r>
                    </a:p>
                  </a:txBody>
                  <a:tcPr marL="68580" marR="68580" marT="0" marB="0"/>
                </a:tc>
                <a:tc>
                  <a:txBody>
                    <a:bodyPr/>
                    <a:lstStyle/>
                    <a:p>
                      <a:pPr marL="457200" algn="just">
                        <a:lnSpc>
                          <a:spcPct val="115000"/>
                        </a:lnSpc>
                        <a:spcAft>
                          <a:spcPts val="0"/>
                        </a:spcAft>
                      </a:pPr>
                      <a:r>
                        <a:rPr lang="en-IN" sz="1400" dirty="0">
                          <a:latin typeface="+mj-lt"/>
                          <a:ea typeface="Calibri"/>
                          <a:cs typeface="Times New Roman"/>
                        </a:rPr>
                        <a:t>7.5</a:t>
                      </a:r>
                    </a:p>
                  </a:txBody>
                  <a:tcPr marL="68580" marR="68580" marT="0" marB="0"/>
                </a:tc>
              </a:tr>
              <a:tr h="370840">
                <a:tc>
                  <a:txBody>
                    <a:bodyPr/>
                    <a:lstStyle/>
                    <a:p>
                      <a:pPr marL="457200" algn="just">
                        <a:lnSpc>
                          <a:spcPct val="115000"/>
                        </a:lnSpc>
                        <a:spcAft>
                          <a:spcPts val="0"/>
                        </a:spcAft>
                      </a:pPr>
                      <a:r>
                        <a:rPr lang="en-IN" sz="1400">
                          <a:latin typeface="+mj-lt"/>
                          <a:ea typeface="Calibri"/>
                          <a:cs typeface="Times New Roman"/>
                        </a:rPr>
                        <a:t>Zinc alloys</a:t>
                      </a:r>
                    </a:p>
                  </a:txBody>
                  <a:tcPr marL="68580" marR="68580" marT="0" marB="0"/>
                </a:tc>
                <a:tc>
                  <a:txBody>
                    <a:bodyPr/>
                    <a:lstStyle/>
                    <a:p>
                      <a:pPr marL="457200" algn="just">
                        <a:lnSpc>
                          <a:spcPct val="115000"/>
                        </a:lnSpc>
                        <a:spcAft>
                          <a:spcPts val="0"/>
                        </a:spcAft>
                      </a:pPr>
                      <a:r>
                        <a:rPr lang="en-IN" sz="1400">
                          <a:latin typeface="+mj-lt"/>
                          <a:ea typeface="Calibri"/>
                          <a:cs typeface="Times New Roman"/>
                        </a:rPr>
                        <a:t>5</a:t>
                      </a:r>
                    </a:p>
                  </a:txBody>
                  <a:tcPr marL="68580" marR="68580" marT="0" marB="0"/>
                </a:tc>
                <a:tc>
                  <a:txBody>
                    <a:bodyPr/>
                    <a:lstStyle/>
                    <a:p>
                      <a:pPr marL="457200" algn="just">
                        <a:lnSpc>
                          <a:spcPct val="115000"/>
                        </a:lnSpc>
                        <a:spcAft>
                          <a:spcPts val="0"/>
                        </a:spcAft>
                      </a:pPr>
                      <a:r>
                        <a:rPr lang="en-IN" sz="1400" dirty="0">
                          <a:latin typeface="+mj-lt"/>
                          <a:ea typeface="Calibri"/>
                          <a:cs typeface="Times New Roman"/>
                        </a:rPr>
                        <a:t>7.5</a:t>
                      </a:r>
                    </a:p>
                  </a:txBody>
                  <a:tcPr marL="68580" marR="68580" marT="0" marB="0"/>
                </a:tc>
              </a:tr>
              <a:tr h="370840">
                <a:tc>
                  <a:txBody>
                    <a:bodyPr/>
                    <a:lstStyle/>
                    <a:p>
                      <a:pPr marL="457200" algn="just">
                        <a:lnSpc>
                          <a:spcPct val="115000"/>
                        </a:lnSpc>
                        <a:spcAft>
                          <a:spcPts val="0"/>
                        </a:spcAft>
                      </a:pPr>
                      <a:r>
                        <a:rPr lang="en-IN" sz="1400">
                          <a:latin typeface="+mj-lt"/>
                          <a:ea typeface="Calibri"/>
                          <a:cs typeface="Times New Roman"/>
                        </a:rPr>
                        <a:t>Imitation jewellery</a:t>
                      </a:r>
                    </a:p>
                  </a:txBody>
                  <a:tcPr marL="68580" marR="68580" marT="0" marB="0"/>
                </a:tc>
                <a:tc>
                  <a:txBody>
                    <a:bodyPr/>
                    <a:lstStyle/>
                    <a:p>
                      <a:pPr marL="457200" algn="just">
                        <a:lnSpc>
                          <a:spcPct val="115000"/>
                        </a:lnSpc>
                        <a:spcAft>
                          <a:spcPts val="0"/>
                        </a:spcAft>
                      </a:pPr>
                      <a:r>
                        <a:rPr lang="en-IN" sz="1400">
                          <a:latin typeface="+mj-lt"/>
                          <a:ea typeface="Calibri"/>
                          <a:cs typeface="Times New Roman"/>
                        </a:rPr>
                        <a:t>10</a:t>
                      </a:r>
                    </a:p>
                  </a:txBody>
                  <a:tcPr marL="68580" marR="68580" marT="0" marB="0"/>
                </a:tc>
                <a:tc>
                  <a:txBody>
                    <a:bodyPr/>
                    <a:lstStyle/>
                    <a:p>
                      <a:pPr marL="457200" algn="just">
                        <a:lnSpc>
                          <a:spcPct val="115000"/>
                        </a:lnSpc>
                        <a:spcAft>
                          <a:spcPts val="0"/>
                        </a:spcAft>
                      </a:pPr>
                      <a:r>
                        <a:rPr lang="en-IN" sz="1400" dirty="0">
                          <a:latin typeface="+mj-lt"/>
                          <a:ea typeface="Calibri"/>
                          <a:cs typeface="Times New Roman"/>
                        </a:rPr>
                        <a:t>15</a:t>
                      </a:r>
                    </a:p>
                  </a:txBody>
                  <a:tcPr marL="68580" marR="68580" marT="0" marB="0"/>
                </a:tc>
              </a:tr>
              <a:tr h="370840">
                <a:tc>
                  <a:txBody>
                    <a:bodyPr/>
                    <a:lstStyle/>
                    <a:p>
                      <a:pPr marL="457200" algn="just">
                        <a:lnSpc>
                          <a:spcPct val="115000"/>
                        </a:lnSpc>
                        <a:spcAft>
                          <a:spcPts val="0"/>
                        </a:spcAft>
                      </a:pPr>
                      <a:r>
                        <a:rPr lang="en-IN" sz="1400">
                          <a:latin typeface="+mj-lt"/>
                          <a:ea typeface="Calibri"/>
                          <a:cs typeface="Times New Roman"/>
                        </a:rPr>
                        <a:t>Industrial solar water heater</a:t>
                      </a:r>
                    </a:p>
                  </a:txBody>
                  <a:tcPr marL="68580" marR="68580" marT="0" marB="0"/>
                </a:tc>
                <a:tc>
                  <a:txBody>
                    <a:bodyPr/>
                    <a:lstStyle/>
                    <a:p>
                      <a:pPr marL="457200" algn="just">
                        <a:lnSpc>
                          <a:spcPct val="115000"/>
                        </a:lnSpc>
                        <a:spcAft>
                          <a:spcPts val="0"/>
                        </a:spcAft>
                      </a:pPr>
                      <a:r>
                        <a:rPr lang="en-IN" sz="1400">
                          <a:latin typeface="+mj-lt"/>
                          <a:ea typeface="Calibri"/>
                          <a:cs typeface="Times New Roman"/>
                        </a:rPr>
                        <a:t>7.5</a:t>
                      </a:r>
                    </a:p>
                  </a:txBody>
                  <a:tcPr marL="68580" marR="68580" marT="0" marB="0"/>
                </a:tc>
                <a:tc>
                  <a:txBody>
                    <a:bodyPr/>
                    <a:lstStyle/>
                    <a:p>
                      <a:pPr marL="457200" algn="just">
                        <a:lnSpc>
                          <a:spcPct val="115000"/>
                        </a:lnSpc>
                        <a:spcAft>
                          <a:spcPts val="0"/>
                        </a:spcAft>
                      </a:pPr>
                      <a:r>
                        <a:rPr lang="en-IN" sz="1400" dirty="0">
                          <a:latin typeface="+mj-lt"/>
                          <a:ea typeface="Calibri"/>
                          <a:cs typeface="Times New Roman"/>
                        </a:rPr>
                        <a:t>10</a:t>
                      </a:r>
                    </a:p>
                  </a:txBody>
                  <a:tcPr marL="68580" marR="68580" marT="0" marB="0"/>
                </a:tc>
              </a:tr>
              <a:tr h="370840">
                <a:tc>
                  <a:txBody>
                    <a:bodyPr/>
                    <a:lstStyle/>
                    <a:p>
                      <a:pPr algn="just">
                        <a:lnSpc>
                          <a:spcPct val="115000"/>
                        </a:lnSpc>
                        <a:spcAft>
                          <a:spcPts val="0"/>
                        </a:spcAft>
                      </a:pPr>
                      <a:r>
                        <a:rPr lang="en-IN" sz="1400">
                          <a:latin typeface="+mj-lt"/>
                          <a:ea typeface="Calibri"/>
                          <a:cs typeface="Times New Roman"/>
                        </a:rPr>
                        <a:t>Increase in the tariff rate of BCD for 211 specified tariff lines in Chapters 84, 85 and 90, out of which-</a:t>
                      </a:r>
                    </a:p>
                    <a:p>
                      <a:pPr algn="just">
                        <a:lnSpc>
                          <a:spcPct val="115000"/>
                        </a:lnSpc>
                        <a:spcAft>
                          <a:spcPts val="0"/>
                        </a:spcAft>
                      </a:pPr>
                      <a:r>
                        <a:rPr lang="en-IN" sz="1400">
                          <a:latin typeface="+mj-lt"/>
                          <a:ea typeface="Calibri"/>
                          <a:cs typeface="Times New Roman"/>
                        </a:rPr>
                        <a:t>(a) On 96 specified tariff lines, the effective rate is being increased from 7.5% to 10%</a:t>
                      </a:r>
                    </a:p>
                    <a:p>
                      <a:pPr algn="just">
                        <a:lnSpc>
                          <a:spcPct val="115000"/>
                        </a:lnSpc>
                        <a:spcAft>
                          <a:spcPts val="0"/>
                        </a:spcAft>
                      </a:pPr>
                      <a:r>
                        <a:rPr lang="en-IN" sz="1400">
                          <a:latin typeface="+mj-lt"/>
                          <a:ea typeface="Calibri"/>
                          <a:cs typeface="Times New Roman"/>
                        </a:rPr>
                        <a:t>(b) On remaining 115 tariff lines the effective rate will remain unchanged at 7.5%</a:t>
                      </a:r>
                    </a:p>
                  </a:txBody>
                  <a:tcPr marL="68580" marR="68580" marT="0" marB="0"/>
                </a:tc>
                <a:tc>
                  <a:txBody>
                    <a:bodyPr/>
                    <a:lstStyle/>
                    <a:p>
                      <a:pPr marL="457200" algn="just">
                        <a:lnSpc>
                          <a:spcPct val="115000"/>
                        </a:lnSpc>
                        <a:spcAft>
                          <a:spcPts val="0"/>
                        </a:spcAft>
                      </a:pPr>
                      <a:r>
                        <a:rPr lang="en-IN" sz="1400">
                          <a:latin typeface="+mj-lt"/>
                          <a:ea typeface="Calibri"/>
                          <a:cs typeface="Times New Roman"/>
                        </a:rPr>
                        <a:t>7.5</a:t>
                      </a:r>
                    </a:p>
                  </a:txBody>
                  <a:tcPr marL="68580" marR="68580" marT="0" marB="0"/>
                </a:tc>
                <a:tc>
                  <a:txBody>
                    <a:bodyPr/>
                    <a:lstStyle/>
                    <a:p>
                      <a:pPr marL="457200" algn="just">
                        <a:lnSpc>
                          <a:spcPct val="115000"/>
                        </a:lnSpc>
                        <a:spcAft>
                          <a:spcPts val="0"/>
                        </a:spcAft>
                      </a:pPr>
                      <a:r>
                        <a:rPr lang="en-IN" sz="1400" dirty="0">
                          <a:latin typeface="+mj-lt"/>
                          <a:ea typeface="Calibri"/>
                          <a:cs typeface="Times New Roman"/>
                        </a:rPr>
                        <a:t>10</a:t>
                      </a:r>
                    </a:p>
                  </a:txBody>
                  <a:tcPr marL="68580" marR="68580" marT="0" marB="0"/>
                </a:tc>
              </a:tr>
            </a:tbl>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normAutofit fontScale="92500" lnSpcReduction="10000"/>
          </a:bodyPr>
          <a:lstStyle/>
          <a:p>
            <a:pPr algn="just">
              <a:buNone/>
            </a:pPr>
            <a:r>
              <a:rPr lang="en-IN" b="1" dirty="0" smtClean="0"/>
              <a:t>	</a:t>
            </a:r>
            <a:r>
              <a:rPr lang="en-IN" b="1" dirty="0" smtClean="0">
                <a:latin typeface="+mj-lt"/>
              </a:rPr>
              <a:t>Full </a:t>
            </a:r>
            <a:r>
              <a:rPr lang="en-IN" b="1" dirty="0" smtClean="0">
                <a:latin typeface="+mj-lt"/>
              </a:rPr>
              <a:t>exemption from BCD, CVD and SAD</a:t>
            </a:r>
            <a:endParaRPr lang="en-IN" dirty="0" smtClean="0">
              <a:latin typeface="+mj-lt"/>
            </a:endParaRPr>
          </a:p>
          <a:p>
            <a:pPr lvl="0" algn="just"/>
            <a:r>
              <a:rPr lang="en-IN" dirty="0" smtClean="0">
                <a:latin typeface="+mj-lt"/>
              </a:rPr>
              <a:t> Disposable sterilised dialyzer and micro barrier of artificial kidney</a:t>
            </a:r>
          </a:p>
          <a:p>
            <a:pPr lvl="0" algn="just"/>
            <a:r>
              <a:rPr lang="en-IN" dirty="0" smtClean="0">
                <a:latin typeface="+mj-lt"/>
              </a:rPr>
              <a:t> Specified goods required for exploration and production of hydrocarbon activities undertaken under petroleum exploration licenses or mining leases issued or renewed before April 01, 1999</a:t>
            </a:r>
          </a:p>
          <a:p>
            <a:pPr lvl="0" algn="just"/>
            <a:r>
              <a:rPr lang="en-IN" dirty="0" smtClean="0">
                <a:latin typeface="+mj-lt"/>
              </a:rPr>
              <a:t> Foreign satellite data on storage media when imported by National Remote Sensing Centre, Hyderabad</a:t>
            </a:r>
          </a:p>
          <a:p>
            <a:pPr lvl="0" algn="just"/>
            <a:r>
              <a:rPr lang="en-IN" dirty="0" smtClean="0">
                <a:latin typeface="+mj-lt"/>
              </a:rPr>
              <a:t> Inputs, parts and components, subparts for manufacture of charger / adapter, battery and wired headsets / speakers of mobile phones, subject to actual user condition</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normAutofit/>
          </a:bodyPr>
          <a:lstStyle/>
          <a:p>
            <a:pPr lvl="0" algn="just"/>
            <a:r>
              <a:rPr lang="en-IN" sz="2400" dirty="0" smtClean="0">
                <a:latin typeface="+mj-lt"/>
              </a:rPr>
              <a:t>Parts and components, subparts for manufacture of routers, broadband modems, set-top boxes for gaining access to internet, set top boxes for television, digital video recorder / network video recorder, CCTV camera / IP camera, lithium ion battery (other than those for mobile handsets</a:t>
            </a:r>
            <a:r>
              <a:rPr lang="en-IN" sz="2400" dirty="0" smtClean="0">
                <a:latin typeface="+mj-lt"/>
              </a:rPr>
              <a:t>)</a:t>
            </a:r>
          </a:p>
          <a:p>
            <a:pPr lvl="0" algn="just">
              <a:buNone/>
            </a:pPr>
            <a:endParaRPr lang="en-IN" sz="2400" dirty="0" smtClean="0">
              <a:latin typeface="+mj-lt"/>
            </a:endParaRPr>
          </a:p>
          <a:p>
            <a:pPr lvl="0" algn="just"/>
            <a:r>
              <a:rPr lang="en-IN" sz="2400" dirty="0" smtClean="0">
                <a:latin typeface="+mj-lt"/>
              </a:rPr>
              <a:t> Tools and tool kits, when imported by maintenance, repair and overhauling entities (MROs), for maintenance, repair, and overhauling of aircraft subject to certification by the Directorate General of Civil Aviation</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normAutofit fontScale="92500" lnSpcReduction="20000"/>
          </a:bodyPr>
          <a:lstStyle/>
          <a:p>
            <a:pPr algn="just">
              <a:buNone/>
            </a:pPr>
            <a:r>
              <a:rPr lang="en-IN" b="1" dirty="0" smtClean="0"/>
              <a:t>	</a:t>
            </a:r>
            <a:r>
              <a:rPr lang="en-IN" b="1" dirty="0" smtClean="0">
                <a:latin typeface="+mj-lt"/>
              </a:rPr>
              <a:t>Full </a:t>
            </a:r>
            <a:r>
              <a:rPr lang="en-IN" b="1" dirty="0" smtClean="0">
                <a:latin typeface="+mj-lt"/>
              </a:rPr>
              <a:t>exemption from BCD</a:t>
            </a:r>
            <a:endParaRPr lang="en-IN" dirty="0" smtClean="0">
              <a:latin typeface="+mj-lt"/>
            </a:endParaRPr>
          </a:p>
          <a:p>
            <a:pPr lvl="0" algn="just"/>
            <a:r>
              <a:rPr lang="en-IN" dirty="0" smtClean="0">
                <a:latin typeface="+mj-lt"/>
              </a:rPr>
              <a:t> Electrolysers, membranes and their parts required by caustic soda / potash unit using membrane cell technology</a:t>
            </a:r>
          </a:p>
          <a:p>
            <a:pPr lvl="0" algn="just"/>
            <a:r>
              <a:rPr lang="en-IN" dirty="0" smtClean="0">
                <a:latin typeface="+mj-lt"/>
              </a:rPr>
              <a:t> Wood in chips or particles for manufacture of paper, paperboard and news print</a:t>
            </a:r>
          </a:p>
          <a:p>
            <a:pPr lvl="0" algn="just"/>
            <a:r>
              <a:rPr lang="en-IN" dirty="0" smtClean="0">
                <a:latin typeface="+mj-lt"/>
              </a:rPr>
              <a:t> Specified capital goods and inputs for use in manufacture of micro fuses, sub-miniature fuses, resettable fuses and thermal fuses</a:t>
            </a:r>
          </a:p>
          <a:p>
            <a:pPr lvl="0" algn="just"/>
            <a:r>
              <a:rPr lang="en-IN" dirty="0" smtClean="0">
                <a:latin typeface="+mj-lt"/>
              </a:rPr>
              <a:t> Braille paper</a:t>
            </a:r>
          </a:p>
          <a:p>
            <a:pPr lvl="0" algn="just"/>
            <a:r>
              <a:rPr lang="en-IN" dirty="0" smtClean="0">
                <a:latin typeface="+mj-lt"/>
              </a:rPr>
              <a:t>Medical use fission molybdenum-99 imported by Board of Radiation and </a:t>
            </a:r>
            <a:r>
              <a:rPr lang="en-IN" dirty="0" err="1" smtClean="0">
                <a:latin typeface="+mj-lt"/>
              </a:rPr>
              <a:t>isotype</a:t>
            </a:r>
            <a:r>
              <a:rPr lang="en-IN" dirty="0" smtClean="0">
                <a:latin typeface="+mj-lt"/>
              </a:rPr>
              <a:t> technology for manufacture of radio pharmaceuticals</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normAutofit lnSpcReduction="10000"/>
          </a:bodyPr>
          <a:lstStyle/>
          <a:p>
            <a:pPr lvl="0" algn="just"/>
            <a:r>
              <a:rPr lang="en-IN" sz="2200" dirty="0" smtClean="0">
                <a:latin typeface="+mj-lt"/>
              </a:rPr>
              <a:t>Specified fabrics (for manufacture of textile garments for export) of value equivalent to 1% of FOB value of exports in the preceding FY subject to the specified conditions</a:t>
            </a:r>
          </a:p>
          <a:p>
            <a:pPr lvl="0" algn="just"/>
            <a:r>
              <a:rPr lang="en-IN" sz="2200" dirty="0" smtClean="0">
                <a:latin typeface="+mj-lt"/>
              </a:rPr>
              <a:t>Polypropylene granules / resins for the manufacture of capacitor grade plastic films</a:t>
            </a:r>
          </a:p>
          <a:p>
            <a:pPr lvl="0" algn="just"/>
            <a:r>
              <a:rPr lang="en-IN" sz="2200" dirty="0" smtClean="0">
                <a:latin typeface="+mj-lt"/>
              </a:rPr>
              <a:t>Magnetron of capacity 1 KW to 1.5 KW for use in manufacture of domestic microwave ovens subject to actual user conditions</a:t>
            </a:r>
          </a:p>
          <a:p>
            <a:pPr lvl="0" algn="just"/>
            <a:r>
              <a:rPr lang="en-IN" sz="2200" dirty="0" smtClean="0">
                <a:latin typeface="+mj-lt"/>
              </a:rPr>
              <a:t>Machinery, electrical equipment and instrument and parts thereof (except populated PCBs) for semiconductor wafer fabrication / LCD fabrication units</a:t>
            </a:r>
          </a:p>
          <a:p>
            <a:pPr lvl="0" algn="just"/>
            <a:r>
              <a:rPr lang="en-IN" sz="2200" dirty="0" smtClean="0">
                <a:latin typeface="+mj-lt"/>
              </a:rPr>
              <a:t>Machinery, electrical equipment and instrument and parts thereof (except populated PCBs) imported for assembly, test, marking and packaging of semiconductor chips</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normAutofit fontScale="70000" lnSpcReduction="20000"/>
          </a:bodyPr>
          <a:lstStyle/>
          <a:p>
            <a:pPr algn="just">
              <a:buNone/>
            </a:pPr>
            <a:r>
              <a:rPr lang="en-IN" sz="2900" b="1" dirty="0" smtClean="0">
                <a:latin typeface="+mj-lt"/>
              </a:rPr>
              <a:t>	EXEMPTION WITHDRAWN</a:t>
            </a:r>
            <a:endParaRPr lang="en-IN" sz="2900" dirty="0" smtClean="0">
              <a:latin typeface="+mj-lt"/>
            </a:endParaRPr>
          </a:p>
          <a:p>
            <a:pPr algn="just"/>
            <a:r>
              <a:rPr lang="en-IN" sz="2900" dirty="0" smtClean="0">
                <a:latin typeface="+mj-lt"/>
              </a:rPr>
              <a:t>Magnetic heads (of all types), ceramic / magnetic cartridges and stylus, antennas, EHT cables, level meters/level indicators/ tuning indicators/ peak level meters/ battery meter/VC meters / tape counters, tone arms, electron guns</a:t>
            </a:r>
          </a:p>
          <a:p>
            <a:pPr algn="just"/>
            <a:endParaRPr lang="en-IN" sz="2900" b="1" dirty="0" smtClean="0">
              <a:latin typeface="+mj-lt"/>
            </a:endParaRPr>
          </a:p>
          <a:p>
            <a:pPr algn="just">
              <a:buNone/>
            </a:pPr>
            <a:r>
              <a:rPr lang="en-IN" sz="2900" b="1" dirty="0" smtClean="0">
                <a:latin typeface="+mj-lt"/>
              </a:rPr>
              <a:t>	</a:t>
            </a:r>
            <a:r>
              <a:rPr lang="en-IN" sz="2900" b="1" dirty="0" smtClean="0">
                <a:latin typeface="+mj-lt"/>
              </a:rPr>
              <a:t>Changes </a:t>
            </a:r>
            <a:r>
              <a:rPr lang="en-IN" sz="2900" b="1" dirty="0" smtClean="0">
                <a:latin typeface="+mj-lt"/>
              </a:rPr>
              <a:t>in </a:t>
            </a:r>
            <a:r>
              <a:rPr lang="en-IN" sz="2900" b="1" dirty="0" smtClean="0">
                <a:latin typeface="+mj-lt"/>
              </a:rPr>
              <a:t>CVD</a:t>
            </a:r>
            <a:r>
              <a:rPr lang="en-IN" sz="2900" b="1" dirty="0" smtClean="0">
                <a:latin typeface="+mj-lt"/>
              </a:rPr>
              <a:t> </a:t>
            </a:r>
            <a:endParaRPr lang="en-IN" sz="2900" dirty="0" smtClean="0">
              <a:latin typeface="+mj-lt"/>
            </a:endParaRPr>
          </a:p>
          <a:p>
            <a:pPr lvl="0" algn="just"/>
            <a:r>
              <a:rPr lang="en-IN" sz="2900" dirty="0" smtClean="0">
                <a:latin typeface="+mj-lt"/>
              </a:rPr>
              <a:t> From 8% to 8.75% on gold </a:t>
            </a:r>
            <a:r>
              <a:rPr lang="en-IN" sz="2900" dirty="0" err="1" smtClean="0">
                <a:latin typeface="+mj-lt"/>
              </a:rPr>
              <a:t>dore</a:t>
            </a:r>
            <a:r>
              <a:rPr lang="en-IN" sz="2900" dirty="0" smtClean="0">
                <a:latin typeface="+mj-lt"/>
              </a:rPr>
              <a:t> bars</a:t>
            </a:r>
          </a:p>
          <a:p>
            <a:pPr lvl="0" algn="just"/>
            <a:r>
              <a:rPr lang="en-IN" sz="2900" dirty="0" smtClean="0">
                <a:latin typeface="+mj-lt"/>
              </a:rPr>
              <a:t> From 7% to 7.75% on silver </a:t>
            </a:r>
            <a:r>
              <a:rPr lang="en-IN" sz="2900" dirty="0" err="1" smtClean="0">
                <a:latin typeface="+mj-lt"/>
              </a:rPr>
              <a:t>dore</a:t>
            </a:r>
            <a:endParaRPr lang="en-IN" sz="2900" dirty="0" smtClean="0">
              <a:latin typeface="+mj-lt"/>
            </a:endParaRPr>
          </a:p>
          <a:p>
            <a:pPr algn="just">
              <a:buNone/>
            </a:pPr>
            <a:r>
              <a:rPr lang="en-IN" sz="2900" dirty="0" smtClean="0">
                <a:latin typeface="+mj-lt"/>
              </a:rPr>
              <a:t>	</a:t>
            </a:r>
            <a:r>
              <a:rPr lang="en-IN" sz="2900" dirty="0" smtClean="0">
                <a:latin typeface="+mj-lt"/>
              </a:rPr>
              <a:t> </a:t>
            </a:r>
          </a:p>
          <a:p>
            <a:pPr algn="just">
              <a:buNone/>
            </a:pPr>
            <a:r>
              <a:rPr lang="en-IN" sz="2900" b="1" dirty="0" smtClean="0">
                <a:latin typeface="+mj-lt"/>
              </a:rPr>
              <a:t>	Exemption </a:t>
            </a:r>
            <a:r>
              <a:rPr lang="en-IN" sz="2900" b="1" dirty="0" smtClean="0">
                <a:latin typeface="+mj-lt"/>
              </a:rPr>
              <a:t>from </a:t>
            </a:r>
            <a:r>
              <a:rPr lang="en-IN" sz="2900" b="1" dirty="0" smtClean="0">
                <a:latin typeface="+mj-lt"/>
              </a:rPr>
              <a:t>CVD</a:t>
            </a:r>
            <a:r>
              <a:rPr lang="en-IN" sz="2900" dirty="0" smtClean="0">
                <a:latin typeface="+mj-lt"/>
              </a:rPr>
              <a:t> </a:t>
            </a:r>
          </a:p>
          <a:p>
            <a:pPr lvl="0" algn="just"/>
            <a:r>
              <a:rPr lang="en-IN" sz="2900" dirty="0" smtClean="0">
                <a:latin typeface="+mj-lt"/>
              </a:rPr>
              <a:t>Exemption given to IT software.</a:t>
            </a:r>
          </a:p>
          <a:p>
            <a:pPr lvl="0" algn="just"/>
            <a:r>
              <a:rPr lang="en-IN" sz="2900" dirty="0" smtClean="0">
                <a:latin typeface="+mj-lt"/>
              </a:rPr>
              <a:t>Limit of exemption - to the extent of its value which is </a:t>
            </a:r>
            <a:r>
              <a:rPr lang="en-IN" sz="2900" dirty="0" err="1" smtClean="0">
                <a:latin typeface="+mj-lt"/>
              </a:rPr>
              <a:t>leviable</a:t>
            </a:r>
            <a:r>
              <a:rPr lang="en-IN" sz="2900" dirty="0" smtClean="0">
                <a:latin typeface="+mj-lt"/>
              </a:rPr>
              <a:t> to Service Tax.</a:t>
            </a:r>
          </a:p>
          <a:p>
            <a:pPr lvl="0" algn="just"/>
            <a:r>
              <a:rPr lang="en-IN" sz="2900" dirty="0" smtClean="0">
                <a:latin typeface="+mj-lt"/>
              </a:rPr>
              <a:t>However, there should not be any requirement to declare RSP.</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normAutofit fontScale="77500" lnSpcReduction="20000"/>
          </a:bodyPr>
          <a:lstStyle/>
          <a:p>
            <a:pPr algn="just">
              <a:buNone/>
            </a:pPr>
            <a:r>
              <a:rPr lang="en-IN" b="1" dirty="0" smtClean="0"/>
              <a:t>	</a:t>
            </a:r>
            <a:r>
              <a:rPr lang="en-IN" b="1" dirty="0" smtClean="0">
                <a:latin typeface="+mj-lt"/>
              </a:rPr>
              <a:t>Changes </a:t>
            </a:r>
            <a:r>
              <a:rPr lang="en-IN" b="1" dirty="0" smtClean="0">
                <a:latin typeface="+mj-lt"/>
              </a:rPr>
              <a:t>in SAD</a:t>
            </a:r>
            <a:endParaRPr lang="en-IN" dirty="0" smtClean="0">
              <a:latin typeface="+mj-lt"/>
            </a:endParaRPr>
          </a:p>
          <a:p>
            <a:pPr algn="just">
              <a:buNone/>
            </a:pPr>
            <a:endParaRPr lang="en-IN" dirty="0" smtClean="0">
              <a:latin typeface="+mj-lt"/>
            </a:endParaRPr>
          </a:p>
          <a:p>
            <a:pPr lvl="0" algn="just">
              <a:buNone/>
            </a:pPr>
            <a:r>
              <a:rPr lang="en-IN" dirty="0" smtClean="0">
                <a:latin typeface="+mj-lt"/>
              </a:rPr>
              <a:t>	</a:t>
            </a:r>
            <a:r>
              <a:rPr lang="en-IN" dirty="0" err="1" smtClean="0">
                <a:latin typeface="+mj-lt"/>
              </a:rPr>
              <a:t>Orthoxylene</a:t>
            </a:r>
            <a:r>
              <a:rPr lang="en-IN" dirty="0" smtClean="0">
                <a:latin typeface="+mj-lt"/>
              </a:rPr>
              <a:t> </a:t>
            </a:r>
            <a:endParaRPr lang="en-IN" dirty="0" smtClean="0">
              <a:latin typeface="+mj-lt"/>
            </a:endParaRPr>
          </a:p>
          <a:p>
            <a:pPr lvl="0" algn="just"/>
            <a:r>
              <a:rPr lang="en-IN" dirty="0" smtClean="0">
                <a:latin typeface="+mj-lt"/>
              </a:rPr>
              <a:t>Reduced from 4% to 2%</a:t>
            </a:r>
          </a:p>
          <a:p>
            <a:pPr lvl="0" algn="just"/>
            <a:r>
              <a:rPr lang="en-IN" dirty="0" smtClean="0">
                <a:latin typeface="+mj-lt"/>
              </a:rPr>
              <a:t>Should be used for the manufacture of </a:t>
            </a:r>
            <a:r>
              <a:rPr lang="en-IN" dirty="0" err="1" smtClean="0">
                <a:latin typeface="+mj-lt"/>
              </a:rPr>
              <a:t>phthalic</a:t>
            </a:r>
            <a:r>
              <a:rPr lang="en-IN" dirty="0" smtClean="0">
                <a:latin typeface="+mj-lt"/>
              </a:rPr>
              <a:t> anhydride.</a:t>
            </a:r>
          </a:p>
          <a:p>
            <a:pPr lvl="0" algn="just"/>
            <a:r>
              <a:rPr lang="en-IN" dirty="0" smtClean="0">
                <a:latin typeface="+mj-lt"/>
              </a:rPr>
              <a:t>Subject to actual user condition</a:t>
            </a:r>
          </a:p>
          <a:p>
            <a:pPr lvl="0" algn="just"/>
            <a:endParaRPr lang="en-IN" dirty="0" smtClean="0">
              <a:latin typeface="+mj-lt"/>
            </a:endParaRPr>
          </a:p>
          <a:p>
            <a:pPr lvl="0" algn="just">
              <a:buNone/>
            </a:pPr>
            <a:r>
              <a:rPr lang="en-IN" dirty="0" smtClean="0">
                <a:latin typeface="+mj-lt"/>
              </a:rPr>
              <a:t>	</a:t>
            </a:r>
            <a:r>
              <a:rPr lang="en-IN" dirty="0" smtClean="0">
                <a:latin typeface="+mj-lt"/>
              </a:rPr>
              <a:t> </a:t>
            </a:r>
            <a:r>
              <a:rPr lang="en-IN" dirty="0" smtClean="0">
                <a:latin typeface="+mj-lt"/>
              </a:rPr>
              <a:t>Populated PCBs </a:t>
            </a:r>
          </a:p>
          <a:p>
            <a:pPr lvl="0" algn="just"/>
            <a:r>
              <a:rPr lang="en-IN" dirty="0" smtClean="0">
                <a:latin typeface="+mj-lt"/>
              </a:rPr>
              <a:t>Increased from Nil to 4% </a:t>
            </a:r>
          </a:p>
          <a:p>
            <a:pPr lvl="0" algn="just"/>
            <a:r>
              <a:rPr lang="en-IN" dirty="0" smtClean="0">
                <a:latin typeface="+mj-lt"/>
              </a:rPr>
              <a:t>Should be used in manufacture of personal computers (laptop or desktop)</a:t>
            </a:r>
          </a:p>
          <a:p>
            <a:pPr lvl="0" algn="just"/>
            <a:endParaRPr lang="en-IN" dirty="0" smtClean="0">
              <a:latin typeface="+mj-lt"/>
            </a:endParaRPr>
          </a:p>
          <a:p>
            <a:pPr lvl="0" algn="just">
              <a:buNone/>
            </a:pPr>
            <a:r>
              <a:rPr lang="en-IN" dirty="0" smtClean="0">
                <a:latin typeface="+mj-lt"/>
              </a:rPr>
              <a:t>	</a:t>
            </a:r>
            <a:r>
              <a:rPr lang="en-IN" dirty="0" smtClean="0">
                <a:latin typeface="+mj-lt"/>
              </a:rPr>
              <a:t>Populated </a:t>
            </a:r>
            <a:r>
              <a:rPr lang="en-IN" dirty="0" smtClean="0">
                <a:latin typeface="+mj-lt"/>
              </a:rPr>
              <a:t>PCBs</a:t>
            </a:r>
          </a:p>
          <a:p>
            <a:pPr lvl="0" algn="just"/>
            <a:r>
              <a:rPr lang="en-IN" dirty="0" smtClean="0">
                <a:latin typeface="+mj-lt"/>
              </a:rPr>
              <a:t>Increased from Nil to 2% </a:t>
            </a:r>
          </a:p>
          <a:p>
            <a:pPr lvl="0" algn="just"/>
            <a:r>
              <a:rPr lang="en-IN" dirty="0" smtClean="0">
                <a:latin typeface="+mj-lt"/>
              </a:rPr>
              <a:t>Should be used for manufacture of mobile phone/tablet computer</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lstStyle/>
          <a:p>
            <a:pPr lvl="0" algn="just"/>
            <a:r>
              <a:rPr lang="en-IN" sz="2400" dirty="0" smtClean="0">
                <a:latin typeface="+mj-lt"/>
              </a:rPr>
              <a:t>Exemption given to machinery, electrical equipment and instrument and parts thereof (except populated PCBs) for semiconductor wafer fabrication / LCD fabrication units.</a:t>
            </a:r>
          </a:p>
          <a:p>
            <a:pPr algn="just"/>
            <a:endParaRPr lang="en-IN" sz="2400" dirty="0" smtClean="0">
              <a:latin typeface="+mj-lt"/>
            </a:endParaRPr>
          </a:p>
          <a:p>
            <a:pPr lvl="0" algn="just"/>
            <a:r>
              <a:rPr lang="en-IN" sz="2400" dirty="0" smtClean="0">
                <a:latin typeface="+mj-lt"/>
              </a:rPr>
              <a:t>Exemption to machinery, electrical equipment and instrument and parts thereof (except populated PCBs) imported for assembly, test, marking and packaging of semiconductor chips</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lstStyle/>
          <a:p>
            <a:pPr algn="just">
              <a:buNone/>
            </a:pPr>
            <a:r>
              <a:rPr lang="en-IN" b="1" dirty="0" smtClean="0"/>
              <a:t>	</a:t>
            </a:r>
            <a:r>
              <a:rPr lang="en-IN" sz="2400" b="1" dirty="0" smtClean="0">
                <a:latin typeface="+mj-lt"/>
              </a:rPr>
              <a:t>Full </a:t>
            </a:r>
            <a:r>
              <a:rPr lang="en-IN" sz="2400" b="1" dirty="0" smtClean="0">
                <a:latin typeface="+mj-lt"/>
              </a:rPr>
              <a:t>exemption from Export </a:t>
            </a:r>
            <a:r>
              <a:rPr lang="en-IN" sz="2400" b="1" dirty="0" smtClean="0">
                <a:latin typeface="+mj-lt"/>
              </a:rPr>
              <a:t>duty</a:t>
            </a:r>
            <a:endParaRPr lang="en-IN" sz="2400" dirty="0" smtClean="0">
              <a:latin typeface="+mj-lt"/>
            </a:endParaRPr>
          </a:p>
          <a:p>
            <a:pPr lvl="0" algn="just"/>
            <a:r>
              <a:rPr lang="en-IN" sz="2400" dirty="0" smtClean="0">
                <a:latin typeface="+mj-lt"/>
              </a:rPr>
              <a:t> Iron ore fines with iron content below 58%</a:t>
            </a:r>
          </a:p>
          <a:p>
            <a:pPr lvl="0" algn="just"/>
            <a:r>
              <a:rPr lang="en-IN" sz="2400" dirty="0" smtClean="0">
                <a:latin typeface="+mj-lt"/>
              </a:rPr>
              <a:t> Iron ore lumps with iron content below 58%</a:t>
            </a:r>
          </a:p>
          <a:p>
            <a:pPr lvl="0" algn="just"/>
            <a:r>
              <a:rPr lang="en-IN" sz="2400" dirty="0" smtClean="0">
                <a:latin typeface="+mj-lt"/>
              </a:rPr>
              <a:t> Chromium ores and concentrates of all sorts</a:t>
            </a:r>
          </a:p>
          <a:p>
            <a:pPr algn="just">
              <a:buNone/>
            </a:pPr>
            <a:r>
              <a:rPr lang="en-IN" sz="2400" dirty="0" smtClean="0">
                <a:latin typeface="+mj-lt"/>
              </a:rPr>
              <a:t>	</a:t>
            </a:r>
            <a:r>
              <a:rPr lang="en-IN" sz="2400" dirty="0" smtClean="0">
                <a:latin typeface="+mj-lt"/>
              </a:rPr>
              <a:t> </a:t>
            </a:r>
          </a:p>
          <a:p>
            <a:pPr algn="just">
              <a:buNone/>
            </a:pPr>
            <a:r>
              <a:rPr lang="en-IN" sz="2400" b="1" dirty="0" smtClean="0">
                <a:latin typeface="+mj-lt"/>
              </a:rPr>
              <a:t>	Export </a:t>
            </a:r>
            <a:r>
              <a:rPr lang="en-IN" sz="2400" b="1" dirty="0" smtClean="0">
                <a:latin typeface="+mj-lt"/>
              </a:rPr>
              <a:t>duty reduced from 20% to 15</a:t>
            </a:r>
            <a:r>
              <a:rPr lang="en-IN" sz="2400" b="1" dirty="0" smtClean="0">
                <a:latin typeface="+mj-lt"/>
              </a:rPr>
              <a:t>%</a:t>
            </a:r>
            <a:endParaRPr lang="en-IN" sz="2400" dirty="0" smtClean="0">
              <a:latin typeface="+mj-lt"/>
            </a:endParaRPr>
          </a:p>
          <a:p>
            <a:pPr lvl="0" algn="just"/>
            <a:r>
              <a:rPr lang="en-IN" sz="2400" dirty="0" smtClean="0">
                <a:latin typeface="+mj-lt"/>
              </a:rPr>
              <a:t> Bauxite (natural), whether </a:t>
            </a:r>
            <a:r>
              <a:rPr lang="en-IN" sz="2400" dirty="0" err="1" smtClean="0">
                <a:latin typeface="+mj-lt"/>
              </a:rPr>
              <a:t>calcined</a:t>
            </a:r>
            <a:r>
              <a:rPr lang="en-IN" sz="2400" dirty="0" smtClean="0">
                <a:latin typeface="+mj-lt"/>
              </a:rPr>
              <a:t> or not</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normAutofit/>
          </a:bodyPr>
          <a:lstStyle/>
          <a:p>
            <a:pPr algn="just">
              <a:buNone/>
            </a:pPr>
            <a:r>
              <a:rPr lang="en-IN" b="1" dirty="0" smtClean="0"/>
              <a:t>	</a:t>
            </a:r>
            <a:r>
              <a:rPr lang="en-IN" sz="2200" b="1" dirty="0" smtClean="0">
                <a:latin typeface="+mj-lt"/>
              </a:rPr>
              <a:t>Other </a:t>
            </a:r>
            <a:r>
              <a:rPr lang="en-IN" sz="2200" b="1" dirty="0" smtClean="0">
                <a:latin typeface="+mj-lt"/>
              </a:rPr>
              <a:t>amendments</a:t>
            </a:r>
            <a:endParaRPr lang="en-IN" sz="2200" dirty="0" smtClean="0">
              <a:latin typeface="+mj-lt"/>
            </a:endParaRPr>
          </a:p>
          <a:p>
            <a:pPr lvl="0" algn="just"/>
            <a:r>
              <a:rPr lang="en-IN" sz="2200" dirty="0" smtClean="0">
                <a:latin typeface="+mj-lt"/>
              </a:rPr>
              <a:t>Exemption on specified goods for the use in manufacture of electrically operated vehicles and hybrid vehicles is being extended without any time limit.</a:t>
            </a:r>
          </a:p>
          <a:p>
            <a:pPr algn="just">
              <a:buNone/>
            </a:pPr>
            <a:r>
              <a:rPr lang="en-IN" sz="2200" dirty="0" smtClean="0">
                <a:latin typeface="+mj-lt"/>
              </a:rPr>
              <a:t>	</a:t>
            </a:r>
            <a:r>
              <a:rPr lang="en-IN" sz="2200" dirty="0" smtClean="0">
                <a:latin typeface="+mj-lt"/>
              </a:rPr>
              <a:t> </a:t>
            </a:r>
          </a:p>
          <a:p>
            <a:pPr lvl="0" algn="just"/>
            <a:r>
              <a:rPr lang="en-IN" sz="2200" dirty="0" smtClean="0">
                <a:latin typeface="+mj-lt"/>
              </a:rPr>
              <a:t> CVD exemption on specified machinery required for construction of roads withdrawn.</a:t>
            </a:r>
          </a:p>
          <a:p>
            <a:pPr algn="just">
              <a:buNone/>
            </a:pPr>
            <a:r>
              <a:rPr lang="en-IN" sz="2200" dirty="0" smtClean="0">
                <a:latin typeface="+mj-lt"/>
              </a:rPr>
              <a:t>	</a:t>
            </a:r>
            <a:r>
              <a:rPr lang="en-IN" sz="2200" dirty="0" smtClean="0">
                <a:latin typeface="+mj-lt"/>
              </a:rPr>
              <a:t> </a:t>
            </a:r>
          </a:p>
          <a:p>
            <a:pPr lvl="0" algn="just"/>
            <a:r>
              <a:rPr lang="en-IN" sz="2200" dirty="0" smtClean="0">
                <a:latin typeface="+mj-lt"/>
              </a:rPr>
              <a:t> Direct imports of specified goods by Government of India or State Governments to attract applicable rates of BCD, CVD and SAD, with effect from April 01, 2016.</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normAutofit fontScale="92500" lnSpcReduction="20000"/>
          </a:bodyPr>
          <a:lstStyle/>
          <a:p>
            <a:pPr lvl="0" algn="just"/>
            <a:r>
              <a:rPr lang="en-IN" dirty="0" smtClean="0">
                <a:latin typeface="+mj-lt"/>
              </a:rPr>
              <a:t> Import of specified goods for defence purposes by contractors of the Government of India, PSUs or subcontractors of PSUs to attract applicable rates of BCD, CVD and SAD, with effect from April 01, 2016</a:t>
            </a:r>
          </a:p>
          <a:p>
            <a:pPr algn="just">
              <a:buNone/>
            </a:pPr>
            <a:endParaRPr lang="en-IN" dirty="0" smtClean="0">
              <a:latin typeface="+mj-lt"/>
            </a:endParaRPr>
          </a:p>
          <a:p>
            <a:pPr lvl="0" algn="just"/>
            <a:r>
              <a:rPr lang="en-IN" dirty="0" smtClean="0">
                <a:latin typeface="+mj-lt"/>
              </a:rPr>
              <a:t> Exemption from BCD, CVD, SAD on charger / adapter, battery and wired headsets / speakers for manufacture of mobile phones withdrawn</a:t>
            </a:r>
          </a:p>
          <a:p>
            <a:pPr algn="just">
              <a:buNone/>
            </a:pPr>
            <a:r>
              <a:rPr lang="en-IN" dirty="0" smtClean="0">
                <a:latin typeface="+mj-lt"/>
              </a:rPr>
              <a:t> </a:t>
            </a:r>
          </a:p>
          <a:p>
            <a:pPr lvl="0" algn="just"/>
            <a:r>
              <a:rPr lang="en-IN" dirty="0" smtClean="0">
                <a:latin typeface="+mj-lt"/>
              </a:rPr>
              <a:t> Simplified procedure for availment of exemption from customs duties on parts, testing equipments, tools and tool kits for maintenance, repair and overhaul of aircraft based on records and subject to actual user condition.</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IN" dirty="0" smtClean="0"/>
              <a:t>TARIFF CHANGES</a:t>
            </a:r>
            <a:endParaRPr lang="en-IN" dirty="0"/>
          </a:p>
        </p:txBody>
      </p:sp>
      <p:sp>
        <p:nvSpPr>
          <p:cNvPr id="3" name="Content Placeholder 2"/>
          <p:cNvSpPr>
            <a:spLocks noGrp="1"/>
          </p:cNvSpPr>
          <p:nvPr>
            <p:ph idx="1"/>
          </p:nvPr>
        </p:nvSpPr>
        <p:spPr/>
        <p:txBody>
          <a:bodyPr>
            <a:normAutofit fontScale="92500" lnSpcReduction="20000"/>
          </a:bodyPr>
          <a:lstStyle/>
          <a:p>
            <a:pPr lvl="0" algn="just"/>
            <a:r>
              <a:rPr lang="en-IN" sz="2400" dirty="0" smtClean="0">
                <a:latin typeface="+mj-lt"/>
              </a:rPr>
              <a:t>Removal of restriction of one year for utilisation of duty free parts for maintenance, repair and overhaul of aircraft.</a:t>
            </a:r>
          </a:p>
          <a:p>
            <a:pPr algn="just">
              <a:buNone/>
            </a:pPr>
            <a:endParaRPr lang="en-IN" sz="2400" dirty="0" smtClean="0">
              <a:latin typeface="+mj-lt"/>
            </a:endParaRPr>
          </a:p>
          <a:p>
            <a:pPr lvl="0" algn="just"/>
            <a:r>
              <a:rPr lang="en-IN" sz="2400" dirty="0" smtClean="0">
                <a:latin typeface="+mj-lt"/>
              </a:rPr>
              <a:t> Requirement to maintain detailed records and to furnish undertaking done away with for availment of exemption from BCD, CVD and SAD by ship repair units.</a:t>
            </a:r>
          </a:p>
          <a:p>
            <a:pPr algn="just">
              <a:buNone/>
            </a:pPr>
            <a:r>
              <a:rPr lang="en-IN" sz="2400" dirty="0" smtClean="0">
                <a:latin typeface="+mj-lt"/>
              </a:rPr>
              <a:t> </a:t>
            </a:r>
          </a:p>
          <a:p>
            <a:pPr lvl="0" algn="just"/>
            <a:r>
              <a:rPr lang="en-IN" sz="2400" dirty="0" smtClean="0">
                <a:latin typeface="+mj-lt"/>
              </a:rPr>
              <a:t> Actual user condition inserted for the import of phosphoric acid and anhydrous ammonia at concessional BCD and CVD for manufacture of Fertilizers.</a:t>
            </a:r>
          </a:p>
          <a:p>
            <a:pPr algn="just">
              <a:buNone/>
            </a:pPr>
            <a:r>
              <a:rPr lang="en-IN" sz="2400" dirty="0" smtClean="0">
                <a:latin typeface="+mj-lt"/>
              </a:rPr>
              <a:t> </a:t>
            </a:r>
          </a:p>
          <a:p>
            <a:pPr lvl="0" algn="just"/>
            <a:r>
              <a:rPr lang="en-IN" sz="2400" dirty="0" smtClean="0">
                <a:latin typeface="+mj-lt"/>
              </a:rPr>
              <a:t> Actual user condition inserted for import of LCD/LED/OLED panels at Nil rate of BCD for manufacture of LCD/LED/OLED televisions</a:t>
            </a:r>
          </a:p>
          <a:p>
            <a:endParaRPr lang="en-IN" dirty="0"/>
          </a:p>
        </p:txBody>
      </p:sp>
      <p:sp>
        <p:nvSpPr>
          <p:cNvPr id="4" name="Footer Placeholder 3"/>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IN" smtClean="0"/>
              <a:t>CA PRADEEP JAIN</a:t>
            </a:r>
            <a:endParaRPr lang="en-IN"/>
          </a:p>
        </p:txBody>
      </p:sp>
      <p:pic>
        <p:nvPicPr>
          <p:cNvPr id="8" name="Picture 7" descr="ANY.jpg"/>
          <p:cNvPicPr>
            <a:picLocks noChangeAspect="1"/>
          </p:cNvPicPr>
          <p:nvPr/>
        </p:nvPicPr>
        <p:blipFill>
          <a:blip r:embed="rId2"/>
          <a:stretch>
            <a:fillRect/>
          </a:stretch>
        </p:blipFill>
        <p:spPr>
          <a:xfrm>
            <a:off x="0" y="0"/>
            <a:ext cx="9144000" cy="6286500"/>
          </a:xfrm>
          <a:prstGeom prst="rect">
            <a:avLst/>
          </a:prstGeom>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IN" dirty="0" smtClean="0"/>
              <a:t>THANKING YOU !!!!</a:t>
            </a:r>
            <a:endParaRPr lang="en-IN" dirty="0"/>
          </a:p>
        </p:txBody>
      </p:sp>
      <p:sp>
        <p:nvSpPr>
          <p:cNvPr id="4" name="Content Placeholder 3"/>
          <p:cNvSpPr>
            <a:spLocks noGrp="1"/>
          </p:cNvSpPr>
          <p:nvPr>
            <p:ph idx="1"/>
          </p:nvPr>
        </p:nvSpPr>
        <p:spPr/>
        <p:txBody>
          <a:bodyPr/>
          <a:lstStyle/>
          <a:p>
            <a:pPr algn="ctr">
              <a:buNone/>
            </a:pPr>
            <a:endParaRPr lang="en-IN" sz="2000" dirty="0" smtClean="0">
              <a:latin typeface="+mj-lt"/>
            </a:endParaRPr>
          </a:p>
          <a:p>
            <a:pPr algn="ctr">
              <a:buNone/>
            </a:pPr>
            <a:r>
              <a:rPr lang="en-IN" sz="2800" dirty="0" smtClean="0">
                <a:latin typeface="+mj-lt"/>
              </a:rPr>
              <a:t>CA PRADEEP JAIN</a:t>
            </a:r>
          </a:p>
          <a:p>
            <a:pPr algn="ctr">
              <a:buNone/>
            </a:pPr>
            <a:r>
              <a:rPr lang="en-IN" sz="2800" dirty="0" smtClean="0">
                <a:latin typeface="+mj-lt"/>
              </a:rPr>
              <a:t>SUGHYAN – H 29</a:t>
            </a:r>
          </a:p>
          <a:p>
            <a:pPr algn="ctr">
              <a:buNone/>
            </a:pPr>
            <a:r>
              <a:rPr lang="en-IN" sz="2800" dirty="0" smtClean="0">
                <a:latin typeface="+mj-lt"/>
              </a:rPr>
              <a:t>SHASTRINAGAR</a:t>
            </a:r>
          </a:p>
          <a:p>
            <a:pPr algn="ctr">
              <a:buNone/>
            </a:pPr>
            <a:r>
              <a:rPr lang="en-IN" sz="2800" dirty="0" smtClean="0">
                <a:latin typeface="+mj-lt"/>
              </a:rPr>
              <a:t>JODHPUR</a:t>
            </a:r>
          </a:p>
          <a:p>
            <a:pPr algn="ctr">
              <a:buNone/>
            </a:pPr>
            <a:r>
              <a:rPr lang="en-IN" sz="2800" dirty="0" smtClean="0">
                <a:latin typeface="+mj-lt"/>
              </a:rPr>
              <a:t>MOBILE: 9314722236</a:t>
            </a:r>
          </a:p>
          <a:p>
            <a:pPr algn="ctr">
              <a:buNone/>
            </a:pPr>
            <a:r>
              <a:rPr lang="en-IN" sz="2800" dirty="0" smtClean="0">
                <a:latin typeface="+mj-lt"/>
              </a:rPr>
              <a:t>E-MAIL –</a:t>
            </a:r>
            <a:r>
              <a:rPr lang="en-IN" sz="2800" dirty="0" smtClean="0">
                <a:solidFill>
                  <a:srgbClr val="0070C0"/>
                </a:solidFill>
                <a:latin typeface="+mj-lt"/>
              </a:rPr>
              <a:t> </a:t>
            </a:r>
            <a:r>
              <a:rPr lang="en-IN" sz="2800" dirty="0" smtClean="0">
                <a:latin typeface="+mj-lt"/>
              </a:rPr>
              <a:t>pradeep@capradeepjain.com</a:t>
            </a:r>
            <a:endParaRPr lang="en-IN" sz="2800" dirty="0" smtClean="0">
              <a:latin typeface="+mj-lt"/>
            </a:endParaRPr>
          </a:p>
          <a:p>
            <a:pPr algn="ctr">
              <a:buNone/>
            </a:pPr>
            <a:r>
              <a:rPr lang="en-IN" sz="2800" dirty="0" smtClean="0">
                <a:latin typeface="+mj-lt"/>
              </a:rPr>
              <a:t>WEBSITE – www.capradeepjain.com</a:t>
            </a:r>
            <a:endParaRPr lang="en-IN" sz="2800" dirty="0"/>
          </a:p>
        </p:txBody>
      </p:sp>
      <p:sp>
        <p:nvSpPr>
          <p:cNvPr id="2" name="Footer Placeholder 1"/>
          <p:cNvSpPr>
            <a:spLocks noGrp="1"/>
          </p:cNvSpPr>
          <p:nvPr>
            <p:ph type="ftr" sz="quarter" idx="11"/>
          </p:nvPr>
        </p:nvSpPr>
        <p:spPr/>
        <p:txBody>
          <a:bodyPr/>
          <a:lstStyle/>
          <a:p>
            <a:r>
              <a:rPr lang="en-IN" smtClean="0"/>
              <a:t>CA PRADEEP JAIN</a:t>
            </a:r>
            <a:endParaRPr lang="en-IN"/>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387</TotalTime>
  <Words>4897</Words>
  <Application>Microsoft Office PowerPoint</Application>
  <PresentationFormat>On-screen Show (4:3)</PresentationFormat>
  <Paragraphs>1078</Paragraphs>
  <Slides>95</Slides>
  <Notes>0</Notes>
  <HiddenSlides>0</HiddenSlides>
  <MMClips>0</MMClips>
  <ScaleCrop>false</ScaleCrop>
  <HeadingPairs>
    <vt:vector size="4" baseType="variant">
      <vt:variant>
        <vt:lpstr>Theme</vt:lpstr>
      </vt:variant>
      <vt:variant>
        <vt:i4>1</vt:i4>
      </vt:variant>
      <vt:variant>
        <vt:lpstr>Slide Titles</vt:lpstr>
      </vt:variant>
      <vt:variant>
        <vt:i4>95</vt:i4>
      </vt:variant>
    </vt:vector>
  </HeadingPairs>
  <TitlesOfParts>
    <vt:vector size="96" baseType="lpstr">
      <vt:lpstr>Flow</vt:lpstr>
      <vt:lpstr>FINANCIAL YEAR 2016</vt:lpstr>
      <vt:lpstr>BUDGET 2016</vt:lpstr>
      <vt:lpstr>CENTRAL EXCISE RETURNS</vt:lpstr>
      <vt:lpstr>CENTRAL EXCISE RETURNS</vt:lpstr>
      <vt:lpstr>CHANGES IN EXCISE TARIFF</vt:lpstr>
      <vt:lpstr>CHANGES IN EXCISE TARIFF</vt:lpstr>
      <vt:lpstr>CHANGES IN EXCISE TARIFF</vt:lpstr>
      <vt:lpstr>CHANGES IN EXCISE TARIFF</vt:lpstr>
      <vt:lpstr>CHANGES IN EXCISE TARIFF</vt:lpstr>
      <vt:lpstr>CHANGES IN EXCISE TARIFF</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SERVICE TAX</vt:lpstr>
      <vt:lpstr> CHANGE IN INTEREST RATE</vt:lpstr>
      <vt:lpstr> CHANGE IN INTEREST RATE</vt:lpstr>
      <vt:lpstr> SERVICE TAX REFUND</vt:lpstr>
      <vt:lpstr>   SENIOR ADVOCATE</vt:lpstr>
      <vt:lpstr>RETROSPECTIVE AMENDMENT</vt:lpstr>
      <vt:lpstr>RETROSPECTIVE AMENDMENT</vt:lpstr>
      <vt:lpstr>Tour operator</vt:lpstr>
      <vt:lpstr>TRANSPORTATION BY RAIL</vt:lpstr>
      <vt:lpstr>CONSTRUCTION OF COMPLEX</vt:lpstr>
      <vt:lpstr>TRANSPORTATION THROUGH VESSEL &amp; AIRCRAFT</vt:lpstr>
      <vt:lpstr>ANNUAL RETURN</vt:lpstr>
      <vt:lpstr>RCM ON GOVT. SERVICES</vt:lpstr>
      <vt:lpstr>DISPUTE RESOLUTION SCHEME</vt:lpstr>
      <vt:lpstr>DISPUTE RESOLUTION SCHEME</vt:lpstr>
      <vt:lpstr>DEFINITION OF SERVICE</vt:lpstr>
      <vt:lpstr>LEGISLATIVE CHANGE</vt:lpstr>
      <vt:lpstr>LEGISLATIVE CHANGE</vt:lpstr>
      <vt:lpstr>EXEMPTIONS GRANTED</vt:lpstr>
      <vt:lpstr>EXEMPTIONS GRANTED</vt:lpstr>
      <vt:lpstr>EXEMPTIONS GRANTED</vt:lpstr>
      <vt:lpstr>EXEMPTIONS GRANTED</vt:lpstr>
      <vt:lpstr>EXEMPTIONS REVIEWED </vt:lpstr>
      <vt:lpstr>EXEMPTIONS REVIEWED </vt:lpstr>
      <vt:lpstr>ABATEMENTS W.E.F 01/04/2016</vt:lpstr>
      <vt:lpstr>REVERSE CHARGE MECHANISM</vt:lpstr>
      <vt:lpstr>SERVICE TAX RULES</vt:lpstr>
      <vt:lpstr>POINT OF TAXATION RULES</vt:lpstr>
      <vt:lpstr>IMPORTANT CLARIFICATION</vt:lpstr>
      <vt:lpstr>CENVAT CREDIT RULES</vt:lpstr>
      <vt:lpstr>CENVAT CREDIT RULES</vt:lpstr>
      <vt:lpstr>CENVAT CREDIT RULES</vt:lpstr>
      <vt:lpstr>CENVAT CREDIT RULES</vt:lpstr>
      <vt:lpstr>CUSTOMS</vt:lpstr>
      <vt:lpstr>TARIFF CHANGE</vt:lpstr>
      <vt:lpstr>TARIFF CHANGE</vt:lpstr>
      <vt:lpstr>TARIFF CHANGE</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LEGISLATIVE CHANGES</vt:lpstr>
      <vt:lpstr>BAGGAGE RULES</vt:lpstr>
      <vt:lpstr>BAGGAGE RULES</vt:lpstr>
      <vt:lpstr>BAGGAGE RULES</vt:lpstr>
      <vt:lpstr>IMPORT OF GOODS</vt:lpstr>
      <vt:lpstr>IMORT OF GOODS</vt:lpstr>
      <vt:lpstr>TARIFF CHANGES</vt:lpstr>
      <vt:lpstr>TARIFF CHANGES</vt:lpstr>
      <vt:lpstr>TARIFF CHANGES</vt:lpstr>
      <vt:lpstr>TARIFF CHANGES</vt:lpstr>
      <vt:lpstr>TARIFF CHANGES</vt:lpstr>
      <vt:lpstr>TARIFF CHANGES</vt:lpstr>
      <vt:lpstr>TARIFF CHANGES</vt:lpstr>
      <vt:lpstr>TARIFF CHANGES</vt:lpstr>
      <vt:lpstr>TARIFF CHANGES</vt:lpstr>
      <vt:lpstr>TARIFF CHANGES</vt:lpstr>
      <vt:lpstr>TARIFF CHANGES</vt:lpstr>
      <vt:lpstr>TARIFF CHANGES</vt:lpstr>
      <vt:lpstr>Slide 94</vt:lpstr>
      <vt:lpstr>THANKING YOU !!!!</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BUDGET 2016</dc:title>
  <dc:creator>Shubham</dc:creator>
  <cp:lastModifiedBy>Shubham</cp:lastModifiedBy>
  <cp:revision>37</cp:revision>
  <dcterms:created xsi:type="dcterms:W3CDTF">2016-03-04T05:37:59Z</dcterms:created>
  <dcterms:modified xsi:type="dcterms:W3CDTF">2016-03-04T12:05:50Z</dcterms:modified>
</cp:coreProperties>
</file>