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08" r:id="rId1"/>
    <p:sldMasterId id="2147483720" r:id="rId2"/>
  </p:sldMasterIdLst>
  <p:notesMasterIdLst>
    <p:notesMasterId r:id="rId45"/>
  </p:notesMasterIdLst>
  <p:handoutMasterIdLst>
    <p:handoutMasterId r:id="rId46"/>
  </p:handoutMasterIdLst>
  <p:sldIdLst>
    <p:sldId id="256" r:id="rId3"/>
    <p:sldId id="257" r:id="rId4"/>
    <p:sldId id="290" r:id="rId5"/>
    <p:sldId id="291" r:id="rId6"/>
    <p:sldId id="292" r:id="rId7"/>
    <p:sldId id="266" r:id="rId8"/>
    <p:sldId id="293" r:id="rId9"/>
    <p:sldId id="284" r:id="rId10"/>
    <p:sldId id="285" r:id="rId11"/>
    <p:sldId id="282" r:id="rId12"/>
    <p:sldId id="283" r:id="rId13"/>
    <p:sldId id="261" r:id="rId14"/>
    <p:sldId id="294" r:id="rId15"/>
    <p:sldId id="295" r:id="rId16"/>
    <p:sldId id="296" r:id="rId17"/>
    <p:sldId id="297" r:id="rId18"/>
    <p:sldId id="298" r:id="rId19"/>
    <p:sldId id="299" r:id="rId20"/>
    <p:sldId id="300" r:id="rId21"/>
    <p:sldId id="301" r:id="rId22"/>
    <p:sldId id="302" r:id="rId23"/>
    <p:sldId id="303" r:id="rId24"/>
    <p:sldId id="306" r:id="rId25"/>
    <p:sldId id="304" r:id="rId26"/>
    <p:sldId id="305" r:id="rId27"/>
    <p:sldId id="307" r:id="rId28"/>
    <p:sldId id="308" r:id="rId29"/>
    <p:sldId id="309" r:id="rId30"/>
    <p:sldId id="310" r:id="rId31"/>
    <p:sldId id="311" r:id="rId32"/>
    <p:sldId id="262" r:id="rId33"/>
    <p:sldId id="263" r:id="rId34"/>
    <p:sldId id="264" r:id="rId35"/>
    <p:sldId id="265" r:id="rId36"/>
    <p:sldId id="268" r:id="rId37"/>
    <p:sldId id="270" r:id="rId38"/>
    <p:sldId id="271" r:id="rId39"/>
    <p:sldId id="313" r:id="rId40"/>
    <p:sldId id="314" r:id="rId41"/>
    <p:sldId id="315" r:id="rId42"/>
    <p:sldId id="289" r:id="rId43"/>
    <p:sldId id="288" r:id="rId4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7680341-61EE-4E61-8B0C-DB0115BA6DC0}" type="datetimeFigureOut">
              <a:rPr lang="en-US" smtClean="0"/>
              <a:pPr/>
              <a:t>8/22/2015</a:t>
            </a:fld>
            <a:endParaRPr lang="en-IN"/>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4D9FAB7-DA88-4B2D-8579-CAF1A9CF3D77}" type="slidenum">
              <a:rPr lang="en-IN" smtClean="0"/>
              <a:pPr/>
              <a:t>‹#›</a:t>
            </a:fld>
            <a:endParaRPr lang="en-IN"/>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E88BB63-5144-4210-ABC9-04AC289C5F39}" type="datetimeFigureOut">
              <a:rPr lang="en-IN" smtClean="0"/>
              <a:pPr/>
              <a:t>22-08-2015</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BA0CA-8CED-42D9-A827-2A4AFABBAEC5}" type="slidenum">
              <a:rPr lang="en-IN" smtClean="0"/>
              <a:pPr/>
              <a:t>‹#›</a:t>
            </a:fld>
            <a:endParaRPr lang="en-IN"/>
          </a:p>
        </p:txBody>
      </p:sp>
    </p:spTree>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a:p>
        </p:txBody>
      </p:sp>
      <p:sp>
        <p:nvSpPr>
          <p:cNvPr id="4" name="Slide Number Placeholder 3"/>
          <p:cNvSpPr>
            <a:spLocks noGrp="1"/>
          </p:cNvSpPr>
          <p:nvPr>
            <p:ph type="sldNum" sz="quarter" idx="10"/>
          </p:nvPr>
        </p:nvSpPr>
        <p:spPr/>
        <p:txBody>
          <a:bodyPr/>
          <a:lstStyle/>
          <a:p>
            <a:fld id="{693BA0CA-8CED-42D9-A827-2A4AFABBAEC5}" type="slidenum">
              <a:rPr lang="en-IN" smtClean="0"/>
              <a:pPr/>
              <a:t>2</a:t>
            </a:fld>
            <a:endParaRPr lang="en-I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a:p>
        </p:txBody>
      </p:sp>
      <p:sp>
        <p:nvSpPr>
          <p:cNvPr id="4" name="Slide Number Placeholder 3"/>
          <p:cNvSpPr>
            <a:spLocks noGrp="1"/>
          </p:cNvSpPr>
          <p:nvPr>
            <p:ph type="sldNum" sz="quarter" idx="10"/>
          </p:nvPr>
        </p:nvSpPr>
        <p:spPr/>
        <p:txBody>
          <a:bodyPr/>
          <a:lstStyle/>
          <a:p>
            <a:fld id="{693BA0CA-8CED-42D9-A827-2A4AFABBAEC5}" type="slidenum">
              <a:rPr lang="en-IN" smtClean="0"/>
              <a:pPr/>
              <a:t>10</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D81F653A-9B15-45BD-904E-00B539718CD3}" type="datetime1">
              <a:rPr lang="en-IN" smtClean="0"/>
              <a:pPr/>
              <a:t>22-08-2015</a:t>
            </a:fld>
            <a:endParaRPr lang="en-IN"/>
          </a:p>
        </p:txBody>
      </p:sp>
      <p:sp>
        <p:nvSpPr>
          <p:cNvPr id="17" name="Footer Placeholder 16"/>
          <p:cNvSpPr>
            <a:spLocks noGrp="1"/>
          </p:cNvSpPr>
          <p:nvPr>
            <p:ph type="ftr" sz="quarter" idx="11"/>
          </p:nvPr>
        </p:nvSpPr>
        <p:spPr/>
        <p:txBody>
          <a:bodyPr/>
          <a:lstStyle/>
          <a:p>
            <a:r>
              <a:rPr lang="en-IN" smtClean="0"/>
              <a:t>CA. PRADEEP JAIN                                                                                                                           Visit us at: www.capradeepjain.com</a:t>
            </a:r>
            <a:endParaRPr lang="en-IN"/>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76DCA307-E7A4-40F7-A753-0FC958B95B72}" type="slidenum">
              <a:rPr lang="en-IN" smtClean="0"/>
              <a:pPr/>
              <a:t>‹#›</a:t>
            </a:fld>
            <a:endParaRPr lang="en-IN"/>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0232D007-AC20-4110-97A5-A0067EE2CE68}" type="datetime1">
              <a:rPr lang="en-IN" smtClean="0"/>
              <a:pPr/>
              <a:t>22-08-2015</a:t>
            </a:fld>
            <a:endParaRPr lang="en-IN"/>
          </a:p>
        </p:txBody>
      </p:sp>
      <p:sp>
        <p:nvSpPr>
          <p:cNvPr id="5" name="Footer Placeholder 4"/>
          <p:cNvSpPr>
            <a:spLocks noGrp="1"/>
          </p:cNvSpPr>
          <p:nvPr>
            <p:ph type="ftr" sz="quarter" idx="11"/>
          </p:nvPr>
        </p:nvSpPr>
        <p:spPr/>
        <p:txBody>
          <a:bodyPr/>
          <a:lstStyle/>
          <a:p>
            <a:r>
              <a:rPr lang="en-IN" smtClean="0"/>
              <a:t>CA. PRADEEP JAIN                                                                                                                           Visit us at: www.capradeepjain.com</a:t>
            </a:r>
            <a:endParaRPr lang="en-IN"/>
          </a:p>
        </p:txBody>
      </p:sp>
      <p:sp>
        <p:nvSpPr>
          <p:cNvPr id="6" name="Slide Number Placeholder 5"/>
          <p:cNvSpPr>
            <a:spLocks noGrp="1"/>
          </p:cNvSpPr>
          <p:nvPr>
            <p:ph type="sldNum" sz="quarter" idx="12"/>
          </p:nvPr>
        </p:nvSpPr>
        <p:spPr>
          <a:xfrm>
            <a:off x="4361688" y="1026372"/>
            <a:ext cx="457200" cy="441325"/>
          </a:xfrm>
        </p:spPr>
        <p:txBody>
          <a:bodyPr/>
          <a:lstStyle/>
          <a:p>
            <a:fld id="{76DCA307-E7A4-40F7-A753-0FC958B95B72}" type="slidenum">
              <a:rPr lang="en-IN" smtClean="0"/>
              <a:pPr/>
              <a:t>‹#›</a:t>
            </a:fld>
            <a:endParaRPr lang="en-IN"/>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r>
              <a:rPr lang="en-IN" smtClean="0"/>
              <a:t>CA. PRADEEP JAIN                                                                                                                           Visit us at: www.capradeepjain.com</a:t>
            </a:r>
            <a:endParaRPr lang="en-IN"/>
          </a:p>
        </p:txBody>
      </p:sp>
      <p:sp>
        <p:nvSpPr>
          <p:cNvPr id="4" name="Date Placeholder 3"/>
          <p:cNvSpPr>
            <a:spLocks noGrp="1"/>
          </p:cNvSpPr>
          <p:nvPr>
            <p:ph type="dt" sz="half" idx="10"/>
          </p:nvPr>
        </p:nvSpPr>
        <p:spPr/>
        <p:txBody>
          <a:bodyPr/>
          <a:lstStyle/>
          <a:p>
            <a:fld id="{705FF540-A0FE-47C8-B320-F531E7CADB97}" type="datetime1">
              <a:rPr lang="en-IN" smtClean="0"/>
              <a:pPr/>
              <a:t>22-08-2015</a:t>
            </a:fld>
            <a:endParaRPr lang="en-IN"/>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76DCA307-E7A4-40F7-A753-0FC958B95B72}" type="slidenum">
              <a:rPr lang="en-IN" smtClean="0"/>
              <a:pPr/>
              <a:t>‹#›</a:t>
            </a:fld>
            <a:endParaRPr lang="en-IN"/>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162A4AB7-410A-414C-A3A2-941D11306D33}" type="datetime1">
              <a:rPr lang="en-IN" smtClean="0"/>
              <a:pPr/>
              <a:t>22-08-2015</a:t>
            </a:fld>
            <a:endParaRPr lang="en-IN"/>
          </a:p>
        </p:txBody>
      </p:sp>
      <p:sp>
        <p:nvSpPr>
          <p:cNvPr id="6" name="Footer Placeholder 5"/>
          <p:cNvSpPr>
            <a:spLocks noGrp="1"/>
          </p:cNvSpPr>
          <p:nvPr>
            <p:ph type="ftr" sz="quarter" idx="11"/>
          </p:nvPr>
        </p:nvSpPr>
        <p:spPr/>
        <p:txBody>
          <a:bodyPr/>
          <a:lstStyle/>
          <a:p>
            <a:r>
              <a:rPr lang="en-IN" smtClean="0"/>
              <a:t>CA. PRADEEP JAIN                                                                                                                           Visit us at: www.capradeepjain.com</a:t>
            </a:r>
            <a:endParaRPr lang="en-IN"/>
          </a:p>
        </p:txBody>
      </p:sp>
      <p:sp>
        <p:nvSpPr>
          <p:cNvPr id="7" name="Slide Number Placeholder 6"/>
          <p:cNvSpPr>
            <a:spLocks noGrp="1"/>
          </p:cNvSpPr>
          <p:nvPr>
            <p:ph type="sldNum" sz="quarter" idx="12"/>
          </p:nvPr>
        </p:nvSpPr>
        <p:spPr/>
        <p:txBody>
          <a:bodyPr/>
          <a:lstStyle/>
          <a:p>
            <a:fld id="{76DCA307-E7A4-40F7-A753-0FC958B95B72}" type="slidenum">
              <a:rPr lang="en-IN" smtClean="0"/>
              <a:pPr/>
              <a:t>‹#›</a:t>
            </a:fld>
            <a:endParaRPr lang="en-IN"/>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DBCC1455-CD3F-414A-AF6F-2FA84BC2AD72}" type="datetime1">
              <a:rPr lang="en-IN" smtClean="0"/>
              <a:pPr/>
              <a:t>22-08-2015</a:t>
            </a:fld>
            <a:endParaRPr lang="en-IN"/>
          </a:p>
        </p:txBody>
      </p:sp>
      <p:sp>
        <p:nvSpPr>
          <p:cNvPr id="8" name="Footer Placeholder 7"/>
          <p:cNvSpPr>
            <a:spLocks noGrp="1"/>
          </p:cNvSpPr>
          <p:nvPr>
            <p:ph type="ftr" sz="quarter" idx="11"/>
          </p:nvPr>
        </p:nvSpPr>
        <p:spPr>
          <a:xfrm>
            <a:off x="304800" y="6409944"/>
            <a:ext cx="3581400" cy="365760"/>
          </a:xfrm>
        </p:spPr>
        <p:txBody>
          <a:bodyPr/>
          <a:lstStyle/>
          <a:p>
            <a:r>
              <a:rPr lang="en-IN" smtClean="0"/>
              <a:t>CA. PRADEEP JAIN                                                                                                                           Visit us at: www.capradeepjain.com</a:t>
            </a:r>
            <a:endParaRPr lang="en-IN"/>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76DCA307-E7A4-40F7-A753-0FC958B95B72}" type="slidenum">
              <a:rPr lang="en-IN" smtClean="0"/>
              <a:pPr/>
              <a:t>‹#›</a:t>
            </a:fld>
            <a:endParaRPr lang="en-IN"/>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94F99AB2-7FBE-4313-B365-C918A711F68A}" type="datetime1">
              <a:rPr lang="en-IN" smtClean="0"/>
              <a:pPr/>
              <a:t>22-08-2015</a:t>
            </a:fld>
            <a:endParaRPr lang="en-IN"/>
          </a:p>
        </p:txBody>
      </p:sp>
      <p:sp>
        <p:nvSpPr>
          <p:cNvPr id="4" name="Footer Placeholder 3"/>
          <p:cNvSpPr>
            <a:spLocks noGrp="1"/>
          </p:cNvSpPr>
          <p:nvPr>
            <p:ph type="ftr" sz="quarter" idx="11"/>
          </p:nvPr>
        </p:nvSpPr>
        <p:spPr/>
        <p:txBody>
          <a:bodyPr/>
          <a:lstStyle/>
          <a:p>
            <a:r>
              <a:rPr lang="en-IN" smtClean="0"/>
              <a:t>CA. PRADEEP JAIN                                                                                                                           Visit us at: www.capradeepjain.com</a:t>
            </a:r>
            <a:endParaRPr lang="en-IN"/>
          </a:p>
        </p:txBody>
      </p:sp>
      <p:sp>
        <p:nvSpPr>
          <p:cNvPr id="5" name="Slide Number Placeholder 4"/>
          <p:cNvSpPr>
            <a:spLocks noGrp="1"/>
          </p:cNvSpPr>
          <p:nvPr>
            <p:ph type="sldNum" sz="quarter" idx="12"/>
          </p:nvPr>
        </p:nvSpPr>
        <p:spPr>
          <a:xfrm>
            <a:off x="4343400" y="1036020"/>
            <a:ext cx="457200" cy="441325"/>
          </a:xfrm>
        </p:spPr>
        <p:txBody>
          <a:bodyPr/>
          <a:lstStyle/>
          <a:p>
            <a:fld id="{76DCA307-E7A4-40F7-A753-0FC958B95B72}" type="slidenum">
              <a:rPr lang="en-IN" smtClean="0"/>
              <a:pPr/>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9A61DEDE-E29C-4330-9DC3-544199C4FE7F}" type="datetime1">
              <a:rPr lang="en-IN" smtClean="0"/>
              <a:pPr/>
              <a:t>22-08-2015</a:t>
            </a:fld>
            <a:endParaRPr lang="en-IN"/>
          </a:p>
        </p:txBody>
      </p:sp>
      <p:sp>
        <p:nvSpPr>
          <p:cNvPr id="3" name="Footer Placeholder 2"/>
          <p:cNvSpPr>
            <a:spLocks noGrp="1"/>
          </p:cNvSpPr>
          <p:nvPr>
            <p:ph type="ftr" sz="quarter" idx="11"/>
          </p:nvPr>
        </p:nvSpPr>
        <p:spPr/>
        <p:txBody>
          <a:bodyPr/>
          <a:lstStyle/>
          <a:p>
            <a:r>
              <a:rPr lang="en-IN" smtClean="0"/>
              <a:t>CA. PRADEEP JAIN                                                                                                                           Visit us at: www.capradeepjain.com</a:t>
            </a:r>
            <a:endParaRPr lang="en-IN"/>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76DCA307-E7A4-40F7-A753-0FC958B95B72}" type="slidenum">
              <a:rPr lang="en-IN" smtClean="0"/>
              <a:pPr/>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76DCA307-E7A4-40F7-A753-0FC958B95B72}" type="slidenum">
              <a:rPr lang="en-IN" smtClean="0"/>
              <a:pPr/>
              <a:t>‹#›</a:t>
            </a:fld>
            <a:endParaRPr lang="en-IN"/>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3E5AD311-723E-4216-91BF-E869B2D2A82B}" type="datetime1">
              <a:rPr lang="en-IN" smtClean="0"/>
              <a:pPr/>
              <a:t>22-08-2015</a:t>
            </a:fld>
            <a:endParaRPr lang="en-IN"/>
          </a:p>
        </p:txBody>
      </p:sp>
      <p:sp>
        <p:nvSpPr>
          <p:cNvPr id="6" name="Footer Placeholder 5"/>
          <p:cNvSpPr>
            <a:spLocks noGrp="1"/>
          </p:cNvSpPr>
          <p:nvPr>
            <p:ph type="ftr" sz="quarter" idx="11"/>
          </p:nvPr>
        </p:nvSpPr>
        <p:spPr>
          <a:xfrm>
            <a:off x="301752" y="6410848"/>
            <a:ext cx="3383280" cy="365760"/>
          </a:xfrm>
        </p:spPr>
        <p:txBody>
          <a:bodyPr/>
          <a:lstStyle/>
          <a:p>
            <a:r>
              <a:rPr lang="en-IN" smtClean="0"/>
              <a:t>CA. PRADEEP JAIN                                                                                                                           Visit us at: www.capradeepjain.com</a:t>
            </a:r>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76DCA307-E7A4-40F7-A753-0FC958B95B72}" type="slidenum">
              <a:rPr lang="en-IN" smtClean="0"/>
              <a:pPr/>
              <a:t>‹#›</a:t>
            </a:fld>
            <a:endParaRPr lang="en-IN"/>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F7FF1B42-55A9-4FA7-913C-EF683D4D4086}" type="datetime1">
              <a:rPr lang="en-IN" smtClean="0"/>
              <a:pPr/>
              <a:t>22-08-2015</a:t>
            </a:fld>
            <a:endParaRPr lang="en-IN"/>
          </a:p>
        </p:txBody>
      </p:sp>
      <p:sp>
        <p:nvSpPr>
          <p:cNvPr id="6" name="Footer Placeholder 5"/>
          <p:cNvSpPr>
            <a:spLocks noGrp="1"/>
          </p:cNvSpPr>
          <p:nvPr>
            <p:ph type="ftr" sz="quarter" idx="11"/>
          </p:nvPr>
        </p:nvSpPr>
        <p:spPr>
          <a:xfrm>
            <a:off x="301752" y="6410848"/>
            <a:ext cx="3584448" cy="365760"/>
          </a:xfrm>
        </p:spPr>
        <p:txBody>
          <a:bodyPr/>
          <a:lstStyle/>
          <a:p>
            <a:r>
              <a:rPr lang="en-IN" smtClean="0"/>
              <a:t>CA. PRADEEP JAIN                                                                                                                           Visit us at: www.capradeepjain.com</a:t>
            </a:r>
            <a:endParaRPr lang="en-I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7A00B91-8166-4FF5-8621-4A3BA8B9BE9E}" type="datetime1">
              <a:rPr lang="en-IN" smtClean="0"/>
              <a:pPr/>
              <a:t>22-08-2015</a:t>
            </a:fld>
            <a:endParaRPr lang="en-IN"/>
          </a:p>
        </p:txBody>
      </p:sp>
      <p:sp>
        <p:nvSpPr>
          <p:cNvPr id="5" name="Footer Placeholder 4"/>
          <p:cNvSpPr>
            <a:spLocks noGrp="1"/>
          </p:cNvSpPr>
          <p:nvPr>
            <p:ph type="ftr" sz="quarter" idx="11"/>
          </p:nvPr>
        </p:nvSpPr>
        <p:spPr/>
        <p:txBody>
          <a:bodyPr/>
          <a:lstStyle/>
          <a:p>
            <a:r>
              <a:rPr lang="en-IN" smtClean="0"/>
              <a:t>CA. PRADEEP JAIN                                                                                                                           Visit us at: www.capradeepjain.com</a:t>
            </a:r>
            <a:endParaRPr lang="en-IN"/>
          </a:p>
        </p:txBody>
      </p:sp>
      <p:sp>
        <p:nvSpPr>
          <p:cNvPr id="6" name="Slide Number Placeholder 5"/>
          <p:cNvSpPr>
            <a:spLocks noGrp="1"/>
          </p:cNvSpPr>
          <p:nvPr>
            <p:ph type="sldNum" sz="quarter" idx="12"/>
          </p:nvPr>
        </p:nvSpPr>
        <p:spPr/>
        <p:txBody>
          <a:bodyPr/>
          <a:lstStyle/>
          <a:p>
            <a:fld id="{76DCA307-E7A4-40F7-A753-0FC958B95B72}" type="slidenum">
              <a:rPr lang="en-IN" smtClean="0"/>
              <a:pPr/>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76DCA307-E7A4-40F7-A753-0FC958B95B72}" type="slidenum">
              <a:rPr lang="en-IN" smtClean="0"/>
              <a:pPr/>
              <a:t>‹#›</a:t>
            </a:fld>
            <a:endParaRPr lang="en-IN"/>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71A3A15-149C-47F2-98E0-7FF1CA231D3D}" type="datetime1">
              <a:rPr lang="en-IN" smtClean="0"/>
              <a:pPr/>
              <a:t>22-08-2015</a:t>
            </a:fld>
            <a:endParaRPr lang="en-IN"/>
          </a:p>
        </p:txBody>
      </p:sp>
      <p:sp>
        <p:nvSpPr>
          <p:cNvPr id="5" name="Footer Placeholder 4"/>
          <p:cNvSpPr>
            <a:spLocks noGrp="1"/>
          </p:cNvSpPr>
          <p:nvPr>
            <p:ph type="ftr" sz="quarter" idx="11"/>
          </p:nvPr>
        </p:nvSpPr>
        <p:spPr/>
        <p:txBody>
          <a:bodyPr/>
          <a:lstStyle/>
          <a:p>
            <a:r>
              <a:rPr lang="en-IN" smtClean="0"/>
              <a:t>CA. PRADEEP JAIN                                                                                                                           Visit us at: www.capradeepjain.com</a:t>
            </a:r>
            <a:endParaRPr lang="en-IN"/>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24B74FB9-08E6-441D-87B7-3EF65417DC31}" type="datetime1">
              <a:rPr lang="en-IN" smtClean="0"/>
              <a:pPr/>
              <a:t>22-08-2015</a:t>
            </a:fld>
            <a:endParaRPr lang="en-IN"/>
          </a:p>
        </p:txBody>
      </p:sp>
      <p:sp>
        <p:nvSpPr>
          <p:cNvPr id="19" name="Footer Placeholder 18"/>
          <p:cNvSpPr>
            <a:spLocks noGrp="1"/>
          </p:cNvSpPr>
          <p:nvPr>
            <p:ph type="ftr" sz="quarter" idx="11"/>
          </p:nvPr>
        </p:nvSpPr>
        <p:spPr/>
        <p:txBody>
          <a:bodyPr/>
          <a:lstStyle/>
          <a:p>
            <a:r>
              <a:rPr lang="en-IN" smtClean="0"/>
              <a:t>CA. PRADEEP JAIN                                                                                                                           Visit us at: www.capradeepjain.com</a:t>
            </a:r>
            <a:endParaRPr lang="en-IN"/>
          </a:p>
        </p:txBody>
      </p:sp>
      <p:sp>
        <p:nvSpPr>
          <p:cNvPr id="27" name="Slide Number Placeholder 26"/>
          <p:cNvSpPr>
            <a:spLocks noGrp="1"/>
          </p:cNvSpPr>
          <p:nvPr>
            <p:ph type="sldNum" sz="quarter" idx="12"/>
          </p:nvPr>
        </p:nvSpPr>
        <p:spPr/>
        <p:txBody>
          <a:bodyPr/>
          <a:lstStyle/>
          <a:p>
            <a:fld id="{76DCA307-E7A4-40F7-A753-0FC958B95B72}" type="slidenum">
              <a:rPr lang="en-IN" smtClean="0"/>
              <a:pPr/>
              <a:t>‹#›</a:t>
            </a:fld>
            <a:endParaRPr lang="en-IN"/>
          </a:p>
        </p:txBody>
      </p:sp>
    </p:spTree>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DD77314-4B15-405A-8BD2-5E6097A031D4}" type="datetime1">
              <a:rPr lang="en-IN" smtClean="0"/>
              <a:pPr/>
              <a:t>22-08-2015</a:t>
            </a:fld>
            <a:endParaRPr lang="en-IN"/>
          </a:p>
        </p:txBody>
      </p:sp>
      <p:sp>
        <p:nvSpPr>
          <p:cNvPr id="5" name="Footer Placeholder 4"/>
          <p:cNvSpPr>
            <a:spLocks noGrp="1"/>
          </p:cNvSpPr>
          <p:nvPr>
            <p:ph type="ftr" sz="quarter" idx="11"/>
          </p:nvPr>
        </p:nvSpPr>
        <p:spPr/>
        <p:txBody>
          <a:bodyPr/>
          <a:lstStyle/>
          <a:p>
            <a:r>
              <a:rPr lang="en-IN" smtClean="0"/>
              <a:t>CA. PRADEEP JAIN                                                                                                                           Visit us at: www.capradeepjain.com</a:t>
            </a:r>
            <a:endParaRPr lang="en-IN"/>
          </a:p>
        </p:txBody>
      </p:sp>
      <p:sp>
        <p:nvSpPr>
          <p:cNvPr id="6" name="Slide Number Placeholder 5"/>
          <p:cNvSpPr>
            <a:spLocks noGrp="1"/>
          </p:cNvSpPr>
          <p:nvPr>
            <p:ph type="sldNum" sz="quarter" idx="12"/>
          </p:nvPr>
        </p:nvSpPr>
        <p:spPr/>
        <p:txBody>
          <a:bodyPr/>
          <a:lstStyle/>
          <a:p>
            <a:fld id="{76DCA307-E7A4-40F7-A753-0FC958B95B72}" type="slidenum">
              <a:rPr lang="en-IN" smtClean="0"/>
              <a:pPr/>
              <a:t>‹#›</a:t>
            </a:fld>
            <a:endParaRPr lang="en-IN"/>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F7BE70F-9C85-42F7-AC5B-794B9BCA01C9}" type="datetime1">
              <a:rPr lang="en-IN" smtClean="0"/>
              <a:pPr/>
              <a:t>22-08-2015</a:t>
            </a:fld>
            <a:endParaRPr lang="en-IN"/>
          </a:p>
        </p:txBody>
      </p:sp>
      <p:sp>
        <p:nvSpPr>
          <p:cNvPr id="5" name="Footer Placeholder 4"/>
          <p:cNvSpPr>
            <a:spLocks noGrp="1"/>
          </p:cNvSpPr>
          <p:nvPr>
            <p:ph type="ftr" sz="quarter" idx="11"/>
          </p:nvPr>
        </p:nvSpPr>
        <p:spPr/>
        <p:txBody>
          <a:bodyPr/>
          <a:lstStyle/>
          <a:p>
            <a:r>
              <a:rPr lang="en-IN" smtClean="0"/>
              <a:t>CA. PRADEEP JAIN                                                                                                                           Visit us at: www.capradeepjain.com</a:t>
            </a:r>
            <a:endParaRPr lang="en-IN"/>
          </a:p>
        </p:txBody>
      </p:sp>
      <p:sp>
        <p:nvSpPr>
          <p:cNvPr id="6" name="Slide Number Placeholder 5"/>
          <p:cNvSpPr>
            <a:spLocks noGrp="1"/>
          </p:cNvSpPr>
          <p:nvPr>
            <p:ph type="sldNum" sz="quarter" idx="12"/>
          </p:nvPr>
        </p:nvSpPr>
        <p:spPr/>
        <p:txBody>
          <a:bodyPr/>
          <a:lstStyle/>
          <a:p>
            <a:fld id="{76DCA307-E7A4-40F7-A753-0FC958B95B72}" type="slidenum">
              <a:rPr lang="en-IN" smtClean="0"/>
              <a:pPr/>
              <a:t>‹#›</a:t>
            </a:fld>
            <a:endParaRPr lang="en-IN"/>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6A59AAA-5F0E-435E-9CC4-BC0FAC9B1110}" type="datetime1">
              <a:rPr lang="en-IN" smtClean="0"/>
              <a:pPr/>
              <a:t>22-08-2015</a:t>
            </a:fld>
            <a:endParaRPr lang="en-IN"/>
          </a:p>
        </p:txBody>
      </p:sp>
      <p:sp>
        <p:nvSpPr>
          <p:cNvPr id="6" name="Footer Placeholder 5"/>
          <p:cNvSpPr>
            <a:spLocks noGrp="1"/>
          </p:cNvSpPr>
          <p:nvPr>
            <p:ph type="ftr" sz="quarter" idx="11"/>
          </p:nvPr>
        </p:nvSpPr>
        <p:spPr/>
        <p:txBody>
          <a:bodyPr/>
          <a:lstStyle/>
          <a:p>
            <a:r>
              <a:rPr lang="en-IN" smtClean="0"/>
              <a:t>CA. PRADEEP JAIN                                                                                                                           Visit us at: www.capradeepjain.com</a:t>
            </a:r>
            <a:endParaRPr lang="en-IN"/>
          </a:p>
        </p:txBody>
      </p:sp>
      <p:sp>
        <p:nvSpPr>
          <p:cNvPr id="7" name="Slide Number Placeholder 6"/>
          <p:cNvSpPr>
            <a:spLocks noGrp="1"/>
          </p:cNvSpPr>
          <p:nvPr>
            <p:ph type="sldNum" sz="quarter" idx="12"/>
          </p:nvPr>
        </p:nvSpPr>
        <p:spPr/>
        <p:txBody>
          <a:bodyPr/>
          <a:lstStyle/>
          <a:p>
            <a:fld id="{76DCA307-E7A4-40F7-A753-0FC958B95B72}" type="slidenum">
              <a:rPr lang="en-IN" smtClean="0"/>
              <a:pPr/>
              <a:t>‹#›</a:t>
            </a:fld>
            <a:endParaRPr lang="en-IN"/>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059FFC5F-5BCA-49CB-9814-09C7FCF65B96}" type="datetime1">
              <a:rPr lang="en-IN" smtClean="0"/>
              <a:pPr/>
              <a:t>22-08-2015</a:t>
            </a:fld>
            <a:endParaRPr lang="en-IN"/>
          </a:p>
        </p:txBody>
      </p:sp>
      <p:sp>
        <p:nvSpPr>
          <p:cNvPr id="8" name="Footer Placeholder 7"/>
          <p:cNvSpPr>
            <a:spLocks noGrp="1"/>
          </p:cNvSpPr>
          <p:nvPr>
            <p:ph type="ftr" sz="quarter" idx="11"/>
          </p:nvPr>
        </p:nvSpPr>
        <p:spPr/>
        <p:txBody>
          <a:bodyPr/>
          <a:lstStyle/>
          <a:p>
            <a:r>
              <a:rPr lang="en-IN" smtClean="0"/>
              <a:t>CA. PRADEEP JAIN                                                                                                                           Visit us at: www.capradeepjain.com</a:t>
            </a:r>
            <a:endParaRPr lang="en-IN"/>
          </a:p>
        </p:txBody>
      </p:sp>
      <p:sp>
        <p:nvSpPr>
          <p:cNvPr id="9" name="Slide Number Placeholder 8"/>
          <p:cNvSpPr>
            <a:spLocks noGrp="1"/>
          </p:cNvSpPr>
          <p:nvPr>
            <p:ph type="sldNum" sz="quarter" idx="12"/>
          </p:nvPr>
        </p:nvSpPr>
        <p:spPr/>
        <p:txBody>
          <a:bodyPr/>
          <a:lstStyle/>
          <a:p>
            <a:fld id="{76DCA307-E7A4-40F7-A753-0FC958B95B72}" type="slidenum">
              <a:rPr lang="en-IN" smtClean="0"/>
              <a:pPr/>
              <a:t>‹#›</a:t>
            </a:fld>
            <a:endParaRPr lang="en-IN"/>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A706DF0D-357D-4E0B-8C32-ECD41A7934C3}" type="datetime1">
              <a:rPr lang="en-IN" smtClean="0"/>
              <a:pPr/>
              <a:t>22-08-2015</a:t>
            </a:fld>
            <a:endParaRPr lang="en-IN"/>
          </a:p>
        </p:txBody>
      </p:sp>
      <p:sp>
        <p:nvSpPr>
          <p:cNvPr id="4" name="Footer Placeholder 3"/>
          <p:cNvSpPr>
            <a:spLocks noGrp="1"/>
          </p:cNvSpPr>
          <p:nvPr>
            <p:ph type="ftr" sz="quarter" idx="11"/>
          </p:nvPr>
        </p:nvSpPr>
        <p:spPr/>
        <p:txBody>
          <a:bodyPr/>
          <a:lstStyle/>
          <a:p>
            <a:r>
              <a:rPr lang="en-IN" smtClean="0"/>
              <a:t>CA. PRADEEP JAIN                                                                                                                           Visit us at: www.capradeepjain.com</a:t>
            </a:r>
            <a:endParaRPr lang="en-IN"/>
          </a:p>
        </p:txBody>
      </p:sp>
      <p:sp>
        <p:nvSpPr>
          <p:cNvPr id="5" name="Slide Number Placeholder 4"/>
          <p:cNvSpPr>
            <a:spLocks noGrp="1"/>
          </p:cNvSpPr>
          <p:nvPr>
            <p:ph type="sldNum" sz="quarter" idx="12"/>
          </p:nvPr>
        </p:nvSpPr>
        <p:spPr/>
        <p:txBody>
          <a:bodyPr/>
          <a:lstStyle/>
          <a:p>
            <a:fld id="{76DCA307-E7A4-40F7-A753-0FC958B95B72}" type="slidenum">
              <a:rPr lang="en-IN" smtClean="0"/>
              <a:pPr/>
              <a:t>‹#›</a:t>
            </a:fld>
            <a:endParaRPr lang="en-IN"/>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4FB6E7-5343-4E8A-BDAB-182FE1757CEE}" type="datetime1">
              <a:rPr lang="en-IN" smtClean="0"/>
              <a:pPr/>
              <a:t>22-08-2015</a:t>
            </a:fld>
            <a:endParaRPr lang="en-IN"/>
          </a:p>
        </p:txBody>
      </p:sp>
      <p:sp>
        <p:nvSpPr>
          <p:cNvPr id="3" name="Footer Placeholder 2"/>
          <p:cNvSpPr>
            <a:spLocks noGrp="1"/>
          </p:cNvSpPr>
          <p:nvPr>
            <p:ph type="ftr" sz="quarter" idx="11"/>
          </p:nvPr>
        </p:nvSpPr>
        <p:spPr/>
        <p:txBody>
          <a:bodyPr/>
          <a:lstStyle/>
          <a:p>
            <a:r>
              <a:rPr lang="en-IN" smtClean="0"/>
              <a:t>CA. PRADEEP JAIN                                                                                                                           Visit us at: www.capradeepjain.com</a:t>
            </a:r>
            <a:endParaRPr lang="en-IN"/>
          </a:p>
        </p:txBody>
      </p:sp>
      <p:sp>
        <p:nvSpPr>
          <p:cNvPr id="4" name="Slide Number Placeholder 3"/>
          <p:cNvSpPr>
            <a:spLocks noGrp="1"/>
          </p:cNvSpPr>
          <p:nvPr>
            <p:ph type="sldNum" sz="quarter" idx="12"/>
          </p:nvPr>
        </p:nvSpPr>
        <p:spPr/>
        <p:txBody>
          <a:bodyPr/>
          <a:lstStyle/>
          <a:p>
            <a:fld id="{76DCA307-E7A4-40F7-A753-0FC958B95B72}" type="slidenum">
              <a:rPr lang="en-IN" smtClean="0"/>
              <a:pPr/>
              <a:t>‹#›</a:t>
            </a:fld>
            <a:endParaRPr lang="en-IN"/>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A9BE4869-E22F-4607-91A7-91182DCF3CE0}" type="datetime1">
              <a:rPr lang="en-IN" smtClean="0"/>
              <a:pPr/>
              <a:t>22-08-2015</a:t>
            </a:fld>
            <a:endParaRPr lang="en-IN"/>
          </a:p>
        </p:txBody>
      </p:sp>
      <p:sp>
        <p:nvSpPr>
          <p:cNvPr id="6" name="Footer Placeholder 5"/>
          <p:cNvSpPr>
            <a:spLocks noGrp="1"/>
          </p:cNvSpPr>
          <p:nvPr>
            <p:ph type="ftr" sz="quarter" idx="11"/>
          </p:nvPr>
        </p:nvSpPr>
        <p:spPr/>
        <p:txBody>
          <a:bodyPr/>
          <a:lstStyle/>
          <a:p>
            <a:r>
              <a:rPr lang="en-IN" smtClean="0"/>
              <a:t>CA. PRADEEP JAIN                                                                                                                           Visit us at: www.capradeepjain.com</a:t>
            </a:r>
            <a:endParaRPr lang="en-IN"/>
          </a:p>
        </p:txBody>
      </p:sp>
      <p:sp>
        <p:nvSpPr>
          <p:cNvPr id="7" name="Slide Number Placeholder 6"/>
          <p:cNvSpPr>
            <a:spLocks noGrp="1"/>
          </p:cNvSpPr>
          <p:nvPr>
            <p:ph type="sldNum" sz="quarter" idx="12"/>
          </p:nvPr>
        </p:nvSpPr>
        <p:spPr/>
        <p:txBody>
          <a:bodyPr/>
          <a:lstStyle/>
          <a:p>
            <a:fld id="{76DCA307-E7A4-40F7-A753-0FC958B95B72}" type="slidenum">
              <a:rPr lang="en-IN" smtClean="0"/>
              <a:pPr/>
              <a:t>‹#›</a:t>
            </a:fld>
            <a:endParaRPr lang="en-IN"/>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A0EC389-25A7-4D8F-BA42-C35ACB1BF078}" type="datetime1">
              <a:rPr lang="en-IN" smtClean="0"/>
              <a:pPr/>
              <a:t>22-08-2015</a:t>
            </a:fld>
            <a:endParaRPr lang="en-IN"/>
          </a:p>
        </p:txBody>
      </p:sp>
      <p:sp>
        <p:nvSpPr>
          <p:cNvPr id="6" name="Footer Placeholder 5"/>
          <p:cNvSpPr>
            <a:spLocks noGrp="1"/>
          </p:cNvSpPr>
          <p:nvPr>
            <p:ph type="ftr" sz="quarter" idx="11"/>
          </p:nvPr>
        </p:nvSpPr>
        <p:spPr/>
        <p:txBody>
          <a:bodyPr/>
          <a:lstStyle/>
          <a:p>
            <a:r>
              <a:rPr lang="en-IN" smtClean="0"/>
              <a:t>CA. PRADEEP JAIN                                                                                                                           Visit us at: www.capradeepjain.com</a:t>
            </a:r>
            <a:endParaRPr lang="en-IN"/>
          </a:p>
        </p:txBody>
      </p:sp>
      <p:sp>
        <p:nvSpPr>
          <p:cNvPr id="7" name="Slide Number Placeholder 6"/>
          <p:cNvSpPr>
            <a:spLocks noGrp="1"/>
          </p:cNvSpPr>
          <p:nvPr>
            <p:ph type="sldNum" sz="quarter" idx="12"/>
          </p:nvPr>
        </p:nvSpPr>
        <p:spPr>
          <a:xfrm>
            <a:off x="8077200" y="6356350"/>
            <a:ext cx="609600" cy="365125"/>
          </a:xfrm>
        </p:spPr>
        <p:txBody>
          <a:bodyPr/>
          <a:lstStyle/>
          <a:p>
            <a:fld id="{76DCA307-E7A4-40F7-A753-0FC958B95B72}" type="slidenum">
              <a:rPr lang="en-IN" smtClean="0"/>
              <a:pPr/>
              <a:t>‹#›</a:t>
            </a:fld>
            <a:endParaRPr lang="en-IN"/>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EC1EBF6-C585-4381-BA05-FFE24D095878}" type="datetime1">
              <a:rPr lang="en-IN" smtClean="0"/>
              <a:pPr/>
              <a:t>22-08-2015</a:t>
            </a:fld>
            <a:endParaRPr lang="en-IN"/>
          </a:p>
        </p:txBody>
      </p:sp>
      <p:sp>
        <p:nvSpPr>
          <p:cNvPr id="5" name="Footer Placeholder 4"/>
          <p:cNvSpPr>
            <a:spLocks noGrp="1"/>
          </p:cNvSpPr>
          <p:nvPr>
            <p:ph type="ftr" sz="quarter" idx="11"/>
          </p:nvPr>
        </p:nvSpPr>
        <p:spPr/>
        <p:txBody>
          <a:bodyPr/>
          <a:lstStyle/>
          <a:p>
            <a:r>
              <a:rPr lang="en-IN" smtClean="0"/>
              <a:t>CA. PRADEEP JAIN                                                                                                                           Visit us at: www.capradeepjain.com</a:t>
            </a:r>
            <a:endParaRPr lang="en-IN"/>
          </a:p>
        </p:txBody>
      </p:sp>
      <p:sp>
        <p:nvSpPr>
          <p:cNvPr id="6" name="Slide Number Placeholder 5"/>
          <p:cNvSpPr>
            <a:spLocks noGrp="1"/>
          </p:cNvSpPr>
          <p:nvPr>
            <p:ph type="sldNum" sz="quarter" idx="12"/>
          </p:nvPr>
        </p:nvSpPr>
        <p:spPr/>
        <p:txBody>
          <a:bodyPr/>
          <a:lstStyle/>
          <a:p>
            <a:fld id="{76DCA307-E7A4-40F7-A753-0FC958B95B72}" type="slidenum">
              <a:rPr lang="en-IN" smtClean="0"/>
              <a:pPr/>
              <a:t>‹#›</a:t>
            </a:fld>
            <a:endParaRPr lang="en-IN"/>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D8D29C9-119A-4D4B-9B8F-33CE7ED045A3}" type="datetime1">
              <a:rPr lang="en-IN" smtClean="0"/>
              <a:pPr/>
              <a:t>22-08-2015</a:t>
            </a:fld>
            <a:endParaRPr lang="en-IN"/>
          </a:p>
        </p:txBody>
      </p:sp>
      <p:sp>
        <p:nvSpPr>
          <p:cNvPr id="5" name="Footer Placeholder 4"/>
          <p:cNvSpPr>
            <a:spLocks noGrp="1"/>
          </p:cNvSpPr>
          <p:nvPr>
            <p:ph type="ftr" sz="quarter" idx="11"/>
          </p:nvPr>
        </p:nvSpPr>
        <p:spPr/>
        <p:txBody>
          <a:bodyPr/>
          <a:lstStyle/>
          <a:p>
            <a:r>
              <a:rPr lang="en-IN" smtClean="0"/>
              <a:t>CA. PRADEEP JAIN                                                                                                                           Visit us at: www.capradeepjain.com</a:t>
            </a:r>
            <a:endParaRPr lang="en-IN"/>
          </a:p>
        </p:txBody>
      </p:sp>
      <p:sp>
        <p:nvSpPr>
          <p:cNvPr id="6" name="Slide Number Placeholder 5"/>
          <p:cNvSpPr>
            <a:spLocks noGrp="1"/>
          </p:cNvSpPr>
          <p:nvPr>
            <p:ph type="sldNum" sz="quarter" idx="12"/>
          </p:nvPr>
        </p:nvSpPr>
        <p:spPr/>
        <p:txBody>
          <a:bodyPr/>
          <a:lstStyle/>
          <a:p>
            <a:fld id="{76DCA307-E7A4-40F7-A753-0FC958B95B72}" type="slidenum">
              <a:rPr lang="en-IN" smtClean="0"/>
              <a:pPr/>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542CAD11-6FF0-4238-B96F-0300DAED90D6}" type="datetime1">
              <a:rPr lang="en-IN" smtClean="0"/>
              <a:pPr/>
              <a:t>22-08-2015</a:t>
            </a:fld>
            <a:endParaRPr lang="en-IN"/>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r>
              <a:rPr lang="en-IN" smtClean="0"/>
              <a:t>CA. PRADEEP JAIN                                                                                                                           Visit us at: www.capradeepjain.com</a:t>
            </a:r>
            <a:endParaRPr lang="en-IN"/>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76DCA307-E7A4-40F7-A753-0FC958B95B72}" type="slidenum">
              <a:rPr lang="en-IN" smtClean="0"/>
              <a:pPr/>
              <a:t>‹#›</a:t>
            </a:fld>
            <a:endParaRPr lang="en-IN"/>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hdr="0" dt="0"/>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1AC76BB-FCBF-4CC1-9E2E-411FDE65110F}" type="datetime1">
              <a:rPr lang="en-IN" smtClean="0"/>
              <a:pPr/>
              <a:t>22-08-2015</a:t>
            </a:fld>
            <a:endParaRPr lang="en-IN"/>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r>
              <a:rPr lang="en-IN" smtClean="0"/>
              <a:t>CA. PRADEEP JAIN                                                                                                                           Visit us at: www.capradeepjain.com</a:t>
            </a:r>
            <a:endParaRPr lang="en-IN"/>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6DCA307-E7A4-40F7-A753-0FC958B95B72}" type="slidenum">
              <a:rPr lang="en-IN" smtClean="0"/>
              <a:pPr/>
              <a:t>‹#›</a:t>
            </a:fld>
            <a:endParaRPr lang="en-IN"/>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mailto:pradeep@capradeepjain.com"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IN" sz="4800" dirty="0" smtClean="0"/>
              <a:t>GST- GOODS &amp; SERVICE TAX</a:t>
            </a:r>
            <a:endParaRPr lang="en-IN" sz="4800" dirty="0"/>
          </a:p>
        </p:txBody>
      </p:sp>
      <p:sp>
        <p:nvSpPr>
          <p:cNvPr id="3" name="Subtitle 2"/>
          <p:cNvSpPr>
            <a:spLocks noGrp="1"/>
          </p:cNvSpPr>
          <p:nvPr>
            <p:ph type="subTitle" idx="1"/>
          </p:nvPr>
        </p:nvSpPr>
        <p:spPr/>
        <p:txBody>
          <a:bodyPr/>
          <a:lstStyle/>
          <a:p>
            <a:r>
              <a:rPr lang="en-IN" dirty="0" smtClean="0"/>
              <a:t>A Catalyst or a Inhibitor....</a:t>
            </a:r>
            <a:endParaRPr lang="en-IN" dirty="0"/>
          </a:p>
        </p:txBody>
      </p:sp>
      <p:pic>
        <p:nvPicPr>
          <p:cNvPr id="4" name="Picture 3" descr="gst_356x200_5109_356.jpg"/>
          <p:cNvPicPr>
            <a:picLocks noChangeAspect="1"/>
          </p:cNvPicPr>
          <p:nvPr/>
        </p:nvPicPr>
        <p:blipFill>
          <a:blip r:embed="rId2" cstate="print"/>
          <a:stretch>
            <a:fillRect/>
          </a:stretch>
        </p:blipFill>
        <p:spPr>
          <a:xfrm>
            <a:off x="1907704" y="4221088"/>
            <a:ext cx="4896544" cy="1905000"/>
          </a:xfrm>
          <a:prstGeom prst="rect">
            <a:avLst/>
          </a:prstGeom>
        </p:spPr>
      </p:pic>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What is GST?</a:t>
            </a:r>
            <a:endParaRPr lang="en-IN" dirty="0"/>
          </a:p>
        </p:txBody>
      </p:sp>
      <p:sp>
        <p:nvSpPr>
          <p:cNvPr id="3" name="Content Placeholder 2"/>
          <p:cNvSpPr>
            <a:spLocks noGrp="1"/>
          </p:cNvSpPr>
          <p:nvPr>
            <p:ph sz="quarter" idx="1"/>
          </p:nvPr>
        </p:nvSpPr>
        <p:spPr/>
        <p:txBody>
          <a:bodyPr>
            <a:normAutofit fontScale="92500" lnSpcReduction="10000"/>
          </a:bodyPr>
          <a:lstStyle/>
          <a:p>
            <a:pPr marL="1831975" indent="-3175">
              <a:buNone/>
            </a:pPr>
            <a:r>
              <a:rPr lang="en-US" dirty="0" smtClean="0"/>
              <a:t>‘G’ – Goods</a:t>
            </a:r>
          </a:p>
          <a:p>
            <a:pPr marL="1831975" indent="-3175">
              <a:buNone/>
            </a:pPr>
            <a:r>
              <a:rPr lang="en-US" dirty="0" smtClean="0"/>
              <a:t>‘S’ – Services</a:t>
            </a:r>
          </a:p>
          <a:p>
            <a:pPr marL="1831975" indent="-3175">
              <a:buNone/>
            </a:pPr>
            <a:r>
              <a:rPr lang="en-US" dirty="0" smtClean="0"/>
              <a:t>‘T’ – Tax</a:t>
            </a:r>
          </a:p>
          <a:p>
            <a:pPr marL="0" indent="0" algn="just">
              <a:buNone/>
            </a:pPr>
            <a:r>
              <a:rPr lang="en-US" dirty="0" smtClean="0"/>
              <a:t>“Goods and Service Tax (GST) is a comprehensive tax levy on manufacture, sale and consumption of goods and service at a national level.</a:t>
            </a:r>
          </a:p>
          <a:p>
            <a:pPr marL="0" indent="0" algn="just">
              <a:buNone/>
            </a:pPr>
            <a:r>
              <a:rPr lang="en-US" dirty="0" smtClean="0"/>
              <a:t>It is a destination based tax on goods and services; i.e. the ultimate consumer will bear the incidence of tax.</a:t>
            </a:r>
            <a:endParaRPr lang="en-IN" dirty="0" smtClean="0"/>
          </a:p>
          <a:p>
            <a:pPr marL="0" indent="0" algn="just">
              <a:buNone/>
            </a:pPr>
            <a:r>
              <a:rPr lang="en-US" dirty="0" smtClean="0"/>
              <a:t>It will subsume most of the indirect taxes whether levied by State or Centre including VAT, Central Excise duty, Service tax, etc.”</a:t>
            </a:r>
            <a:endParaRPr lang="en-IN" dirty="0" smtClean="0"/>
          </a:p>
        </p:txBody>
      </p:sp>
      <p:sp>
        <p:nvSpPr>
          <p:cNvPr id="4" name="Slide Number Placeholder 3"/>
          <p:cNvSpPr>
            <a:spLocks noGrp="1"/>
          </p:cNvSpPr>
          <p:nvPr>
            <p:ph type="sldNum" sz="quarter" idx="12"/>
          </p:nvPr>
        </p:nvSpPr>
        <p:spPr/>
        <p:txBody>
          <a:bodyPr/>
          <a:lstStyle/>
          <a:p>
            <a:fld id="{76DCA307-E7A4-40F7-A753-0FC958B95B72}" type="slidenum">
              <a:rPr lang="en-IN" smtClean="0"/>
              <a:pPr/>
              <a:t>2</a:t>
            </a:fld>
            <a:endParaRPr lang="en-IN"/>
          </a:p>
        </p:txBody>
      </p:sp>
      <p:sp>
        <p:nvSpPr>
          <p:cNvPr id="6" name="Footer Placeholder 5"/>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282" y="214290"/>
            <a:ext cx="8534400" cy="758952"/>
          </a:xfrm>
        </p:spPr>
        <p:txBody>
          <a:bodyPr>
            <a:normAutofit fontScale="90000"/>
          </a:bodyPr>
          <a:lstStyle/>
          <a:p>
            <a:r>
              <a:rPr lang="en-US" b="1" dirty="0" smtClean="0"/>
              <a:t>Existing Indirect Tax structure in India</a:t>
            </a: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3</a:t>
            </a:fld>
            <a:endParaRPr lang="en-IN"/>
          </a:p>
        </p:txBody>
      </p:sp>
      <p:sp>
        <p:nvSpPr>
          <p:cNvPr id="5" name="Content Placeholder 4"/>
          <p:cNvSpPr>
            <a:spLocks noGrp="1"/>
          </p:cNvSpPr>
          <p:nvPr>
            <p:ph sz="quarter" idx="1"/>
          </p:nvPr>
        </p:nvSpPr>
        <p:spPr/>
        <p:txBody>
          <a:bodyPr>
            <a:normAutofit fontScale="85000" lnSpcReduction="20000"/>
          </a:bodyPr>
          <a:lstStyle/>
          <a:p>
            <a:pPr>
              <a:buNone/>
            </a:pPr>
            <a:endParaRPr lang="en-IN" dirty="0" smtClean="0"/>
          </a:p>
          <a:p>
            <a:pPr lvl="0"/>
            <a:r>
              <a:rPr lang="en-US" dirty="0" smtClean="0"/>
              <a:t>Centre is empowered to levy tax at the level of manufacture of goods and on provision of services. Excise Duty and service tax are being levied. </a:t>
            </a:r>
            <a:endParaRPr lang="en-IN" dirty="0" smtClean="0"/>
          </a:p>
          <a:p>
            <a:pPr lvl="0">
              <a:buNone/>
            </a:pPr>
            <a:r>
              <a:rPr lang="en-US" dirty="0" smtClean="0"/>
              <a:t> </a:t>
            </a:r>
            <a:endParaRPr lang="en-IN" dirty="0" smtClean="0"/>
          </a:p>
          <a:p>
            <a:pPr lvl="0"/>
            <a:r>
              <a:rPr lang="en-US" dirty="0" smtClean="0"/>
              <a:t>State is empowered to levy the tax on sale of goods within state. VAT is being levied by States as from year 2006.</a:t>
            </a:r>
            <a:endParaRPr lang="en-IN" dirty="0" smtClean="0"/>
          </a:p>
          <a:p>
            <a:pPr>
              <a:buNone/>
            </a:pPr>
            <a:r>
              <a:rPr lang="en-US" dirty="0" smtClean="0"/>
              <a:t> </a:t>
            </a:r>
            <a:endParaRPr lang="en-IN" dirty="0" smtClean="0"/>
          </a:p>
          <a:p>
            <a:pPr lvl="0"/>
            <a:r>
              <a:rPr lang="en-US" dirty="0" smtClean="0"/>
              <a:t>Inter-state sale of goods is subject to Central Sales tax (CST) levied by Central Government. </a:t>
            </a:r>
            <a:endParaRPr lang="en-IN" dirty="0" smtClean="0"/>
          </a:p>
          <a:p>
            <a:pPr>
              <a:buNone/>
            </a:pPr>
            <a:r>
              <a:rPr lang="en-US" dirty="0" smtClean="0"/>
              <a:t> </a:t>
            </a:r>
            <a:endParaRPr lang="en-IN" dirty="0" smtClean="0"/>
          </a:p>
          <a:p>
            <a:pPr lvl="0"/>
            <a:r>
              <a:rPr lang="en-US" dirty="0" smtClean="0"/>
              <a:t>Few other taxes are levied by local authorities like </a:t>
            </a:r>
            <a:r>
              <a:rPr lang="en-US" dirty="0" err="1" smtClean="0"/>
              <a:t>Octroi</a:t>
            </a:r>
            <a:r>
              <a:rPr lang="en-US" dirty="0" smtClean="0"/>
              <a:t>, Entry tax, entertainment tax, etc.</a:t>
            </a:r>
            <a:endParaRPr lang="en-IN" dirty="0" smtClean="0"/>
          </a:p>
          <a:p>
            <a:pPr>
              <a:buNone/>
            </a:pPr>
            <a:endParaRPr lang="en-IN" dirty="0"/>
          </a:p>
        </p:txBody>
      </p:sp>
      <p:sp>
        <p:nvSpPr>
          <p:cNvPr id="6" name="Footer Placeholder 5"/>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Drawbacks of existing tax structure</a:t>
            </a: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4</a:t>
            </a:fld>
            <a:endParaRPr lang="en-IN"/>
          </a:p>
        </p:txBody>
      </p:sp>
      <p:sp>
        <p:nvSpPr>
          <p:cNvPr id="5" name="Content Placeholder 4"/>
          <p:cNvSpPr>
            <a:spLocks noGrp="1"/>
          </p:cNvSpPr>
          <p:nvPr>
            <p:ph sz="quarter" idx="1"/>
          </p:nvPr>
        </p:nvSpPr>
        <p:spPr>
          <a:xfrm>
            <a:off x="285720" y="1643050"/>
            <a:ext cx="8503920" cy="4572000"/>
          </a:xfrm>
        </p:spPr>
        <p:txBody>
          <a:bodyPr>
            <a:normAutofit/>
          </a:bodyPr>
          <a:lstStyle/>
          <a:p>
            <a:pPr lvl="0"/>
            <a:r>
              <a:rPr lang="en-US" dirty="0" smtClean="0"/>
              <a:t>Cascading effect or double taxation</a:t>
            </a:r>
            <a:endParaRPr lang="en-IN" dirty="0" smtClean="0"/>
          </a:p>
          <a:p>
            <a:pPr lvl="0"/>
            <a:r>
              <a:rPr lang="en-US" dirty="0" smtClean="0"/>
              <a:t>Filing of same data or information at various authorities results into increase in compliance cost. </a:t>
            </a:r>
            <a:endParaRPr lang="en-IN" dirty="0" smtClean="0"/>
          </a:p>
          <a:p>
            <a:pPr lvl="0"/>
            <a:r>
              <a:rPr lang="en-US" dirty="0" smtClean="0"/>
              <a:t>High cost of production due to multiplicity of taxes and cascading effect.</a:t>
            </a:r>
            <a:endParaRPr lang="en-IN" dirty="0" smtClean="0"/>
          </a:p>
          <a:p>
            <a:pPr lvl="0"/>
            <a:r>
              <a:rPr lang="en-US" dirty="0" smtClean="0"/>
              <a:t>Classification related disputes – whether a particular transaction will attract excise duty or service tax.</a:t>
            </a:r>
            <a:endParaRPr lang="en-IN" dirty="0" smtClean="0"/>
          </a:p>
          <a:p>
            <a:r>
              <a:rPr lang="en-US" dirty="0" smtClean="0"/>
              <a:t>Due to higher production cost, low product competitiveness in international market.</a:t>
            </a:r>
            <a:endParaRPr lang="en-IN" dirty="0"/>
          </a:p>
        </p:txBody>
      </p:sp>
      <p:sp>
        <p:nvSpPr>
          <p:cNvPr id="6" name="Footer Placeholder 5"/>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Why GST?</a:t>
            </a: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5</a:t>
            </a:fld>
            <a:endParaRPr lang="en-IN"/>
          </a:p>
        </p:txBody>
      </p:sp>
      <p:sp>
        <p:nvSpPr>
          <p:cNvPr id="5" name="Content Placeholder 4"/>
          <p:cNvSpPr>
            <a:spLocks noGrp="1"/>
          </p:cNvSpPr>
          <p:nvPr>
            <p:ph sz="quarter" idx="1"/>
          </p:nvPr>
        </p:nvSpPr>
        <p:spPr/>
        <p:txBody>
          <a:bodyPr>
            <a:normAutofit/>
          </a:bodyPr>
          <a:lstStyle/>
          <a:p>
            <a:pPr lvl="0"/>
            <a:r>
              <a:rPr lang="en-US" sz="2200" dirty="0" smtClean="0"/>
              <a:t>To replace the existing multiple tax structures of Centre and State taxes broadly by two categories  named as State GST (SGST) &amp; Central GST (CGST)</a:t>
            </a:r>
            <a:endParaRPr lang="en-IN" sz="2200" dirty="0" smtClean="0"/>
          </a:p>
          <a:p>
            <a:pPr lvl="0"/>
            <a:r>
              <a:rPr lang="en-US" sz="2200" dirty="0" smtClean="0"/>
              <a:t> It will drastically reduce the cascading effect or double taxation and will create possibility of giving full credit of input taxes collected. </a:t>
            </a:r>
            <a:endParaRPr lang="en-IN" sz="2200" dirty="0" smtClean="0"/>
          </a:p>
          <a:p>
            <a:pPr lvl="0"/>
            <a:r>
              <a:rPr lang="en-US" sz="2200" dirty="0" smtClean="0"/>
              <a:t>To eliminate classification related disputes.</a:t>
            </a:r>
            <a:endParaRPr lang="en-IN" sz="2200" dirty="0" smtClean="0"/>
          </a:p>
          <a:p>
            <a:pPr lvl="0"/>
            <a:r>
              <a:rPr lang="en-US" sz="2200" dirty="0" smtClean="0"/>
              <a:t>To help in development of a common national market.</a:t>
            </a:r>
            <a:endParaRPr lang="en-IN" sz="2200" dirty="0" smtClean="0"/>
          </a:p>
          <a:p>
            <a:pPr lvl="0"/>
            <a:r>
              <a:rPr lang="en-US" sz="2200" dirty="0" smtClean="0"/>
              <a:t>To increase product competitiveness in international market.</a:t>
            </a:r>
            <a:endParaRPr lang="en-IN" sz="2200" dirty="0" smtClean="0"/>
          </a:p>
          <a:p>
            <a:pPr lvl="0"/>
            <a:r>
              <a:rPr lang="en-US" sz="2200" dirty="0" smtClean="0"/>
              <a:t>To reduce duplicity of information and compliance cost.</a:t>
            </a:r>
            <a:endParaRPr lang="en-IN" sz="2200" dirty="0" smtClean="0"/>
          </a:p>
          <a:p>
            <a:r>
              <a:rPr lang="en-US" sz="2200" dirty="0" smtClean="0"/>
              <a:t>To create a tax structure with transparent character and easy to administer.</a:t>
            </a:r>
            <a:endParaRPr lang="en-IN" sz="2200" dirty="0"/>
          </a:p>
        </p:txBody>
      </p:sp>
      <p:sp>
        <p:nvSpPr>
          <p:cNvPr id="7" name="Footer Placeholder 5"/>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Taxes which will get subsumed in GST</a:t>
            </a:r>
            <a:endParaRPr lang="en-IN" dirty="0"/>
          </a:p>
        </p:txBody>
      </p:sp>
      <p:graphicFrame>
        <p:nvGraphicFramePr>
          <p:cNvPr id="4" name="Table 3"/>
          <p:cNvGraphicFramePr>
            <a:graphicFrameLocks noGrp="1"/>
          </p:cNvGraphicFramePr>
          <p:nvPr/>
        </p:nvGraphicFramePr>
        <p:xfrm>
          <a:off x="285720" y="1571613"/>
          <a:ext cx="8477280" cy="4714863"/>
        </p:xfrm>
        <a:graphic>
          <a:graphicData uri="http://schemas.openxmlformats.org/drawingml/2006/table">
            <a:tbl>
              <a:tblPr firstRow="1" bandRow="1">
                <a:tableStyleId>{5C22544A-7EE6-4342-B048-85BDC9FD1C3A}</a:tableStyleId>
              </a:tblPr>
              <a:tblGrid>
                <a:gridCol w="458232"/>
                <a:gridCol w="3992340"/>
                <a:gridCol w="4026708"/>
              </a:tblGrid>
              <a:tr h="962359">
                <a:tc>
                  <a:txBody>
                    <a:bodyPr/>
                    <a:lstStyle/>
                    <a:p>
                      <a:r>
                        <a:rPr lang="en-US" sz="1400" dirty="0" smtClean="0"/>
                        <a:t>Sl. No.</a:t>
                      </a:r>
                      <a:endParaRPr lang="en-US" sz="1400" dirty="0"/>
                    </a:p>
                  </a:txBody>
                  <a:tcPr/>
                </a:tc>
                <a:tc>
                  <a:txBody>
                    <a:bodyPr/>
                    <a:lstStyle/>
                    <a:p>
                      <a:pPr algn="ctr"/>
                      <a:r>
                        <a:rPr lang="en-US" sz="1400" dirty="0" smtClean="0"/>
                        <a:t>Subsumed under CGST</a:t>
                      </a:r>
                      <a:endParaRPr lang="en-US" sz="1400" dirty="0"/>
                    </a:p>
                  </a:txBody>
                  <a:tcPr/>
                </a:tc>
                <a:tc>
                  <a:txBody>
                    <a:bodyPr/>
                    <a:lstStyle/>
                    <a:p>
                      <a:pPr algn="ctr"/>
                      <a:r>
                        <a:rPr lang="en-US" sz="1400" dirty="0" smtClean="0"/>
                        <a:t>Subsumed under SGST</a:t>
                      </a:r>
                      <a:endParaRPr lang="en-US" sz="1400" dirty="0"/>
                    </a:p>
                  </a:txBody>
                  <a:tcPr/>
                </a:tc>
              </a:tr>
              <a:tr h="426872">
                <a:tc>
                  <a:txBody>
                    <a:bodyPr/>
                    <a:lstStyle/>
                    <a:p>
                      <a:pPr marL="342900" indent="-342900">
                        <a:buFont typeface="+mj-lt"/>
                        <a:buNone/>
                      </a:pPr>
                      <a:r>
                        <a:rPr lang="en-US" sz="1400" smtClean="0"/>
                        <a:t>1</a:t>
                      </a:r>
                      <a:endParaRPr lang="en-US" sz="1400"/>
                    </a:p>
                  </a:txBody>
                  <a:tcPr/>
                </a:tc>
                <a:tc>
                  <a:txBody>
                    <a:bodyPr/>
                    <a:lstStyle/>
                    <a:p>
                      <a:r>
                        <a:rPr lang="en-US" sz="1400" kern="1200" smtClean="0">
                          <a:solidFill>
                            <a:schemeClr val="dk1"/>
                          </a:solidFill>
                          <a:latin typeface="+mn-lt"/>
                          <a:ea typeface="+mn-ea"/>
                          <a:cs typeface="+mn-cs"/>
                        </a:rPr>
                        <a:t>Central Excise Duty</a:t>
                      </a:r>
                      <a:endParaRPr lang="en-US" sz="1400"/>
                    </a:p>
                  </a:txBody>
                  <a:tcPr/>
                </a:tc>
                <a:tc>
                  <a:txBody>
                    <a:bodyPr/>
                    <a:lstStyle/>
                    <a:p>
                      <a:r>
                        <a:rPr lang="en-US" sz="1400" kern="1200" smtClean="0">
                          <a:solidFill>
                            <a:schemeClr val="dk1"/>
                          </a:solidFill>
                          <a:latin typeface="+mn-lt"/>
                          <a:ea typeface="+mn-ea"/>
                          <a:cs typeface="+mn-cs"/>
                        </a:rPr>
                        <a:t>VAT / Sales tax</a:t>
                      </a:r>
                      <a:endParaRPr lang="en-US" sz="1400"/>
                    </a:p>
                  </a:txBody>
                  <a:tcPr/>
                </a:tc>
              </a:tr>
              <a:tr h="681672">
                <a:tc>
                  <a:txBody>
                    <a:bodyPr/>
                    <a:lstStyle/>
                    <a:p>
                      <a:pPr marL="342900" indent="-342900">
                        <a:buFont typeface="+mj-lt"/>
                        <a:buNone/>
                      </a:pPr>
                      <a:r>
                        <a:rPr lang="en-US" sz="1400" smtClean="0"/>
                        <a:t>2</a:t>
                      </a:r>
                      <a:endParaRPr lang="en-US" sz="1400"/>
                    </a:p>
                  </a:txBody>
                  <a:tcPr/>
                </a:tc>
                <a:tc>
                  <a:txBody>
                    <a:bodyPr/>
                    <a:lstStyle/>
                    <a:p>
                      <a:r>
                        <a:rPr lang="en-US" sz="1400" kern="1200" dirty="0" smtClean="0">
                          <a:solidFill>
                            <a:schemeClr val="dk1"/>
                          </a:solidFill>
                          <a:latin typeface="+mn-lt"/>
                          <a:ea typeface="+mn-ea"/>
                          <a:cs typeface="+mn-cs"/>
                        </a:rPr>
                        <a:t>Additional Excise Duties</a:t>
                      </a:r>
                      <a:endParaRPr lang="en-US" sz="1400" dirty="0"/>
                    </a:p>
                  </a:txBody>
                  <a:tcPr/>
                </a:tc>
                <a:tc>
                  <a:txBody>
                    <a:bodyPr/>
                    <a:lstStyle/>
                    <a:p>
                      <a:r>
                        <a:rPr lang="en-US" sz="1400" kern="1200" smtClean="0">
                          <a:solidFill>
                            <a:schemeClr val="dk1"/>
                          </a:solidFill>
                          <a:latin typeface="+mn-lt"/>
                          <a:ea typeface="+mn-ea"/>
                          <a:cs typeface="+mn-cs"/>
                        </a:rPr>
                        <a:t>Entertainment tax (unless it is levied by the local bodies).</a:t>
                      </a:r>
                      <a:endParaRPr lang="en-US" sz="1400"/>
                    </a:p>
                  </a:txBody>
                  <a:tcPr/>
                </a:tc>
              </a:tr>
              <a:tr h="681672">
                <a:tc>
                  <a:txBody>
                    <a:bodyPr/>
                    <a:lstStyle/>
                    <a:p>
                      <a:pPr marL="342900" indent="-342900">
                        <a:buFont typeface="+mj-lt"/>
                        <a:buNone/>
                      </a:pPr>
                      <a:r>
                        <a:rPr lang="en-US" sz="1400" smtClean="0"/>
                        <a:t>3</a:t>
                      </a:r>
                      <a:endParaRPr lang="en-US" sz="1400"/>
                    </a:p>
                  </a:txBody>
                  <a:tcPr/>
                </a:tc>
                <a:tc>
                  <a:txBody>
                    <a:bodyPr/>
                    <a:lstStyle/>
                    <a:p>
                      <a:r>
                        <a:rPr lang="en-US" sz="1400" kern="1200" smtClean="0">
                          <a:solidFill>
                            <a:schemeClr val="dk1"/>
                          </a:solidFill>
                          <a:latin typeface="+mn-lt"/>
                          <a:ea typeface="+mn-ea"/>
                          <a:cs typeface="+mn-cs"/>
                        </a:rPr>
                        <a:t>Excise Duty-Medicinal and Toiletries Preparation Act</a:t>
                      </a:r>
                      <a:endParaRPr lang="en-US" sz="1400"/>
                    </a:p>
                  </a:txBody>
                  <a:tcPr/>
                </a:tc>
                <a:tc>
                  <a:txBody>
                    <a:bodyPr/>
                    <a:lstStyle/>
                    <a:p>
                      <a:r>
                        <a:rPr lang="en-US" sz="1400" kern="1200" smtClean="0">
                          <a:solidFill>
                            <a:schemeClr val="dk1"/>
                          </a:solidFill>
                          <a:latin typeface="+mn-lt"/>
                          <a:ea typeface="+mn-ea"/>
                          <a:cs typeface="+mn-cs"/>
                        </a:rPr>
                        <a:t>Luxury tax</a:t>
                      </a:r>
                      <a:endParaRPr lang="en-US" sz="1400"/>
                    </a:p>
                  </a:txBody>
                  <a:tcPr/>
                </a:tc>
              </a:tr>
              <a:tr h="426872">
                <a:tc>
                  <a:txBody>
                    <a:bodyPr/>
                    <a:lstStyle/>
                    <a:p>
                      <a:pPr marL="342900" indent="-342900">
                        <a:buFont typeface="+mj-lt"/>
                        <a:buNone/>
                      </a:pPr>
                      <a:r>
                        <a:rPr lang="en-US" sz="1400" smtClean="0"/>
                        <a:t>4</a:t>
                      </a:r>
                      <a:endParaRPr lang="en-US" sz="1400"/>
                    </a:p>
                  </a:txBody>
                  <a:tcPr/>
                </a:tc>
                <a:tc>
                  <a:txBody>
                    <a:bodyPr/>
                    <a:lstStyle/>
                    <a:p>
                      <a:r>
                        <a:rPr lang="en-US" sz="1400" kern="1200" smtClean="0">
                          <a:solidFill>
                            <a:schemeClr val="dk1"/>
                          </a:solidFill>
                          <a:latin typeface="+mn-lt"/>
                          <a:ea typeface="+mn-ea"/>
                          <a:cs typeface="+mn-cs"/>
                        </a:rPr>
                        <a:t>Service Tax</a:t>
                      </a:r>
                      <a:endParaRPr lang="en-US" sz="1400"/>
                    </a:p>
                  </a:txBody>
                  <a:tcPr/>
                </a:tc>
                <a:tc>
                  <a:txBody>
                    <a:bodyPr/>
                    <a:lstStyle/>
                    <a:p>
                      <a:r>
                        <a:rPr lang="en-US" sz="1400" kern="1200" smtClean="0">
                          <a:solidFill>
                            <a:schemeClr val="dk1"/>
                          </a:solidFill>
                          <a:latin typeface="+mn-lt"/>
                          <a:ea typeface="+mn-ea"/>
                          <a:cs typeface="+mn-cs"/>
                        </a:rPr>
                        <a:t>Taxes on lottery, betting and gambling. </a:t>
                      </a:r>
                      <a:endParaRPr lang="en-US" sz="1400"/>
                    </a:p>
                  </a:txBody>
                  <a:tcPr/>
                </a:tc>
              </a:tr>
              <a:tr h="681672">
                <a:tc>
                  <a:txBody>
                    <a:bodyPr/>
                    <a:lstStyle/>
                    <a:p>
                      <a:pPr marL="342900" indent="-342900">
                        <a:buFont typeface="+mj-lt"/>
                        <a:buNone/>
                      </a:pPr>
                      <a:r>
                        <a:rPr lang="en-US" sz="1400" smtClean="0"/>
                        <a:t>5</a:t>
                      </a:r>
                      <a:endParaRPr lang="en-US" sz="1400"/>
                    </a:p>
                  </a:txBody>
                  <a:tcPr/>
                </a:tc>
                <a:tc>
                  <a:txBody>
                    <a:bodyPr/>
                    <a:lstStyle/>
                    <a:p>
                      <a:r>
                        <a:rPr lang="en-US" sz="1400" kern="1200" smtClean="0">
                          <a:solidFill>
                            <a:schemeClr val="dk1"/>
                          </a:solidFill>
                          <a:latin typeface="+mn-lt"/>
                          <a:ea typeface="+mn-ea"/>
                          <a:cs typeface="+mn-cs"/>
                        </a:rPr>
                        <a:t>Additional CVD</a:t>
                      </a:r>
                      <a:endParaRPr lang="en-US" sz="1400"/>
                    </a:p>
                  </a:txBody>
                  <a:tcPr/>
                </a:tc>
                <a:tc>
                  <a:txBody>
                    <a:bodyPr/>
                    <a:lstStyle/>
                    <a:p>
                      <a:r>
                        <a:rPr lang="en-US" sz="1400" kern="1200" dirty="0" smtClean="0">
                          <a:solidFill>
                            <a:schemeClr val="dk1"/>
                          </a:solidFill>
                          <a:latin typeface="+mn-lt"/>
                          <a:ea typeface="+mn-ea"/>
                          <a:cs typeface="+mn-cs"/>
                        </a:rPr>
                        <a:t>State Cesses and Surcharges (supply of goods and services)</a:t>
                      </a:r>
                      <a:endParaRPr lang="en-US" sz="1400" dirty="0"/>
                    </a:p>
                  </a:txBody>
                  <a:tcPr/>
                </a:tc>
              </a:tr>
              <a:tr h="426872">
                <a:tc>
                  <a:txBody>
                    <a:bodyPr/>
                    <a:lstStyle/>
                    <a:p>
                      <a:pPr marL="342900" indent="-342900">
                        <a:buFont typeface="+mj-lt"/>
                        <a:buNone/>
                      </a:pPr>
                      <a:r>
                        <a:rPr lang="en-US" sz="1400" smtClean="0"/>
                        <a:t>6</a:t>
                      </a:r>
                      <a:endParaRPr lang="en-US" sz="1400"/>
                    </a:p>
                  </a:txBody>
                  <a:tcPr/>
                </a:tc>
                <a:tc>
                  <a:txBody>
                    <a:bodyPr/>
                    <a:lstStyle/>
                    <a:p>
                      <a:r>
                        <a:rPr lang="en-US" sz="1400" kern="1200" smtClean="0">
                          <a:solidFill>
                            <a:schemeClr val="dk1"/>
                          </a:solidFill>
                          <a:latin typeface="+mn-lt"/>
                          <a:ea typeface="+mn-ea"/>
                          <a:cs typeface="+mn-cs"/>
                        </a:rPr>
                        <a:t>Special Additional Duty of Customs - 4% (SAD)</a:t>
                      </a:r>
                      <a:endParaRPr lang="en-US" sz="1400"/>
                    </a:p>
                  </a:txBody>
                  <a:tcPr/>
                </a:tc>
                <a:tc>
                  <a:txBody>
                    <a:bodyPr/>
                    <a:lstStyle/>
                    <a:p>
                      <a:r>
                        <a:rPr lang="en-US" sz="1400" kern="1200" dirty="0" smtClean="0">
                          <a:solidFill>
                            <a:schemeClr val="dk1"/>
                          </a:solidFill>
                          <a:latin typeface="+mn-lt"/>
                          <a:ea typeface="+mn-ea"/>
                          <a:cs typeface="+mn-cs"/>
                        </a:rPr>
                        <a:t>Entry tax not in lieu of Octroi</a:t>
                      </a:r>
                      <a:endParaRPr lang="en-US" sz="1400" dirty="0"/>
                    </a:p>
                  </a:txBody>
                  <a:tcPr/>
                </a:tc>
              </a:tr>
              <a:tr h="426872">
                <a:tc>
                  <a:txBody>
                    <a:bodyPr/>
                    <a:lstStyle/>
                    <a:p>
                      <a:pPr marL="342900" indent="-342900">
                        <a:buFont typeface="+mj-lt"/>
                        <a:buNone/>
                      </a:pPr>
                      <a:r>
                        <a:rPr lang="en-US" sz="1400" smtClean="0"/>
                        <a:t>7</a:t>
                      </a:r>
                      <a:endParaRPr lang="en-US" sz="1400"/>
                    </a:p>
                  </a:txBody>
                  <a:tcPr/>
                </a:tc>
                <a:tc>
                  <a:txBody>
                    <a:bodyPr/>
                    <a:lstStyle/>
                    <a:p>
                      <a:r>
                        <a:rPr lang="en-US" sz="1400" kern="1200" dirty="0" smtClean="0">
                          <a:solidFill>
                            <a:schemeClr val="dk1"/>
                          </a:solidFill>
                          <a:latin typeface="+mn-lt"/>
                          <a:ea typeface="+mn-ea"/>
                          <a:cs typeface="+mn-cs"/>
                        </a:rPr>
                        <a:t>Surcharges and Cess</a:t>
                      </a:r>
                      <a:endParaRPr lang="en-US" sz="1400" dirty="0"/>
                    </a:p>
                  </a:txBody>
                  <a:tcPr/>
                </a:tc>
                <a:tc>
                  <a:txBody>
                    <a:bodyPr/>
                    <a:lstStyle/>
                    <a:p>
                      <a:endParaRPr lang="en-US" sz="1400" dirty="0"/>
                    </a:p>
                  </a:txBody>
                  <a:tcPr/>
                </a:tc>
              </a:tr>
            </a:tbl>
          </a:graphicData>
        </a:graphic>
      </p:graphicFrame>
      <p:sp>
        <p:nvSpPr>
          <p:cNvPr id="5" name="Slide Number Placeholder 4"/>
          <p:cNvSpPr>
            <a:spLocks noGrp="1"/>
          </p:cNvSpPr>
          <p:nvPr>
            <p:ph type="sldNum" sz="quarter" idx="12"/>
          </p:nvPr>
        </p:nvSpPr>
        <p:spPr/>
        <p:txBody>
          <a:bodyPr/>
          <a:lstStyle/>
          <a:p>
            <a:fld id="{76DCA307-E7A4-40F7-A753-0FC958B95B72}" type="slidenum">
              <a:rPr lang="en-IN" smtClean="0"/>
              <a:pPr/>
              <a:t>6</a:t>
            </a:fld>
            <a:endParaRPr lang="en-IN"/>
          </a:p>
        </p:txBody>
      </p:sp>
      <p:sp>
        <p:nvSpPr>
          <p:cNvPr id="8" name="Footer Placeholder 5"/>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Taxes that may or may not be subsumed</a:t>
            </a: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7</a:t>
            </a:fld>
            <a:endParaRPr lang="en-IN"/>
          </a:p>
        </p:txBody>
      </p:sp>
      <p:sp>
        <p:nvSpPr>
          <p:cNvPr id="5" name="Content Placeholder 4"/>
          <p:cNvSpPr>
            <a:spLocks noGrp="1"/>
          </p:cNvSpPr>
          <p:nvPr>
            <p:ph sz="quarter" idx="1"/>
          </p:nvPr>
        </p:nvSpPr>
        <p:spPr/>
        <p:txBody>
          <a:bodyPr/>
          <a:lstStyle/>
          <a:p>
            <a:pPr>
              <a:buNone/>
            </a:pPr>
            <a:r>
              <a:rPr lang="en-US" dirty="0" smtClean="0"/>
              <a:t>   There are few other indirect taxes that may or may not be subsumed under the GST regime as there is no consensus among States and Centre &amp; States –</a:t>
            </a:r>
          </a:p>
          <a:p>
            <a:pPr>
              <a:buNone/>
            </a:pPr>
            <a:endParaRPr lang="en-IN" dirty="0" smtClean="0"/>
          </a:p>
          <a:p>
            <a:pPr lvl="0"/>
            <a:r>
              <a:rPr lang="en-US" dirty="0" smtClean="0"/>
              <a:t>Purchase tax</a:t>
            </a:r>
            <a:endParaRPr lang="en-IN" dirty="0" smtClean="0"/>
          </a:p>
          <a:p>
            <a:pPr lvl="0"/>
            <a:r>
              <a:rPr lang="en-US" dirty="0" smtClean="0"/>
              <a:t>Stamp Duty</a:t>
            </a:r>
            <a:endParaRPr lang="en-IN" dirty="0" smtClean="0"/>
          </a:p>
          <a:p>
            <a:pPr lvl="0"/>
            <a:r>
              <a:rPr lang="en-US" dirty="0" smtClean="0"/>
              <a:t>Vehicle Tax</a:t>
            </a:r>
            <a:endParaRPr lang="en-IN" dirty="0" smtClean="0"/>
          </a:p>
          <a:p>
            <a:pPr lvl="0"/>
            <a:r>
              <a:rPr lang="en-US" dirty="0" smtClean="0"/>
              <a:t>Electricity Duty</a:t>
            </a:r>
            <a:endParaRPr lang="en-IN" dirty="0" smtClean="0"/>
          </a:p>
          <a:p>
            <a:pPr lvl="0"/>
            <a:r>
              <a:rPr lang="en-US" dirty="0" smtClean="0"/>
              <a:t>Other Entry taxes and </a:t>
            </a:r>
            <a:r>
              <a:rPr lang="en-US" dirty="0" err="1" smtClean="0"/>
              <a:t>Octroi</a:t>
            </a:r>
            <a:r>
              <a:rPr lang="en-US" dirty="0" smtClean="0"/>
              <a:t> </a:t>
            </a:r>
            <a:endParaRPr lang="en-IN" dirty="0" smtClean="0"/>
          </a:p>
        </p:txBody>
      </p:sp>
      <p:sp>
        <p:nvSpPr>
          <p:cNvPr id="7" name="Footer Placeholder 5"/>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GST IN WORLD</a:t>
            </a:r>
            <a:endParaRPr lang="en-IN" dirty="0"/>
          </a:p>
        </p:txBody>
      </p:sp>
      <p:sp>
        <p:nvSpPr>
          <p:cNvPr id="3" name="Content Placeholder 2"/>
          <p:cNvSpPr>
            <a:spLocks noGrp="1"/>
          </p:cNvSpPr>
          <p:nvPr>
            <p:ph sz="quarter" idx="1"/>
          </p:nvPr>
        </p:nvSpPr>
        <p:spPr>
          <a:xfrm>
            <a:off x="301752" y="1527048"/>
            <a:ext cx="8503920" cy="4759472"/>
          </a:xfrm>
        </p:spPr>
        <p:txBody>
          <a:bodyPr>
            <a:noAutofit/>
          </a:bodyPr>
          <a:lstStyle/>
          <a:p>
            <a:pPr lvl="0"/>
            <a:r>
              <a:rPr lang="en-US" sz="2000" dirty="0" smtClean="0"/>
              <a:t>France was the first country to introduce GST in 1954. </a:t>
            </a:r>
            <a:endParaRPr lang="en-IN" sz="2000" dirty="0" smtClean="0"/>
          </a:p>
          <a:p>
            <a:pPr lvl="0"/>
            <a:r>
              <a:rPr lang="en-US" sz="2000" dirty="0" smtClean="0"/>
              <a:t>As of now, almost 150 countries have introduced GST. Malaysia being the recent country to introduce GST in 2015 with the rate of 6%.</a:t>
            </a:r>
            <a:endParaRPr lang="en-IN" sz="2000" dirty="0" smtClean="0"/>
          </a:p>
          <a:p>
            <a:pPr lvl="0"/>
            <a:r>
              <a:rPr lang="en-US" sz="2000" dirty="0" smtClean="0"/>
              <a:t>Most of the countries have a unified GST system, i.e. only Centre is empowered to levy and collect GST. Brazil and Canada follow a dual system, i.e. both Centre and State are empowered to levy and collect GST at two stages. India is to follow dual GST system.</a:t>
            </a:r>
            <a:endParaRPr lang="en-IN" sz="2000" dirty="0" smtClean="0"/>
          </a:p>
          <a:p>
            <a:pPr lvl="0"/>
            <a:r>
              <a:rPr lang="en-IN" sz="2000" dirty="0" smtClean="0"/>
              <a:t>Countries such as Singapore and New Zealand tax virtually everything at a single rate. Indonesia has five positive rates, a zero rate and over 30 categories of exemptions.</a:t>
            </a:r>
          </a:p>
          <a:p>
            <a:pPr lvl="0"/>
            <a:r>
              <a:rPr lang="en-IN" sz="2000" dirty="0" smtClean="0"/>
              <a:t>In China, GST applies only to goods and the provision of repairs, replacement and processing services. It is only recoverable on goods used in the production process, and GST on fixed assets is not recoverable.</a:t>
            </a:r>
          </a:p>
        </p:txBody>
      </p:sp>
      <p:sp>
        <p:nvSpPr>
          <p:cNvPr id="4" name="Slide Number Placeholder 3"/>
          <p:cNvSpPr>
            <a:spLocks noGrp="1"/>
          </p:cNvSpPr>
          <p:nvPr>
            <p:ph type="sldNum" sz="quarter" idx="12"/>
          </p:nvPr>
        </p:nvSpPr>
        <p:spPr/>
        <p:txBody>
          <a:bodyPr/>
          <a:lstStyle/>
          <a:p>
            <a:fld id="{76DCA307-E7A4-40F7-A753-0FC958B95B72}" type="slidenum">
              <a:rPr lang="en-IN" smtClean="0"/>
              <a:pPr/>
              <a:t>8</a:t>
            </a:fld>
            <a:endParaRPr lang="en-IN"/>
          </a:p>
        </p:txBody>
      </p:sp>
      <p:sp>
        <p:nvSpPr>
          <p:cNvPr id="7" name="Footer Placeholder 5"/>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GST RATES IN WORLD</a:t>
            </a:r>
            <a:endParaRPr lang="en-IN" dirty="0"/>
          </a:p>
        </p:txBody>
      </p:sp>
      <p:graphicFrame>
        <p:nvGraphicFramePr>
          <p:cNvPr id="4" name="Content Placeholder 3"/>
          <p:cNvGraphicFramePr>
            <a:graphicFrameLocks noGrp="1"/>
          </p:cNvGraphicFramePr>
          <p:nvPr>
            <p:ph sz="quarter" idx="1"/>
          </p:nvPr>
        </p:nvGraphicFramePr>
        <p:xfrm>
          <a:off x="301625" y="1527175"/>
          <a:ext cx="8504238" cy="4389120"/>
        </p:xfrm>
        <a:graphic>
          <a:graphicData uri="http://schemas.openxmlformats.org/drawingml/2006/table">
            <a:tbl>
              <a:tblPr firstRow="1" bandRow="1">
                <a:tableStyleId>{5C22544A-7EE6-4342-B048-85BDC9FD1C3A}</a:tableStyleId>
              </a:tblPr>
              <a:tblGrid>
                <a:gridCol w="4252119"/>
                <a:gridCol w="4252119"/>
              </a:tblGrid>
              <a:tr h="356779">
                <a:tc>
                  <a:txBody>
                    <a:bodyPr/>
                    <a:lstStyle/>
                    <a:p>
                      <a:r>
                        <a:rPr lang="en-IN" dirty="0" smtClean="0"/>
                        <a:t>COUNTRY</a:t>
                      </a:r>
                      <a:endParaRPr lang="en-IN" dirty="0"/>
                    </a:p>
                  </a:txBody>
                  <a:tcPr/>
                </a:tc>
                <a:tc>
                  <a:txBody>
                    <a:bodyPr/>
                    <a:lstStyle/>
                    <a:p>
                      <a:r>
                        <a:rPr lang="en-IN" dirty="0" smtClean="0"/>
                        <a:t>RATE</a:t>
                      </a:r>
                      <a:endParaRPr lang="en-IN" dirty="0"/>
                    </a:p>
                  </a:txBody>
                  <a:tcPr/>
                </a:tc>
              </a:tr>
              <a:tr h="356779">
                <a:tc>
                  <a:txBody>
                    <a:bodyPr/>
                    <a:lstStyle/>
                    <a:p>
                      <a:r>
                        <a:rPr lang="en-IN"/>
                        <a:t>Australia</a:t>
                      </a:r>
                    </a:p>
                  </a:txBody>
                  <a:tcPr anchor="ctr"/>
                </a:tc>
                <a:tc>
                  <a:txBody>
                    <a:bodyPr/>
                    <a:lstStyle/>
                    <a:p>
                      <a:r>
                        <a:rPr lang="en-IN"/>
                        <a:t>10%</a:t>
                      </a:r>
                    </a:p>
                  </a:txBody>
                  <a:tcPr anchor="ctr"/>
                </a:tc>
              </a:tr>
              <a:tr h="356779">
                <a:tc>
                  <a:txBody>
                    <a:bodyPr/>
                    <a:lstStyle/>
                    <a:p>
                      <a:r>
                        <a:rPr lang="en-IN"/>
                        <a:t>France</a:t>
                      </a:r>
                    </a:p>
                  </a:txBody>
                  <a:tcPr anchor="ctr"/>
                </a:tc>
                <a:tc>
                  <a:txBody>
                    <a:bodyPr/>
                    <a:lstStyle/>
                    <a:p>
                      <a:r>
                        <a:rPr lang="en-IN"/>
                        <a:t>19.6%</a:t>
                      </a:r>
                    </a:p>
                  </a:txBody>
                  <a:tcPr anchor="ctr"/>
                </a:tc>
              </a:tr>
              <a:tr h="356779">
                <a:tc>
                  <a:txBody>
                    <a:bodyPr/>
                    <a:lstStyle/>
                    <a:p>
                      <a:r>
                        <a:rPr lang="en-IN"/>
                        <a:t>Canada</a:t>
                      </a:r>
                    </a:p>
                  </a:txBody>
                  <a:tcPr anchor="ctr"/>
                </a:tc>
                <a:tc>
                  <a:txBody>
                    <a:bodyPr/>
                    <a:lstStyle/>
                    <a:p>
                      <a:r>
                        <a:rPr lang="en-IN"/>
                        <a:t>5%</a:t>
                      </a:r>
                    </a:p>
                  </a:txBody>
                  <a:tcPr anchor="ctr"/>
                </a:tc>
              </a:tr>
              <a:tr h="356779">
                <a:tc>
                  <a:txBody>
                    <a:bodyPr/>
                    <a:lstStyle/>
                    <a:p>
                      <a:r>
                        <a:rPr lang="en-IN"/>
                        <a:t>Germany</a:t>
                      </a:r>
                    </a:p>
                  </a:txBody>
                  <a:tcPr anchor="ctr"/>
                </a:tc>
                <a:tc>
                  <a:txBody>
                    <a:bodyPr/>
                    <a:lstStyle/>
                    <a:p>
                      <a:r>
                        <a:rPr lang="en-IN"/>
                        <a:t>19%</a:t>
                      </a:r>
                    </a:p>
                  </a:txBody>
                  <a:tcPr anchor="ctr"/>
                </a:tc>
              </a:tr>
              <a:tr h="356779">
                <a:tc>
                  <a:txBody>
                    <a:bodyPr/>
                    <a:lstStyle/>
                    <a:p>
                      <a:r>
                        <a:rPr lang="en-IN"/>
                        <a:t>Japan</a:t>
                      </a:r>
                    </a:p>
                  </a:txBody>
                  <a:tcPr anchor="ctr"/>
                </a:tc>
                <a:tc>
                  <a:txBody>
                    <a:bodyPr/>
                    <a:lstStyle/>
                    <a:p>
                      <a:r>
                        <a:rPr lang="en-IN"/>
                        <a:t>8%</a:t>
                      </a:r>
                    </a:p>
                  </a:txBody>
                  <a:tcPr anchor="ctr"/>
                </a:tc>
              </a:tr>
              <a:tr h="356779">
                <a:tc>
                  <a:txBody>
                    <a:bodyPr/>
                    <a:lstStyle/>
                    <a:p>
                      <a:r>
                        <a:rPr lang="en-IN" dirty="0"/>
                        <a:t>Singapore</a:t>
                      </a:r>
                    </a:p>
                  </a:txBody>
                  <a:tcPr anchor="ctr"/>
                </a:tc>
                <a:tc>
                  <a:txBody>
                    <a:bodyPr/>
                    <a:lstStyle/>
                    <a:p>
                      <a:r>
                        <a:rPr lang="en-IN"/>
                        <a:t>7%</a:t>
                      </a:r>
                    </a:p>
                  </a:txBody>
                  <a:tcPr anchor="ctr"/>
                </a:tc>
              </a:tr>
              <a:tr h="356779">
                <a:tc>
                  <a:txBody>
                    <a:bodyPr/>
                    <a:lstStyle/>
                    <a:p>
                      <a:r>
                        <a:rPr lang="en-IN"/>
                        <a:t>Sweden</a:t>
                      </a:r>
                    </a:p>
                  </a:txBody>
                  <a:tcPr anchor="ctr"/>
                </a:tc>
                <a:tc>
                  <a:txBody>
                    <a:bodyPr/>
                    <a:lstStyle/>
                    <a:p>
                      <a:r>
                        <a:rPr lang="en-IN"/>
                        <a:t>25%</a:t>
                      </a:r>
                    </a:p>
                  </a:txBody>
                  <a:tcPr anchor="ctr"/>
                </a:tc>
              </a:tr>
              <a:tr h="356779">
                <a:tc>
                  <a:txBody>
                    <a:bodyPr/>
                    <a:lstStyle/>
                    <a:p>
                      <a:r>
                        <a:rPr lang="en-IN" dirty="0"/>
                        <a:t>New Zealand</a:t>
                      </a:r>
                    </a:p>
                  </a:txBody>
                  <a:tcPr anchor="ctr"/>
                </a:tc>
                <a:tc>
                  <a:txBody>
                    <a:bodyPr/>
                    <a:lstStyle/>
                    <a:p>
                      <a:r>
                        <a:rPr lang="en-IN"/>
                        <a:t>15%</a:t>
                      </a:r>
                    </a:p>
                  </a:txBody>
                  <a:tcPr anchor="ctr"/>
                </a:tc>
              </a:tr>
              <a:tr h="356779">
                <a:tc>
                  <a:txBody>
                    <a:bodyPr/>
                    <a:lstStyle/>
                    <a:p>
                      <a:r>
                        <a:rPr lang="en-IN"/>
                        <a:t>Pakistan</a:t>
                      </a:r>
                    </a:p>
                  </a:txBody>
                  <a:tcPr anchor="ctr"/>
                </a:tc>
                <a:tc>
                  <a:txBody>
                    <a:bodyPr/>
                    <a:lstStyle/>
                    <a:p>
                      <a:r>
                        <a:rPr lang="en-IN"/>
                        <a:t>18%</a:t>
                      </a:r>
                    </a:p>
                  </a:txBody>
                  <a:tcPr anchor="ctr"/>
                </a:tc>
              </a:tr>
              <a:tr h="356779">
                <a:tc>
                  <a:txBody>
                    <a:bodyPr/>
                    <a:lstStyle/>
                    <a:p>
                      <a:r>
                        <a:rPr lang="en-IN"/>
                        <a:t>Malaysia</a:t>
                      </a:r>
                    </a:p>
                  </a:txBody>
                  <a:tcPr anchor="ctr"/>
                </a:tc>
                <a:tc>
                  <a:txBody>
                    <a:bodyPr/>
                    <a:lstStyle/>
                    <a:p>
                      <a:r>
                        <a:rPr lang="en-IN"/>
                        <a:t>6%</a:t>
                      </a:r>
                    </a:p>
                  </a:txBody>
                  <a:tcPr anchor="ctr"/>
                </a:tc>
              </a:tr>
              <a:tr h="356779">
                <a:tc>
                  <a:txBody>
                    <a:bodyPr/>
                    <a:lstStyle/>
                    <a:p>
                      <a:r>
                        <a:rPr lang="en-IN"/>
                        <a:t>Denmark</a:t>
                      </a:r>
                    </a:p>
                  </a:txBody>
                  <a:tcPr anchor="ctr"/>
                </a:tc>
                <a:tc>
                  <a:txBody>
                    <a:bodyPr/>
                    <a:lstStyle/>
                    <a:p>
                      <a:r>
                        <a:rPr lang="en-IN" dirty="0"/>
                        <a:t>25%</a:t>
                      </a:r>
                    </a:p>
                  </a:txBody>
                  <a:tcPr anchor="ctr"/>
                </a:tc>
              </a:tr>
            </a:tbl>
          </a:graphicData>
        </a:graphic>
      </p:graphicFrame>
      <p:sp>
        <p:nvSpPr>
          <p:cNvPr id="5" name="Slide Number Placeholder 4"/>
          <p:cNvSpPr>
            <a:spLocks noGrp="1"/>
          </p:cNvSpPr>
          <p:nvPr>
            <p:ph type="sldNum" sz="quarter" idx="12"/>
          </p:nvPr>
        </p:nvSpPr>
        <p:spPr/>
        <p:txBody>
          <a:bodyPr/>
          <a:lstStyle/>
          <a:p>
            <a:fld id="{76DCA307-E7A4-40F7-A753-0FC958B95B72}" type="slidenum">
              <a:rPr lang="en-IN" smtClean="0"/>
              <a:pPr/>
              <a:t>9</a:t>
            </a:fld>
            <a:endParaRPr lang="en-IN"/>
          </a:p>
        </p:txBody>
      </p:sp>
      <p:sp>
        <p:nvSpPr>
          <p:cNvPr id="7" name="Footer Placeholder 6"/>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HISTORY IN INDIA</a:t>
            </a:r>
            <a:endParaRPr lang="en-IN" dirty="0"/>
          </a:p>
        </p:txBody>
      </p:sp>
      <p:sp>
        <p:nvSpPr>
          <p:cNvPr id="3" name="Content Placeholder 2"/>
          <p:cNvSpPr>
            <a:spLocks noGrp="1"/>
          </p:cNvSpPr>
          <p:nvPr>
            <p:ph sz="quarter" idx="1"/>
          </p:nvPr>
        </p:nvSpPr>
        <p:spPr>
          <a:xfrm>
            <a:off x="301752" y="1527048"/>
            <a:ext cx="8503920" cy="4759472"/>
          </a:xfrm>
        </p:spPr>
        <p:txBody>
          <a:bodyPr>
            <a:normAutofit lnSpcReduction="10000"/>
          </a:bodyPr>
          <a:lstStyle/>
          <a:p>
            <a:pPr lvl="0"/>
            <a:r>
              <a:rPr lang="en-IN" sz="2000" dirty="0" smtClean="0"/>
              <a:t>In 2000, the Vajpayee Government started discussion on GST by setting up an empowered committee (EC) headed by </a:t>
            </a:r>
            <a:r>
              <a:rPr lang="en-IN" sz="2000" dirty="0" err="1" smtClean="0"/>
              <a:t>Asim</a:t>
            </a:r>
            <a:r>
              <a:rPr lang="en-IN" sz="2000" dirty="0" smtClean="0"/>
              <a:t> </a:t>
            </a:r>
            <a:r>
              <a:rPr lang="en-IN" sz="2000" dirty="0" err="1" smtClean="0"/>
              <a:t>Dasgupta</a:t>
            </a:r>
            <a:r>
              <a:rPr lang="en-IN" sz="2000" dirty="0" smtClean="0"/>
              <a:t> (Finance Minister, Government of West Bengal). It was given the task of designing the GST model and overseeing the IT back-end preparedness for its rollout</a:t>
            </a:r>
          </a:p>
          <a:p>
            <a:pPr lvl="0">
              <a:buNone/>
            </a:pPr>
            <a:endParaRPr lang="en-IN" sz="2000" dirty="0" smtClean="0"/>
          </a:p>
          <a:p>
            <a:pPr lvl="0"/>
            <a:r>
              <a:rPr lang="en-IN" sz="2000" dirty="0" smtClean="0"/>
              <a:t>Keeping this overall objective in view, an announcement</a:t>
            </a:r>
            <a:r>
              <a:rPr lang="en-IN" sz="2000" baseline="30000" dirty="0" smtClean="0"/>
              <a:t> </a:t>
            </a:r>
            <a:r>
              <a:rPr lang="en-IN" sz="2000" dirty="0" smtClean="0"/>
              <a:t>was made by </a:t>
            </a:r>
            <a:r>
              <a:rPr lang="en-IN" sz="2000" dirty="0" err="1" smtClean="0"/>
              <a:t>Palaniappan</a:t>
            </a:r>
            <a:r>
              <a:rPr lang="en-IN" sz="2000" dirty="0" smtClean="0"/>
              <a:t> Chidambaram, the Union Finance Minister, during the central budget of 2007–2008 that it would be introduced from April 1, 2010.</a:t>
            </a:r>
          </a:p>
          <a:p>
            <a:pPr lvl="0">
              <a:buNone/>
            </a:pPr>
            <a:endParaRPr lang="en-IN" sz="2000" dirty="0" smtClean="0"/>
          </a:p>
          <a:p>
            <a:pPr lvl="0"/>
            <a:r>
              <a:rPr lang="en-IN" sz="2000" dirty="0" smtClean="0"/>
              <a:t>Simultaneous working was being done by Empowered Committee and Joint working group set up by it to make a road map for implementation of GST. A report was also prepared after discussion with Chamber of Commerce and industry. However, it could not be implemented due to one reason or other.</a:t>
            </a:r>
          </a:p>
          <a:p>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10</a:t>
            </a:fld>
            <a:endParaRPr lang="en-IN"/>
          </a:p>
        </p:txBody>
      </p:sp>
      <p:sp>
        <p:nvSpPr>
          <p:cNvPr id="7" name="Footer Placeholder 5"/>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HISTORY IN INDIA</a:t>
            </a:r>
            <a:endParaRPr lang="en-IN" dirty="0"/>
          </a:p>
        </p:txBody>
      </p:sp>
      <p:sp>
        <p:nvSpPr>
          <p:cNvPr id="3" name="Content Placeholder 2"/>
          <p:cNvSpPr>
            <a:spLocks noGrp="1"/>
          </p:cNvSpPr>
          <p:nvPr>
            <p:ph sz="quarter" idx="1"/>
          </p:nvPr>
        </p:nvSpPr>
        <p:spPr/>
        <p:txBody>
          <a:bodyPr>
            <a:normAutofit fontScale="77500" lnSpcReduction="20000"/>
          </a:bodyPr>
          <a:lstStyle/>
          <a:p>
            <a:pPr lvl="0"/>
            <a:r>
              <a:rPr lang="en-IN" dirty="0" smtClean="0"/>
              <a:t>Meanwhile there was change in Government and the new BJP government took a serious consensus to implement GST in India.</a:t>
            </a:r>
          </a:p>
          <a:p>
            <a:pPr lvl="0"/>
            <a:endParaRPr lang="en-IN" dirty="0" smtClean="0"/>
          </a:p>
          <a:p>
            <a:pPr lvl="0"/>
            <a:r>
              <a:rPr lang="en-IN" dirty="0" smtClean="0"/>
              <a:t>As a result of these efforts, </a:t>
            </a:r>
            <a:r>
              <a:rPr lang="en-IN" i="1" dirty="0" smtClean="0"/>
              <a:t>The Constitution (One Hundred and Twenty-second Amendment) Bill, 2014</a:t>
            </a:r>
            <a:r>
              <a:rPr lang="en-IN" dirty="0" smtClean="0"/>
              <a:t> was introduced in the </a:t>
            </a:r>
            <a:r>
              <a:rPr lang="en-IN" dirty="0" err="1" smtClean="0"/>
              <a:t>Lok</a:t>
            </a:r>
            <a:r>
              <a:rPr lang="en-IN" dirty="0" smtClean="0"/>
              <a:t> </a:t>
            </a:r>
            <a:r>
              <a:rPr lang="en-IN" dirty="0" err="1" smtClean="0"/>
              <a:t>Sabha</a:t>
            </a:r>
            <a:r>
              <a:rPr lang="en-IN" dirty="0" smtClean="0"/>
              <a:t> by Finance Minister </a:t>
            </a:r>
            <a:r>
              <a:rPr lang="en-IN" dirty="0" err="1" smtClean="0"/>
              <a:t>Arun</a:t>
            </a:r>
            <a:r>
              <a:rPr lang="en-IN" dirty="0" smtClean="0"/>
              <a:t> </a:t>
            </a:r>
            <a:r>
              <a:rPr lang="en-IN" dirty="0" err="1" smtClean="0"/>
              <a:t>Jaitley</a:t>
            </a:r>
            <a:r>
              <a:rPr lang="en-IN" dirty="0" smtClean="0"/>
              <a:t> on 19 December 2014. The Bill was passed by the House on 6 May 2015</a:t>
            </a:r>
          </a:p>
          <a:p>
            <a:pPr lvl="0"/>
            <a:endParaRPr lang="en-IN" dirty="0" smtClean="0"/>
          </a:p>
          <a:p>
            <a:pPr lvl="0"/>
            <a:r>
              <a:rPr lang="en-IN" dirty="0" smtClean="0"/>
              <a:t>The Government attempted to move the Bill for consideration in the </a:t>
            </a:r>
            <a:r>
              <a:rPr lang="en-IN" dirty="0" err="1" smtClean="0"/>
              <a:t>Rajya</a:t>
            </a:r>
            <a:r>
              <a:rPr lang="en-IN" dirty="0" smtClean="0"/>
              <a:t> </a:t>
            </a:r>
            <a:r>
              <a:rPr lang="en-IN" dirty="0" err="1" smtClean="0"/>
              <a:t>Sabha</a:t>
            </a:r>
            <a:r>
              <a:rPr lang="en-IN" dirty="0" smtClean="0"/>
              <a:t> on 11 May 2015</a:t>
            </a:r>
          </a:p>
          <a:p>
            <a:pPr lvl="0">
              <a:buNone/>
            </a:pPr>
            <a:endParaRPr lang="en-IN" dirty="0" smtClean="0"/>
          </a:p>
          <a:p>
            <a:pPr lvl="0"/>
            <a:r>
              <a:rPr lang="en-IN" dirty="0" smtClean="0"/>
              <a:t>In order to appease the Opposition's demand for further scrutiny of the Bill, Mr. </a:t>
            </a:r>
            <a:r>
              <a:rPr lang="en-IN" dirty="0" err="1" smtClean="0"/>
              <a:t>Arun</a:t>
            </a:r>
            <a:r>
              <a:rPr lang="en-IN" dirty="0" smtClean="0"/>
              <a:t> </a:t>
            </a:r>
            <a:r>
              <a:rPr lang="en-IN" dirty="0" err="1" smtClean="0"/>
              <a:t>Jaitely</a:t>
            </a:r>
            <a:r>
              <a:rPr lang="en-IN" dirty="0" smtClean="0"/>
              <a:t> moved a motion to refer the Bill to a Select Committee </a:t>
            </a:r>
          </a:p>
          <a:p>
            <a:pPr>
              <a:buNone/>
            </a:pP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11</a:t>
            </a:fld>
            <a:endParaRPr lang="en-IN"/>
          </a:p>
        </p:txBody>
      </p:sp>
      <p:sp>
        <p:nvSpPr>
          <p:cNvPr id="7" name="Footer Placeholder 5"/>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dirty="0" smtClean="0"/>
              <a:t>GST Model in India</a:t>
            </a:r>
            <a:endParaRPr lang="en-IN" dirty="0"/>
          </a:p>
        </p:txBody>
      </p:sp>
      <p:sp>
        <p:nvSpPr>
          <p:cNvPr id="3" name="Content Placeholder 2"/>
          <p:cNvSpPr>
            <a:spLocks noGrp="1"/>
          </p:cNvSpPr>
          <p:nvPr>
            <p:ph sz="quarter" idx="1"/>
          </p:nvPr>
        </p:nvSpPr>
        <p:spPr/>
        <p:txBody>
          <a:bodyPr>
            <a:normAutofit/>
          </a:bodyPr>
          <a:lstStyle/>
          <a:p>
            <a:pPr lvl="0"/>
            <a:r>
              <a:rPr lang="en-US" sz="2500" dirty="0" smtClean="0"/>
              <a:t>The dual GST model proposed by the Empowered Committee has been accepted by the Centre. In this model, GST shall have two components - </a:t>
            </a:r>
            <a:endParaRPr lang="en-IN" sz="2500" dirty="0" smtClean="0"/>
          </a:p>
          <a:p>
            <a:pPr>
              <a:buNone/>
            </a:pPr>
            <a:r>
              <a:rPr lang="en-US" sz="2500" dirty="0" smtClean="0"/>
              <a:t>  </a:t>
            </a:r>
          </a:p>
          <a:p>
            <a:pPr>
              <a:buNone/>
            </a:pPr>
            <a:r>
              <a:rPr lang="en-US" sz="2500" dirty="0" smtClean="0"/>
              <a:t>	(</a:t>
            </a:r>
            <a:r>
              <a:rPr lang="en-US" sz="2500" dirty="0" err="1" smtClean="0"/>
              <a:t>i</a:t>
            </a:r>
            <a:r>
              <a:rPr lang="en-US" sz="2500" dirty="0" smtClean="0"/>
              <a:t>) Central GST (CGST) – levied and collected by Centre</a:t>
            </a:r>
            <a:endParaRPr lang="en-IN" sz="2500" dirty="0" smtClean="0"/>
          </a:p>
          <a:p>
            <a:pPr>
              <a:buNone/>
            </a:pPr>
            <a:r>
              <a:rPr lang="en-US" sz="2500" dirty="0" smtClean="0"/>
              <a:t> 	(ii) State GST (SGST) – levied and collected by State </a:t>
            </a:r>
            <a:endParaRPr lang="en-IN" sz="2500" dirty="0" smtClean="0"/>
          </a:p>
          <a:p>
            <a:pPr lvl="0"/>
            <a:endParaRPr lang="en-US" sz="2500" dirty="0" smtClean="0"/>
          </a:p>
          <a:p>
            <a:pPr lvl="0"/>
            <a:r>
              <a:rPr lang="en-US" sz="2500" dirty="0" smtClean="0"/>
              <a:t>Interstate GST (IGST) – It is not the third levy, rather, it will be a complex mechanism to govern the interstate supply of goods and services. </a:t>
            </a:r>
            <a:endParaRPr lang="en-IN" sz="2500" dirty="0" smtClean="0"/>
          </a:p>
          <a:p>
            <a:pPr>
              <a:buNone/>
            </a:pP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12</a:t>
            </a:fld>
            <a:endParaRPr lang="en-IN"/>
          </a:p>
        </p:txBody>
      </p:sp>
      <p:sp>
        <p:nvSpPr>
          <p:cNvPr id="7" name="Footer Placeholder 5"/>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357166"/>
            <a:ext cx="8534400" cy="758952"/>
          </a:xfrm>
        </p:spPr>
        <p:txBody>
          <a:bodyPr>
            <a:normAutofit fontScale="90000"/>
          </a:bodyPr>
          <a:lstStyle/>
          <a:p>
            <a:r>
              <a:rPr lang="en-US" b="1" dirty="0" smtClean="0"/>
              <a:t>IGST – Governing mode for Inter-State Transactions of Goods &amp; Services</a:t>
            </a: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13</a:t>
            </a:fld>
            <a:endParaRPr lang="en-IN"/>
          </a:p>
        </p:txBody>
      </p:sp>
      <p:sp>
        <p:nvSpPr>
          <p:cNvPr id="5" name="Content Placeholder 4"/>
          <p:cNvSpPr>
            <a:spLocks noGrp="1"/>
          </p:cNvSpPr>
          <p:nvPr>
            <p:ph sz="quarter" idx="1"/>
          </p:nvPr>
        </p:nvSpPr>
        <p:spPr>
          <a:xfrm>
            <a:off x="285720" y="1571612"/>
            <a:ext cx="8503920" cy="4572000"/>
          </a:xfrm>
        </p:spPr>
        <p:txBody>
          <a:bodyPr>
            <a:normAutofit/>
          </a:bodyPr>
          <a:lstStyle/>
          <a:p>
            <a:pPr lvl="0"/>
            <a:r>
              <a:rPr lang="en-US" sz="2500" dirty="0" smtClean="0"/>
              <a:t>The existing CST will be discontinued. Instead, a new statute known as IGST will come into place. </a:t>
            </a:r>
            <a:endParaRPr lang="en-IN" sz="2500" dirty="0" smtClean="0"/>
          </a:p>
          <a:p>
            <a:pPr lvl="0"/>
            <a:r>
              <a:rPr lang="en-US" sz="2500" dirty="0" smtClean="0"/>
              <a:t>It will ensure that one part of tax is received by Centre and other part of tax is received by consumer state, thereby making GST a perfect destination based tax.</a:t>
            </a:r>
            <a:endParaRPr lang="en-IN" sz="2500" dirty="0" smtClean="0"/>
          </a:p>
          <a:p>
            <a:r>
              <a:rPr lang="en-US" sz="2500" dirty="0" smtClean="0"/>
              <a:t>The scope of IGST Model is that Centre would levy IGST which would be CGST plus SGST on all inter-State transactions of taxable goods and services with appropriate provision for consignment or stock transfer of goods and services.</a:t>
            </a:r>
            <a:endParaRPr lang="en-IN" sz="2500" dirty="0"/>
          </a:p>
        </p:txBody>
      </p:sp>
      <p:sp>
        <p:nvSpPr>
          <p:cNvPr id="7" name="Footer Placeholder 5"/>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357166"/>
            <a:ext cx="8534400" cy="758952"/>
          </a:xfrm>
        </p:spPr>
        <p:txBody>
          <a:bodyPr>
            <a:normAutofit fontScale="90000"/>
          </a:bodyPr>
          <a:lstStyle/>
          <a:p>
            <a:r>
              <a:rPr lang="en-US" b="1" dirty="0" smtClean="0"/>
              <a:t>IGST – Governing mode for Inter-State Transactions of Goods &amp; Services</a:t>
            </a: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14</a:t>
            </a:fld>
            <a:endParaRPr lang="en-IN"/>
          </a:p>
        </p:txBody>
      </p:sp>
      <p:sp>
        <p:nvSpPr>
          <p:cNvPr id="5" name="Content Placeholder 4"/>
          <p:cNvSpPr>
            <a:spLocks noGrp="1"/>
          </p:cNvSpPr>
          <p:nvPr>
            <p:ph sz="quarter" idx="1"/>
          </p:nvPr>
        </p:nvSpPr>
        <p:spPr/>
        <p:txBody>
          <a:bodyPr>
            <a:noAutofit/>
          </a:bodyPr>
          <a:lstStyle/>
          <a:p>
            <a:r>
              <a:rPr lang="en-US" sz="1600" dirty="0" smtClean="0"/>
              <a:t>1. Supplier in the selling state will collect IGST from the purchaser on Interstate Transaction. Rate will be SGST + CGST (assuming both rates are 12%, total 24% will be collected on IGST) </a:t>
            </a:r>
            <a:endParaRPr lang="en-IN" sz="1600" dirty="0" smtClean="0"/>
          </a:p>
          <a:p>
            <a:pPr>
              <a:buNone/>
            </a:pPr>
            <a:endParaRPr lang="en-IN" sz="1600" dirty="0" smtClean="0"/>
          </a:p>
          <a:p>
            <a:r>
              <a:rPr lang="en-US" sz="1600" dirty="0" smtClean="0"/>
              <a:t>2. While depositing the IGST the seller will take credit of SGST and CGST paid by him on purchase of such Goods or services within the state.</a:t>
            </a:r>
            <a:endParaRPr lang="en-IN" sz="1600" dirty="0" smtClean="0"/>
          </a:p>
          <a:p>
            <a:pPr>
              <a:buNone/>
            </a:pPr>
            <a:endParaRPr lang="en-IN" sz="1600" dirty="0" smtClean="0"/>
          </a:p>
          <a:p>
            <a:r>
              <a:rPr lang="en-US" sz="1600" dirty="0" smtClean="0"/>
              <a:t>3. The selling state will transfer the amount of input credit of SGST taken by the supplier against the IGST to the centre. This will ensure that selling state will not get any revenue out of this transaction. </a:t>
            </a:r>
            <a:endParaRPr lang="en-IN" sz="1600" dirty="0" smtClean="0"/>
          </a:p>
          <a:p>
            <a:pPr>
              <a:buNone/>
            </a:pPr>
            <a:endParaRPr lang="en-IN" sz="1600" dirty="0" smtClean="0"/>
          </a:p>
          <a:p>
            <a:r>
              <a:rPr lang="en-US" sz="1600" dirty="0" smtClean="0"/>
              <a:t>4. The interstate buyer shall take credit of IGST against his liability of SGST / CGST or IGST. For this purpose the total amount of IGST will be bifurcated in two parts SGST and CGST.</a:t>
            </a:r>
            <a:endParaRPr lang="en-IN" sz="1600" dirty="0" smtClean="0"/>
          </a:p>
          <a:p>
            <a:pPr>
              <a:buNone/>
            </a:pPr>
            <a:endParaRPr lang="en-IN" sz="1600" dirty="0" smtClean="0"/>
          </a:p>
          <a:p>
            <a:r>
              <a:rPr lang="en-US" sz="1600" dirty="0" smtClean="0"/>
              <a:t>5. SGST will be transferred to the consumer state by Centre. It will be the amount of input credit of IGST used by selling dealer of consumer state while paying his liability of SGST.</a:t>
            </a:r>
            <a:endParaRPr lang="en-IN" sz="1600" dirty="0"/>
          </a:p>
        </p:txBody>
      </p:sp>
      <p:sp>
        <p:nvSpPr>
          <p:cNvPr id="6" name="Footer Placeholder 5"/>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Advantages of IGST Mode</a:t>
            </a: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15</a:t>
            </a:fld>
            <a:endParaRPr lang="en-IN"/>
          </a:p>
        </p:txBody>
      </p:sp>
      <p:sp>
        <p:nvSpPr>
          <p:cNvPr id="5" name="Content Placeholder 4"/>
          <p:cNvSpPr>
            <a:spLocks noGrp="1"/>
          </p:cNvSpPr>
          <p:nvPr>
            <p:ph sz="quarter" idx="1"/>
          </p:nvPr>
        </p:nvSpPr>
        <p:spPr/>
        <p:txBody>
          <a:bodyPr>
            <a:normAutofit fontScale="77500" lnSpcReduction="20000"/>
          </a:bodyPr>
          <a:lstStyle/>
          <a:p>
            <a:r>
              <a:rPr lang="en-US" dirty="0" smtClean="0"/>
              <a:t>Maintenance of uninterrupted Input Tax Credit (ITC) chain on inter-State transactions.</a:t>
            </a:r>
            <a:endParaRPr lang="en-IN" dirty="0" smtClean="0"/>
          </a:p>
          <a:p>
            <a:r>
              <a:rPr lang="en-US" dirty="0" smtClean="0"/>
              <a:t>No upfront payment of tax or substantial blockage of funds for the inter-State seller or buyer.</a:t>
            </a:r>
            <a:endParaRPr lang="en-IN" dirty="0" smtClean="0"/>
          </a:p>
          <a:p>
            <a:r>
              <a:rPr lang="en-US" dirty="0" smtClean="0"/>
              <a:t>No refund claim in exporting State, as ITC is used up while paying the tax.</a:t>
            </a:r>
            <a:endParaRPr lang="en-IN" dirty="0" smtClean="0"/>
          </a:p>
          <a:p>
            <a:r>
              <a:rPr lang="en-US" dirty="0" smtClean="0"/>
              <a:t>Self monitoring mode</a:t>
            </a:r>
            <a:endParaRPr lang="en-IN" dirty="0" smtClean="0"/>
          </a:p>
          <a:p>
            <a:pPr lvl="0"/>
            <a:r>
              <a:rPr lang="en-US" dirty="0" smtClean="0"/>
              <a:t>Level of computerization is limited to inter-State dealers and Central and State Governments </a:t>
            </a:r>
            <a:br>
              <a:rPr lang="en-US" dirty="0" smtClean="0"/>
            </a:br>
            <a:r>
              <a:rPr lang="en-US" dirty="0" smtClean="0"/>
              <a:t>should be able to computerize their processes expeditiously. </a:t>
            </a:r>
            <a:endParaRPr lang="en-IN" dirty="0" smtClean="0"/>
          </a:p>
          <a:p>
            <a:r>
              <a:rPr lang="en-US" dirty="0" smtClean="0"/>
              <a:t>As all inter-State dealers will be e-registered and correspondence with them will be by e-mail, the compliance level will improve substantially.</a:t>
            </a:r>
            <a:endParaRPr lang="en-IN" dirty="0" smtClean="0"/>
          </a:p>
          <a:p>
            <a:r>
              <a:rPr lang="en-US" dirty="0" smtClean="0"/>
              <a:t>Model can take ‘Business to Business’ as well as ‘Business to Consumer’ transactions into account.</a:t>
            </a:r>
            <a:endParaRPr lang="en-IN" dirty="0" smtClean="0"/>
          </a:p>
        </p:txBody>
      </p:sp>
      <p:sp>
        <p:nvSpPr>
          <p:cNvPr id="6" name="Footer Placeholder 5"/>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Highlights of GST Amendment Bill</a:t>
            </a: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16</a:t>
            </a:fld>
            <a:endParaRPr lang="en-IN"/>
          </a:p>
        </p:txBody>
      </p:sp>
      <p:sp>
        <p:nvSpPr>
          <p:cNvPr id="5" name="Content Placeholder 4"/>
          <p:cNvSpPr>
            <a:spLocks noGrp="1"/>
          </p:cNvSpPr>
          <p:nvPr>
            <p:ph sz="quarter" idx="1"/>
          </p:nvPr>
        </p:nvSpPr>
        <p:spPr/>
        <p:txBody>
          <a:bodyPr>
            <a:normAutofit fontScale="92500"/>
          </a:bodyPr>
          <a:lstStyle/>
          <a:p>
            <a:pPr lvl="0"/>
            <a:r>
              <a:rPr lang="en-US" b="1" dirty="0" smtClean="0"/>
              <a:t>Proposal to do away with the concept of ‘declared goods of special importance’.</a:t>
            </a:r>
            <a:endParaRPr lang="en-IN" dirty="0" smtClean="0"/>
          </a:p>
          <a:p>
            <a:pPr lvl="0"/>
            <a:r>
              <a:rPr lang="en-US" b="1" dirty="0" smtClean="0"/>
              <a:t>New article 246A proposed – To give concurrent powers to Union and States to implement GST:– </a:t>
            </a:r>
            <a:r>
              <a:rPr lang="en-US" dirty="0" smtClean="0"/>
              <a:t>New article proposed in Constitution to give the central and state governments the concurrent power to make laws on the taxation of goods and services.</a:t>
            </a:r>
            <a:endParaRPr lang="en-IN" dirty="0" smtClean="0"/>
          </a:p>
          <a:p>
            <a:pPr lvl="0"/>
            <a:r>
              <a:rPr lang="en-US" b="1" dirty="0" smtClean="0"/>
              <a:t>Integrated GST (IGST):– </a:t>
            </a:r>
            <a:r>
              <a:rPr lang="en-US" dirty="0" smtClean="0"/>
              <a:t>Power to levy and collect taxes in the course of inter-state trade or commerce vested solely with Centre. Collection to be distributed between Centre and State as may be provided.</a:t>
            </a:r>
            <a:endParaRPr lang="en-IN" dirty="0" smtClean="0"/>
          </a:p>
          <a:p>
            <a:pPr>
              <a:buNone/>
            </a:pPr>
            <a:endParaRPr lang="en-IN" dirty="0"/>
          </a:p>
        </p:txBody>
      </p:sp>
      <p:sp>
        <p:nvSpPr>
          <p:cNvPr id="6" name="Footer Placeholder 5"/>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Highlights of GST Amendment Bill</a:t>
            </a: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17</a:t>
            </a:fld>
            <a:endParaRPr lang="en-IN"/>
          </a:p>
        </p:txBody>
      </p:sp>
      <p:sp>
        <p:nvSpPr>
          <p:cNvPr id="5" name="Content Placeholder 4"/>
          <p:cNvSpPr>
            <a:spLocks noGrp="1"/>
          </p:cNvSpPr>
          <p:nvPr>
            <p:ph sz="quarter" idx="1"/>
          </p:nvPr>
        </p:nvSpPr>
        <p:spPr/>
        <p:txBody>
          <a:bodyPr>
            <a:normAutofit lnSpcReduction="10000"/>
          </a:bodyPr>
          <a:lstStyle/>
          <a:p>
            <a:pPr lvl="0"/>
            <a:r>
              <a:rPr lang="en-US" b="1" dirty="0" smtClean="0"/>
              <a:t>New article 279A – Formation of GST Council:-</a:t>
            </a:r>
            <a:r>
              <a:rPr lang="en-US" dirty="0" smtClean="0"/>
              <a:t>To be constituted by the President within 60 days of this Act coming into force. To be established with an aim to develop a harmonized national market of goods and services. </a:t>
            </a:r>
            <a:endParaRPr lang="en-IN" dirty="0" smtClean="0"/>
          </a:p>
          <a:p>
            <a:pPr lvl="0"/>
            <a:r>
              <a:rPr lang="en-US" b="1" dirty="0" smtClean="0"/>
              <a:t>Composition of the GST Council:- </a:t>
            </a:r>
            <a:endParaRPr lang="en-IN" b="1" dirty="0" smtClean="0"/>
          </a:p>
          <a:p>
            <a:pPr lvl="0">
              <a:buNone/>
            </a:pPr>
            <a:r>
              <a:rPr lang="en-US" dirty="0" smtClean="0"/>
              <a:t>   (</a:t>
            </a:r>
            <a:r>
              <a:rPr lang="en-US" dirty="0" err="1" smtClean="0"/>
              <a:t>i</a:t>
            </a:r>
            <a:r>
              <a:rPr lang="en-US" dirty="0" smtClean="0"/>
              <a:t>) The Union Finance Minister (Chairman), </a:t>
            </a:r>
            <a:endParaRPr lang="en-IN" dirty="0" smtClean="0"/>
          </a:p>
          <a:p>
            <a:pPr>
              <a:buNone/>
            </a:pPr>
            <a:r>
              <a:rPr lang="en-US" dirty="0" smtClean="0"/>
              <a:t>   (ii) The Union Minister of State in charge of Revenue or Finance, and </a:t>
            </a:r>
            <a:endParaRPr lang="en-IN" dirty="0" smtClean="0"/>
          </a:p>
          <a:p>
            <a:pPr>
              <a:buNone/>
            </a:pPr>
            <a:r>
              <a:rPr lang="en-US" dirty="0" smtClean="0"/>
              <a:t>   (iii) The Minister in charge of Finance or Taxation or any other, nominated by each state government.</a:t>
            </a:r>
            <a:endParaRPr lang="en-IN" dirty="0"/>
          </a:p>
        </p:txBody>
      </p:sp>
      <p:sp>
        <p:nvSpPr>
          <p:cNvPr id="6" name="Footer Placeholder 5"/>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Highlights of GST Amendment Bill</a:t>
            </a: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18</a:t>
            </a:fld>
            <a:endParaRPr lang="en-IN"/>
          </a:p>
        </p:txBody>
      </p:sp>
      <p:sp>
        <p:nvSpPr>
          <p:cNvPr id="5" name="Content Placeholder 4"/>
          <p:cNvSpPr>
            <a:spLocks noGrp="1"/>
          </p:cNvSpPr>
          <p:nvPr>
            <p:ph sz="quarter" idx="1"/>
          </p:nvPr>
        </p:nvSpPr>
        <p:spPr/>
        <p:txBody>
          <a:bodyPr>
            <a:normAutofit fontScale="77500" lnSpcReduction="20000"/>
          </a:bodyPr>
          <a:lstStyle/>
          <a:p>
            <a:pPr lvl="0"/>
            <a:r>
              <a:rPr lang="en-US" sz="2800" b="1" dirty="0" smtClean="0"/>
              <a:t>Functions of the GST Council:-</a:t>
            </a:r>
            <a:r>
              <a:rPr lang="en-IN" sz="2800" b="1" dirty="0" smtClean="0"/>
              <a:t> </a:t>
            </a:r>
          </a:p>
          <a:p>
            <a:pPr lvl="0">
              <a:buNone/>
            </a:pPr>
            <a:r>
              <a:rPr lang="en-IN" sz="2800" b="1" dirty="0" smtClean="0"/>
              <a:t>    </a:t>
            </a:r>
            <a:r>
              <a:rPr lang="en-US" sz="2800" dirty="0" smtClean="0"/>
              <a:t>To make recommendations on: </a:t>
            </a:r>
          </a:p>
          <a:p>
            <a:pPr lvl="0">
              <a:buNone/>
            </a:pPr>
            <a:r>
              <a:rPr lang="en-IN" sz="2600" dirty="0" smtClean="0"/>
              <a:t>		</a:t>
            </a:r>
          </a:p>
          <a:p>
            <a:pPr lvl="1"/>
            <a:r>
              <a:rPr lang="en-US" sz="2400" dirty="0" smtClean="0">
                <a:solidFill>
                  <a:schemeClr val="tx1">
                    <a:lumMod val="85000"/>
                    <a:lumOff val="15000"/>
                  </a:schemeClr>
                </a:solidFill>
              </a:rPr>
              <a:t>Taxes, </a:t>
            </a:r>
            <a:r>
              <a:rPr lang="en-US" sz="2400" dirty="0" err="1" smtClean="0">
                <a:solidFill>
                  <a:schemeClr val="tx1">
                    <a:lumMod val="85000"/>
                    <a:lumOff val="15000"/>
                  </a:schemeClr>
                </a:solidFill>
              </a:rPr>
              <a:t>cesses</a:t>
            </a:r>
            <a:r>
              <a:rPr lang="en-US" sz="2400" dirty="0" smtClean="0">
                <a:solidFill>
                  <a:schemeClr val="tx1">
                    <a:lumMod val="85000"/>
                    <a:lumOff val="15000"/>
                  </a:schemeClr>
                </a:solidFill>
              </a:rPr>
              <a:t>, and surcharges levied by the centre, states and local bodies which may be subsumed in the GST; </a:t>
            </a:r>
            <a:endParaRPr lang="en-IN" sz="2400" dirty="0" smtClean="0">
              <a:solidFill>
                <a:schemeClr val="tx1">
                  <a:lumMod val="85000"/>
                  <a:lumOff val="15000"/>
                </a:schemeClr>
              </a:solidFill>
            </a:endParaRPr>
          </a:p>
          <a:p>
            <a:pPr lvl="1"/>
            <a:r>
              <a:rPr lang="en-US" sz="2400" dirty="0" smtClean="0">
                <a:solidFill>
                  <a:schemeClr val="tx1">
                    <a:lumMod val="85000"/>
                    <a:lumOff val="15000"/>
                  </a:schemeClr>
                </a:solidFill>
              </a:rPr>
              <a:t>Goods and services which may be subjected to or exempted from GST; </a:t>
            </a:r>
            <a:endParaRPr lang="en-IN" sz="2400" dirty="0" smtClean="0">
              <a:solidFill>
                <a:schemeClr val="tx1">
                  <a:lumMod val="85000"/>
                  <a:lumOff val="15000"/>
                </a:schemeClr>
              </a:solidFill>
            </a:endParaRPr>
          </a:p>
          <a:p>
            <a:pPr lvl="1"/>
            <a:r>
              <a:rPr lang="en-US" sz="2400" dirty="0" smtClean="0">
                <a:solidFill>
                  <a:schemeClr val="tx1">
                    <a:lumMod val="85000"/>
                    <a:lumOff val="15000"/>
                  </a:schemeClr>
                </a:solidFill>
              </a:rPr>
              <a:t>Model GST laws, principles of levy, apportionment of IGST and principles that govern the place of supply; </a:t>
            </a:r>
            <a:endParaRPr lang="en-IN" sz="2400" dirty="0" smtClean="0">
              <a:solidFill>
                <a:schemeClr val="tx1">
                  <a:lumMod val="85000"/>
                  <a:lumOff val="15000"/>
                </a:schemeClr>
              </a:solidFill>
            </a:endParaRPr>
          </a:p>
          <a:p>
            <a:pPr lvl="1"/>
            <a:r>
              <a:rPr lang="en-US" sz="2400" dirty="0" smtClean="0">
                <a:solidFill>
                  <a:schemeClr val="tx1">
                    <a:lumMod val="85000"/>
                    <a:lumOff val="15000"/>
                  </a:schemeClr>
                </a:solidFill>
              </a:rPr>
              <a:t>The threshold limit of turnover below which goods and services may be exempted from GST; </a:t>
            </a:r>
            <a:endParaRPr lang="en-IN" sz="2400" dirty="0" smtClean="0">
              <a:solidFill>
                <a:schemeClr val="tx1">
                  <a:lumMod val="85000"/>
                  <a:lumOff val="15000"/>
                </a:schemeClr>
              </a:solidFill>
            </a:endParaRPr>
          </a:p>
          <a:p>
            <a:pPr lvl="1"/>
            <a:r>
              <a:rPr lang="en-US" sz="2400" dirty="0" smtClean="0">
                <a:solidFill>
                  <a:schemeClr val="tx1">
                    <a:lumMod val="85000"/>
                    <a:lumOff val="15000"/>
                  </a:schemeClr>
                </a:solidFill>
              </a:rPr>
              <a:t>Rates including floor rates with bands of GST; </a:t>
            </a:r>
            <a:endParaRPr lang="en-IN" sz="2400" dirty="0" smtClean="0">
              <a:solidFill>
                <a:schemeClr val="tx1">
                  <a:lumMod val="85000"/>
                  <a:lumOff val="15000"/>
                </a:schemeClr>
              </a:solidFill>
            </a:endParaRPr>
          </a:p>
          <a:p>
            <a:pPr lvl="1"/>
            <a:r>
              <a:rPr lang="en-US" sz="2400" dirty="0" smtClean="0">
                <a:solidFill>
                  <a:schemeClr val="tx1">
                    <a:lumMod val="85000"/>
                    <a:lumOff val="15000"/>
                  </a:schemeClr>
                </a:solidFill>
              </a:rPr>
              <a:t>Special rates to raise additional resources during any natural calamity; </a:t>
            </a:r>
            <a:endParaRPr lang="en-IN" sz="2400" dirty="0" smtClean="0">
              <a:solidFill>
                <a:schemeClr val="tx1">
                  <a:lumMod val="85000"/>
                  <a:lumOff val="15000"/>
                </a:schemeClr>
              </a:solidFill>
            </a:endParaRPr>
          </a:p>
          <a:p>
            <a:pPr lvl="1"/>
            <a:r>
              <a:rPr lang="en-US" sz="2400" dirty="0" smtClean="0">
                <a:solidFill>
                  <a:schemeClr val="tx1">
                    <a:lumMod val="85000"/>
                    <a:lumOff val="15000"/>
                  </a:schemeClr>
                </a:solidFill>
              </a:rPr>
              <a:t>Special provision with respect to Arunachal Pradesh, Jammu and Kashmir, Manipur, Meghalaya, Mizoram, Nagaland, Sikkim, Tripura, Himachal Pradesh and </a:t>
            </a:r>
            <a:r>
              <a:rPr lang="en-US" sz="2400" dirty="0" err="1" smtClean="0">
                <a:solidFill>
                  <a:schemeClr val="tx1">
                    <a:lumMod val="85000"/>
                    <a:lumOff val="15000"/>
                  </a:schemeClr>
                </a:solidFill>
              </a:rPr>
              <a:t>Uttarakhand</a:t>
            </a:r>
            <a:r>
              <a:rPr lang="en-US" sz="2400" dirty="0" smtClean="0">
                <a:solidFill>
                  <a:schemeClr val="tx1">
                    <a:lumMod val="85000"/>
                    <a:lumOff val="15000"/>
                  </a:schemeClr>
                </a:solidFill>
              </a:rPr>
              <a:t>; and </a:t>
            </a:r>
            <a:endParaRPr lang="en-IN" sz="2400" dirty="0" smtClean="0">
              <a:solidFill>
                <a:schemeClr val="tx1">
                  <a:lumMod val="85000"/>
                  <a:lumOff val="15000"/>
                </a:schemeClr>
              </a:solidFill>
            </a:endParaRPr>
          </a:p>
          <a:p>
            <a:pPr lvl="1"/>
            <a:r>
              <a:rPr lang="en-US" sz="2500" dirty="0" smtClean="0">
                <a:solidFill>
                  <a:schemeClr val="tx1">
                    <a:lumMod val="85000"/>
                    <a:lumOff val="15000"/>
                  </a:schemeClr>
                </a:solidFill>
              </a:rPr>
              <a:t>Any other matters.</a:t>
            </a:r>
            <a:endParaRPr lang="en-IN" sz="2500" dirty="0">
              <a:solidFill>
                <a:schemeClr val="tx1">
                  <a:lumMod val="85000"/>
                  <a:lumOff val="15000"/>
                </a:schemeClr>
              </a:solidFill>
            </a:endParaRPr>
          </a:p>
        </p:txBody>
      </p:sp>
      <p:sp>
        <p:nvSpPr>
          <p:cNvPr id="6" name="Footer Placeholder 5"/>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Highlights of GST Amendment Bill</a:t>
            </a: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19</a:t>
            </a:fld>
            <a:endParaRPr lang="en-IN"/>
          </a:p>
        </p:txBody>
      </p:sp>
      <p:sp>
        <p:nvSpPr>
          <p:cNvPr id="5" name="Content Placeholder 4"/>
          <p:cNvSpPr>
            <a:spLocks noGrp="1"/>
          </p:cNvSpPr>
          <p:nvPr>
            <p:ph sz="quarter" idx="1"/>
          </p:nvPr>
        </p:nvSpPr>
        <p:spPr/>
        <p:txBody>
          <a:bodyPr>
            <a:noAutofit/>
          </a:bodyPr>
          <a:lstStyle/>
          <a:p>
            <a:pPr lvl="0"/>
            <a:r>
              <a:rPr lang="en-US" sz="2200" b="1" dirty="0" smtClean="0"/>
              <a:t>Resolution of disputes:-</a:t>
            </a:r>
            <a:r>
              <a:rPr lang="en-IN" sz="2200" b="1" dirty="0" smtClean="0"/>
              <a:t> </a:t>
            </a:r>
            <a:r>
              <a:rPr lang="en-US" sz="2200" dirty="0" smtClean="0"/>
              <a:t>The GST Council itself to decide upon the dispute settlement mechanism on issues arising out of its recommendations.</a:t>
            </a:r>
            <a:endParaRPr lang="en-IN" sz="2200" dirty="0" smtClean="0"/>
          </a:p>
          <a:p>
            <a:pPr lvl="0"/>
            <a:r>
              <a:rPr lang="en-US" sz="2200" b="1" dirty="0" smtClean="0"/>
              <a:t>Restrictions on imposition of tax:-</a:t>
            </a:r>
            <a:r>
              <a:rPr lang="en-IN" sz="2200" b="1" dirty="0" smtClean="0"/>
              <a:t> </a:t>
            </a:r>
            <a:r>
              <a:rPr lang="en-US" sz="2200" dirty="0" smtClean="0"/>
              <a:t>The Constitution imposes certain restrictions on states on the imposition of tax on the sale or purchase of goods.  The Bill amends this provision to restrict the imposition of tax on the supply of goods and services and not on its sale. </a:t>
            </a:r>
            <a:endParaRPr lang="en-IN" sz="2200" dirty="0" smtClean="0"/>
          </a:p>
          <a:p>
            <a:pPr lvl="0"/>
            <a:r>
              <a:rPr lang="en-US" sz="2200" b="1" dirty="0" smtClean="0"/>
              <a:t>Additional Tax on supply of goods:-</a:t>
            </a:r>
            <a:r>
              <a:rPr lang="en-IN" sz="2200" b="1" dirty="0" smtClean="0"/>
              <a:t> </a:t>
            </a:r>
            <a:r>
              <a:rPr lang="en-US" sz="2200" dirty="0" smtClean="0"/>
              <a:t>An additional tax (not to exceed 1%) on the supply of goods in the course of inter-state trade or commerce would be levied and collected by the centre.  Such additional tax shall be assigned to the states for two years, or as recommended by the GST Council. </a:t>
            </a:r>
            <a:endParaRPr lang="en-IN" sz="2200" dirty="0"/>
          </a:p>
        </p:txBody>
      </p:sp>
      <p:sp>
        <p:nvSpPr>
          <p:cNvPr id="6" name="Footer Placeholder 5"/>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Highlights of GST Amendment Bill</a:t>
            </a: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20</a:t>
            </a:fld>
            <a:endParaRPr lang="en-IN"/>
          </a:p>
        </p:txBody>
      </p:sp>
      <p:sp>
        <p:nvSpPr>
          <p:cNvPr id="5" name="Content Placeholder 4"/>
          <p:cNvSpPr>
            <a:spLocks noGrp="1"/>
          </p:cNvSpPr>
          <p:nvPr>
            <p:ph sz="quarter" idx="1"/>
          </p:nvPr>
        </p:nvSpPr>
        <p:spPr/>
        <p:txBody>
          <a:bodyPr>
            <a:normAutofit fontScale="77500" lnSpcReduction="20000"/>
          </a:bodyPr>
          <a:lstStyle/>
          <a:p>
            <a:pPr lvl="0"/>
            <a:r>
              <a:rPr lang="en-US" sz="2800" b="1" dirty="0" smtClean="0"/>
              <a:t>Compensation to states:-</a:t>
            </a:r>
            <a:r>
              <a:rPr lang="en-IN" sz="2800" b="1" dirty="0" smtClean="0"/>
              <a:t> </a:t>
            </a:r>
            <a:r>
              <a:rPr lang="en-US" sz="2800" dirty="0" smtClean="0"/>
              <a:t>The Centre will compensate States for loss of revenue arising on account of implementation of the GST for a period up to five years (The compensation will be on a tapering basis, i.e., 100% for first three years, 75% in the fourth year and 50% in the fifth year).</a:t>
            </a:r>
          </a:p>
          <a:p>
            <a:pPr lvl="0">
              <a:buNone/>
            </a:pPr>
            <a:endParaRPr lang="en-IN" sz="2800" dirty="0" smtClean="0"/>
          </a:p>
          <a:p>
            <a:pPr lvl="0"/>
            <a:r>
              <a:rPr lang="en-US" sz="2800" b="1" dirty="0" smtClean="0"/>
              <a:t>Scope of GST:-</a:t>
            </a:r>
            <a:endParaRPr lang="en-IN" sz="2800" dirty="0" smtClean="0"/>
          </a:p>
          <a:p>
            <a:pPr lvl="0">
              <a:buFont typeface="Wingdings" pitchFamily="2" charset="2"/>
              <a:buChar char="Ø"/>
            </a:pPr>
            <a:r>
              <a:rPr lang="en-US" sz="2800" dirty="0" smtClean="0"/>
              <a:t>All Goods and services, except alcoholic liquor for human consumption, will be brought under the purview of GST. </a:t>
            </a:r>
            <a:endParaRPr lang="en-IN" sz="2800" dirty="0" smtClean="0"/>
          </a:p>
          <a:p>
            <a:pPr lvl="0">
              <a:buFont typeface="Wingdings" pitchFamily="2" charset="2"/>
              <a:buChar char="Ø"/>
            </a:pPr>
            <a:r>
              <a:rPr lang="en-US" sz="2800" dirty="0" smtClean="0"/>
              <a:t>However, petroleum and petroleum products shall not be subject to the levy of GST till notified at a future date on the recommendation of the GST Council. </a:t>
            </a:r>
            <a:endParaRPr lang="en-IN" sz="2800" dirty="0" smtClean="0"/>
          </a:p>
          <a:p>
            <a:pPr lvl="0">
              <a:buFont typeface="Wingdings" pitchFamily="2" charset="2"/>
              <a:buChar char="Ø"/>
            </a:pPr>
            <a:r>
              <a:rPr lang="en-US" sz="2800" dirty="0" smtClean="0"/>
              <a:t>The present taxes levied by the States and the Centre on petroleum and petroleum products, i.e., Sales Tax/VAT, CST and Excise duty only, will continue to be levied in the interim period.</a:t>
            </a:r>
            <a:endParaRPr lang="en-IN" sz="2800" dirty="0" smtClean="0"/>
          </a:p>
          <a:p>
            <a:endParaRPr lang="en-IN" dirty="0"/>
          </a:p>
        </p:txBody>
      </p:sp>
      <p:sp>
        <p:nvSpPr>
          <p:cNvPr id="6" name="Footer Placeholder 5"/>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Probable threats in GST model</a:t>
            </a: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21</a:t>
            </a:fld>
            <a:endParaRPr lang="en-IN"/>
          </a:p>
        </p:txBody>
      </p:sp>
      <p:sp>
        <p:nvSpPr>
          <p:cNvPr id="5" name="Content Placeholder 4"/>
          <p:cNvSpPr>
            <a:spLocks noGrp="1"/>
          </p:cNvSpPr>
          <p:nvPr>
            <p:ph sz="quarter" idx="1"/>
          </p:nvPr>
        </p:nvSpPr>
        <p:spPr/>
        <p:txBody>
          <a:bodyPr/>
          <a:lstStyle/>
          <a:p>
            <a:pPr>
              <a:buNone/>
            </a:pPr>
            <a:r>
              <a:rPr lang="en-US" b="1" dirty="0" smtClean="0"/>
              <a:t>   Rate of GST: It’s on higher side</a:t>
            </a:r>
            <a:endParaRPr lang="en-IN" dirty="0" smtClean="0"/>
          </a:p>
          <a:p>
            <a:pPr lvl="0"/>
            <a:r>
              <a:rPr lang="en-US" dirty="0" smtClean="0"/>
              <a:t>Earlier it was proposed @ 27%. </a:t>
            </a:r>
            <a:endParaRPr lang="en-IN" dirty="0" smtClean="0"/>
          </a:p>
          <a:p>
            <a:pPr lvl="0"/>
            <a:r>
              <a:rPr lang="en-US" dirty="0" smtClean="0"/>
              <a:t>Later on it was clarified that it will be around 16-18%. </a:t>
            </a:r>
            <a:endParaRPr lang="en-IN" dirty="0" smtClean="0"/>
          </a:p>
          <a:p>
            <a:pPr lvl="0"/>
            <a:r>
              <a:rPr lang="en-US" dirty="0" smtClean="0"/>
              <a:t>Normally, GST rate varies from 16% to 20% in international market. But Malaysia has recently adopted GST in year 2015 only with the rate of 6%. </a:t>
            </a:r>
            <a:endParaRPr lang="en-IN" dirty="0" smtClean="0"/>
          </a:p>
          <a:p>
            <a:pPr lvl="0"/>
            <a:r>
              <a:rPr lang="en-US" dirty="0" smtClean="0"/>
              <a:t>Also, rate prevailing in Australia is 10% only.</a:t>
            </a:r>
            <a:endParaRPr lang="en-IN" dirty="0" smtClean="0"/>
          </a:p>
          <a:p>
            <a:pPr>
              <a:buNone/>
            </a:pPr>
            <a:endParaRPr lang="en-IN" dirty="0"/>
          </a:p>
        </p:txBody>
      </p:sp>
      <p:sp>
        <p:nvSpPr>
          <p:cNvPr id="6" name="Footer Placeholder 5"/>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Probable threats in GST model</a:t>
            </a: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22</a:t>
            </a:fld>
            <a:endParaRPr lang="en-IN"/>
          </a:p>
        </p:txBody>
      </p:sp>
      <p:sp>
        <p:nvSpPr>
          <p:cNvPr id="5" name="Content Placeholder 4"/>
          <p:cNvSpPr>
            <a:spLocks noGrp="1"/>
          </p:cNvSpPr>
          <p:nvPr>
            <p:ph sz="quarter" idx="1"/>
          </p:nvPr>
        </p:nvSpPr>
        <p:spPr/>
        <p:txBody>
          <a:bodyPr>
            <a:normAutofit fontScale="77500" lnSpcReduction="20000"/>
          </a:bodyPr>
          <a:lstStyle/>
          <a:p>
            <a:r>
              <a:rPr lang="en-US" b="1" dirty="0" smtClean="0"/>
              <a:t>Decision making process in GST Council</a:t>
            </a:r>
            <a:endParaRPr lang="en-IN" dirty="0" smtClean="0"/>
          </a:p>
          <a:p>
            <a:pPr>
              <a:buNone/>
            </a:pPr>
            <a:r>
              <a:rPr lang="en-US" dirty="0" smtClean="0"/>
              <a:t>    In the proposed GST Bill, one vote has been assigned to each State in the GST Council. As per Government, this has been done to ensure that small states should not lag behind in the GST Council.</a:t>
            </a:r>
          </a:p>
          <a:p>
            <a:pPr>
              <a:buNone/>
            </a:pPr>
            <a:r>
              <a:rPr lang="en-US" dirty="0" smtClean="0"/>
              <a:t> However, if we look into the decision making process at GSTC, we find that there is possibility that the role of small states will be negligible in the vital decisions. It has been proposed that </a:t>
            </a:r>
            <a:r>
              <a:rPr lang="en-US" i="1" dirty="0" smtClean="0"/>
              <a:t>“Decision in GSTC shall be taken at a meeting, by a majority of not less than three-fourths of the weighted votes of the members present and voting, in accordance with the following principles, namely:-</a:t>
            </a:r>
            <a:endParaRPr lang="en-IN" dirty="0" smtClean="0"/>
          </a:p>
          <a:p>
            <a:pPr>
              <a:buNone/>
            </a:pPr>
            <a:r>
              <a:rPr lang="en-US" i="1" dirty="0" smtClean="0"/>
              <a:t>(a) The vote of the Central Government shall have a </a:t>
            </a:r>
            <a:r>
              <a:rPr lang="en-US" i="1" dirty="0" err="1" smtClean="0"/>
              <a:t>weightage</a:t>
            </a:r>
            <a:r>
              <a:rPr lang="en-US" i="1" dirty="0" smtClean="0"/>
              <a:t> of one fourth</a:t>
            </a:r>
            <a:r>
              <a:rPr lang="en-IN" i="1" dirty="0" smtClean="0"/>
              <a:t> </a:t>
            </a:r>
            <a:r>
              <a:rPr lang="en-US" i="1" dirty="0" smtClean="0"/>
              <a:t>of the total votes cast, and</a:t>
            </a:r>
            <a:endParaRPr lang="en-IN" dirty="0" smtClean="0"/>
          </a:p>
          <a:p>
            <a:pPr>
              <a:buNone/>
            </a:pPr>
            <a:r>
              <a:rPr lang="en-US" i="1" dirty="0" smtClean="0"/>
              <a:t>(b) The votes of all the State Governments taken together shall have a</a:t>
            </a:r>
            <a:endParaRPr lang="en-IN" dirty="0" smtClean="0"/>
          </a:p>
          <a:p>
            <a:pPr>
              <a:buNone/>
            </a:pPr>
            <a:r>
              <a:rPr lang="en-US" i="1" dirty="0" smtClean="0"/>
              <a:t>     </a:t>
            </a:r>
            <a:r>
              <a:rPr lang="en-US" i="1" dirty="0" err="1" smtClean="0"/>
              <a:t>weightage</a:t>
            </a:r>
            <a:r>
              <a:rPr lang="en-US" i="1" dirty="0" smtClean="0"/>
              <a:t> of three-fourth of the total votes cast, in that meeting. </a:t>
            </a:r>
            <a:endParaRPr lang="en-IN" dirty="0" smtClean="0"/>
          </a:p>
        </p:txBody>
      </p:sp>
      <p:sp>
        <p:nvSpPr>
          <p:cNvPr id="6" name="Footer Placeholder 5"/>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Probable threats in GST model</a:t>
            </a: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23</a:t>
            </a:fld>
            <a:endParaRPr lang="en-IN"/>
          </a:p>
        </p:txBody>
      </p:sp>
      <p:sp>
        <p:nvSpPr>
          <p:cNvPr id="5" name="Content Placeholder 4"/>
          <p:cNvSpPr>
            <a:spLocks noGrp="1"/>
          </p:cNvSpPr>
          <p:nvPr>
            <p:ph sz="quarter" idx="1"/>
          </p:nvPr>
        </p:nvSpPr>
        <p:spPr/>
        <p:txBody>
          <a:bodyPr>
            <a:normAutofit fontScale="92500" lnSpcReduction="10000"/>
          </a:bodyPr>
          <a:lstStyle/>
          <a:p>
            <a:r>
              <a:rPr lang="en-US" b="1" dirty="0" smtClean="0"/>
              <a:t>Decision making process in GST Council</a:t>
            </a:r>
          </a:p>
          <a:p>
            <a:pPr>
              <a:buNone/>
            </a:pPr>
            <a:endParaRPr lang="en-US" b="1" dirty="0" smtClean="0"/>
          </a:p>
          <a:p>
            <a:pPr>
              <a:buNone/>
            </a:pPr>
            <a:r>
              <a:rPr lang="en-US" sz="2400" b="1" i="1" dirty="0" smtClean="0"/>
              <a:t>   And the vote of each state shall have a </a:t>
            </a:r>
            <a:r>
              <a:rPr lang="en-US" sz="2400" b="1" i="1" dirty="0" err="1" smtClean="0"/>
              <a:t>weightage</a:t>
            </a:r>
            <a:r>
              <a:rPr lang="en-US" sz="2400" b="1" i="1" dirty="0" smtClean="0"/>
              <a:t> proportionate to the population of that State</a:t>
            </a:r>
            <a:r>
              <a:rPr lang="en-US" b="1" i="1" dirty="0" smtClean="0"/>
              <a:t>. </a:t>
            </a:r>
            <a:r>
              <a:rPr lang="en-US" dirty="0" smtClean="0"/>
              <a:t>[emphasis supplied]</a:t>
            </a:r>
            <a:endParaRPr lang="en-IN" dirty="0" smtClean="0"/>
          </a:p>
          <a:p>
            <a:endParaRPr lang="en-US" dirty="0" smtClean="0"/>
          </a:p>
          <a:p>
            <a:pPr>
              <a:buNone/>
            </a:pPr>
            <a:r>
              <a:rPr lang="en-US" dirty="0" smtClean="0"/>
              <a:t>    </a:t>
            </a:r>
            <a:r>
              <a:rPr lang="en-US" sz="2600" dirty="0" smtClean="0"/>
              <a:t>Thus, while assigning the </a:t>
            </a:r>
            <a:r>
              <a:rPr lang="en-US" sz="2600" dirty="0" err="1" smtClean="0"/>
              <a:t>weightage</a:t>
            </a:r>
            <a:r>
              <a:rPr lang="en-US" sz="2600" dirty="0" smtClean="0"/>
              <a:t> to vote, the population has been made the prime criteria. It is worthwhile to mention here that there are certain states which have very less population but their share in taxes is on much higher side. Such states, though contributing more, will lag behind in the decision making process taking place at GST Council. </a:t>
            </a:r>
            <a:endParaRPr lang="en-IN" dirty="0"/>
          </a:p>
        </p:txBody>
      </p:sp>
      <p:sp>
        <p:nvSpPr>
          <p:cNvPr id="6" name="Footer Placeholder 5"/>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Probable threats in GST model</a:t>
            </a: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24</a:t>
            </a:fld>
            <a:endParaRPr lang="en-IN"/>
          </a:p>
        </p:txBody>
      </p:sp>
      <p:sp>
        <p:nvSpPr>
          <p:cNvPr id="5" name="Content Placeholder 4"/>
          <p:cNvSpPr>
            <a:spLocks noGrp="1"/>
          </p:cNvSpPr>
          <p:nvPr>
            <p:ph sz="quarter" idx="1"/>
          </p:nvPr>
        </p:nvSpPr>
        <p:spPr/>
        <p:txBody>
          <a:bodyPr>
            <a:normAutofit fontScale="85000" lnSpcReduction="10000"/>
          </a:bodyPr>
          <a:lstStyle/>
          <a:p>
            <a:r>
              <a:rPr lang="en-US" b="1" dirty="0" smtClean="0"/>
              <a:t>1% additional tax on supply of goods</a:t>
            </a:r>
            <a:endParaRPr lang="en-IN" dirty="0" smtClean="0"/>
          </a:p>
          <a:p>
            <a:pPr lvl="0">
              <a:buFont typeface="Wingdings" pitchFamily="2" charset="2"/>
              <a:buChar char="v"/>
            </a:pPr>
            <a:r>
              <a:rPr lang="en-US" dirty="0" smtClean="0"/>
              <a:t>1% additional tax on supply of goods in course of inter-state trade or commerce has been proposed to be levied and collected by the Central Government. </a:t>
            </a:r>
            <a:endParaRPr lang="en-IN" dirty="0" smtClean="0"/>
          </a:p>
          <a:p>
            <a:pPr lvl="0">
              <a:buFont typeface="Wingdings" pitchFamily="2" charset="2"/>
              <a:buChar char="v"/>
            </a:pPr>
            <a:r>
              <a:rPr lang="en-US" dirty="0" smtClean="0"/>
              <a:t>It will be assigned to the State in which the supply originates.</a:t>
            </a:r>
            <a:endParaRPr lang="en-IN" dirty="0" smtClean="0"/>
          </a:p>
          <a:p>
            <a:pPr lvl="0">
              <a:buFont typeface="Wingdings" pitchFamily="2" charset="2"/>
              <a:buChar char="v"/>
            </a:pPr>
            <a:r>
              <a:rPr lang="en-US" dirty="0" smtClean="0"/>
              <a:t>It will be levied for two years or as recommended by the GST Council. </a:t>
            </a:r>
            <a:endParaRPr lang="en-IN" dirty="0" smtClean="0"/>
          </a:p>
          <a:p>
            <a:pPr lvl="0">
              <a:buFont typeface="Wingdings" pitchFamily="2" charset="2"/>
              <a:buChar char="v"/>
            </a:pPr>
            <a:r>
              <a:rPr lang="en-US" dirty="0" smtClean="0"/>
              <a:t>It will be a non-</a:t>
            </a:r>
            <a:r>
              <a:rPr lang="en-US" dirty="0" err="1" smtClean="0"/>
              <a:t>vatable</a:t>
            </a:r>
            <a:r>
              <a:rPr lang="en-US" dirty="0" smtClean="0"/>
              <a:t> tax. </a:t>
            </a:r>
            <a:endParaRPr lang="en-IN" dirty="0" smtClean="0"/>
          </a:p>
          <a:p>
            <a:pPr lvl="0">
              <a:buFont typeface="Wingdings" pitchFamily="2" charset="2"/>
              <a:buChar char="v"/>
            </a:pPr>
            <a:r>
              <a:rPr lang="en-US" dirty="0" smtClean="0"/>
              <a:t>Non </a:t>
            </a:r>
            <a:r>
              <a:rPr lang="en-US" dirty="0" err="1" smtClean="0"/>
              <a:t>vatable</a:t>
            </a:r>
            <a:r>
              <a:rPr lang="en-US" dirty="0" smtClean="0"/>
              <a:t> itself seems to be against the very basic vision of GST which says that there will be no-cascading effect in GST. </a:t>
            </a:r>
            <a:endParaRPr lang="en-IN" dirty="0" smtClean="0"/>
          </a:p>
          <a:p>
            <a:pPr>
              <a:buFont typeface="Wingdings" pitchFamily="2" charset="2"/>
              <a:buChar char="v"/>
            </a:pPr>
            <a:r>
              <a:rPr lang="en-US" dirty="0" smtClean="0"/>
              <a:t>This 1% tax will ultimately become cost of goods as no Credit of this tax would be allowed. </a:t>
            </a:r>
            <a:endParaRPr lang="en-IN" dirty="0"/>
          </a:p>
        </p:txBody>
      </p:sp>
      <p:sp>
        <p:nvSpPr>
          <p:cNvPr id="6" name="Footer Placeholder 5"/>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Probable threats in GST model</a:t>
            </a: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25</a:t>
            </a:fld>
            <a:endParaRPr lang="en-IN"/>
          </a:p>
        </p:txBody>
      </p:sp>
      <p:sp>
        <p:nvSpPr>
          <p:cNvPr id="5" name="Content Placeholder 4"/>
          <p:cNvSpPr>
            <a:spLocks noGrp="1"/>
          </p:cNvSpPr>
          <p:nvPr>
            <p:ph sz="quarter" idx="1"/>
          </p:nvPr>
        </p:nvSpPr>
        <p:spPr/>
        <p:txBody>
          <a:bodyPr>
            <a:normAutofit fontScale="85000" lnSpcReduction="10000"/>
          </a:bodyPr>
          <a:lstStyle/>
          <a:p>
            <a:r>
              <a:rPr lang="en-US" b="1" dirty="0" smtClean="0"/>
              <a:t>Compensation to loss making States for five years </a:t>
            </a:r>
          </a:p>
          <a:p>
            <a:pPr>
              <a:buNone/>
            </a:pPr>
            <a:endParaRPr lang="en-IN" dirty="0" smtClean="0"/>
          </a:p>
          <a:p>
            <a:pPr lvl="0">
              <a:buFont typeface="Wingdings" pitchFamily="2" charset="2"/>
              <a:buChar char="v"/>
            </a:pPr>
            <a:r>
              <a:rPr lang="en-US" dirty="0" smtClean="0"/>
              <a:t>Proposal - The Central Government will compensate the loss arising out to States on implementation of GST for a period of five years. This has been done to make the States affirmative towards the implementation of GST. </a:t>
            </a:r>
            <a:endParaRPr lang="en-IN" dirty="0" smtClean="0"/>
          </a:p>
          <a:p>
            <a:pPr lvl="0">
              <a:buFont typeface="Wingdings" pitchFamily="2" charset="2"/>
              <a:buChar char="v"/>
            </a:pPr>
            <a:r>
              <a:rPr lang="en-US" dirty="0" smtClean="0"/>
              <a:t>However, there is a possibility that States may not take effective steps for smooth run of GST as they are being compensated for the losses. It is also possible that the actual loss is much lower than that shown on records in order to get higher compensation. </a:t>
            </a:r>
            <a:endParaRPr lang="en-IN" dirty="0" smtClean="0"/>
          </a:p>
          <a:p>
            <a:pPr lvl="0">
              <a:buFont typeface="Wingdings" pitchFamily="2" charset="2"/>
              <a:buChar char="v"/>
            </a:pPr>
            <a:r>
              <a:rPr lang="en-US" dirty="0" smtClean="0"/>
              <a:t>The Central Government will have to take steps to ensure that this proposal in the GST bill is not misused by the States. </a:t>
            </a:r>
            <a:endParaRPr lang="en-IN" dirty="0" smtClean="0"/>
          </a:p>
          <a:p>
            <a:pPr>
              <a:buNone/>
            </a:pPr>
            <a:endParaRPr lang="en-IN" dirty="0"/>
          </a:p>
        </p:txBody>
      </p:sp>
      <p:sp>
        <p:nvSpPr>
          <p:cNvPr id="6" name="Footer Placeholder 5"/>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Probable threats in GST model</a:t>
            </a: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26</a:t>
            </a:fld>
            <a:endParaRPr lang="en-IN"/>
          </a:p>
        </p:txBody>
      </p:sp>
      <p:sp>
        <p:nvSpPr>
          <p:cNvPr id="5" name="Content Placeholder 4"/>
          <p:cNvSpPr>
            <a:spLocks noGrp="1"/>
          </p:cNvSpPr>
          <p:nvPr>
            <p:ph sz="quarter" idx="1"/>
          </p:nvPr>
        </p:nvSpPr>
        <p:spPr/>
        <p:txBody>
          <a:bodyPr>
            <a:normAutofit fontScale="85000" lnSpcReduction="20000"/>
          </a:bodyPr>
          <a:lstStyle/>
          <a:p>
            <a:r>
              <a:rPr lang="en-US" b="1" dirty="0" smtClean="0"/>
              <a:t>GST Proposal: Not friendly to important service sector like banks</a:t>
            </a:r>
          </a:p>
          <a:p>
            <a:endParaRPr lang="en-IN" dirty="0" smtClean="0"/>
          </a:p>
          <a:p>
            <a:pPr lvl="0">
              <a:buFont typeface="Wingdings" pitchFamily="2" charset="2"/>
              <a:buChar char="v"/>
            </a:pPr>
            <a:r>
              <a:rPr lang="en-US" sz="2600" dirty="0" smtClean="0"/>
              <a:t>At present service tax is being levied @ 14%.</a:t>
            </a:r>
            <a:endParaRPr lang="en-IN" sz="2600" dirty="0" smtClean="0"/>
          </a:p>
          <a:p>
            <a:pPr lvl="0">
              <a:buFont typeface="Wingdings" pitchFamily="2" charset="2"/>
              <a:buChar char="v"/>
            </a:pPr>
            <a:r>
              <a:rPr lang="en-US" sz="2600" dirty="0" smtClean="0"/>
              <a:t>GST rate will be much higher than this rate.</a:t>
            </a:r>
            <a:endParaRPr lang="en-IN" sz="2600" dirty="0" smtClean="0"/>
          </a:p>
          <a:p>
            <a:pPr lvl="0">
              <a:buFont typeface="Wingdings" pitchFamily="2" charset="2"/>
              <a:buChar char="v"/>
            </a:pPr>
            <a:r>
              <a:rPr lang="en-US" sz="2600" dirty="0" smtClean="0"/>
              <a:t>This will ultimately increase the cost of transaction, particularly, in case of imports and exports where huge amount is transacted. </a:t>
            </a:r>
            <a:endParaRPr lang="en-IN" sz="2600" dirty="0" smtClean="0"/>
          </a:p>
          <a:p>
            <a:pPr lvl="0">
              <a:buFont typeface="Wingdings" pitchFamily="2" charset="2"/>
              <a:buChar char="v"/>
            </a:pPr>
            <a:r>
              <a:rPr lang="en-US" sz="2600" dirty="0" smtClean="0"/>
              <a:t>It is also interesting to note that in most of the countries, banking sector is excluded from the purview of GST. The cost of transaction there is obviously on the lower side. </a:t>
            </a:r>
            <a:endParaRPr lang="en-IN" sz="2600" dirty="0" smtClean="0"/>
          </a:p>
          <a:p>
            <a:pPr>
              <a:buFont typeface="Wingdings" pitchFamily="2" charset="2"/>
              <a:buChar char="v"/>
            </a:pPr>
            <a:r>
              <a:rPr lang="en-US" sz="2600" dirty="0" smtClean="0"/>
              <a:t>On the other hand, in India the cost of banking transaction, which ultimately becomes the cost of product, will increase after implementation of GST. Similar is the case with other important services like advertisement and sales promotion which play a crucial role in exports of a country. </a:t>
            </a:r>
            <a:endParaRPr lang="en-IN" sz="2600" dirty="0"/>
          </a:p>
        </p:txBody>
      </p:sp>
      <p:sp>
        <p:nvSpPr>
          <p:cNvPr id="6" name="Footer Placeholder 5"/>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Probable threats in GST model</a:t>
            </a: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27</a:t>
            </a:fld>
            <a:endParaRPr lang="en-IN"/>
          </a:p>
        </p:txBody>
      </p:sp>
      <p:sp>
        <p:nvSpPr>
          <p:cNvPr id="5" name="Content Placeholder 4"/>
          <p:cNvSpPr>
            <a:spLocks noGrp="1"/>
          </p:cNvSpPr>
          <p:nvPr>
            <p:ph sz="quarter" idx="1"/>
          </p:nvPr>
        </p:nvSpPr>
        <p:spPr/>
        <p:txBody>
          <a:bodyPr>
            <a:normAutofit/>
          </a:bodyPr>
          <a:lstStyle/>
          <a:p>
            <a:r>
              <a:rPr lang="en-US" b="1" dirty="0" smtClean="0"/>
              <a:t>Dispute resolution mechanism</a:t>
            </a:r>
          </a:p>
          <a:p>
            <a:endParaRPr lang="en-IN" dirty="0" smtClean="0"/>
          </a:p>
          <a:p>
            <a:pPr lvl="0">
              <a:buFont typeface="Wingdings" pitchFamily="2" charset="2"/>
              <a:buChar char="v"/>
            </a:pPr>
            <a:r>
              <a:rPr lang="en-US" sz="2200" dirty="0" smtClean="0"/>
              <a:t>Proposal - GST Council will lay down criteria as to how the disputes arising out of its recommendations will be resolved. </a:t>
            </a:r>
          </a:p>
          <a:p>
            <a:pPr lvl="0">
              <a:buFont typeface="Wingdings" pitchFamily="2" charset="2"/>
              <a:buChar char="v"/>
            </a:pPr>
            <a:endParaRPr lang="en-IN" sz="2200" dirty="0" smtClean="0"/>
          </a:p>
          <a:p>
            <a:pPr lvl="0">
              <a:buFont typeface="Wingdings" pitchFamily="2" charset="2"/>
              <a:buChar char="v"/>
            </a:pPr>
            <a:r>
              <a:rPr lang="en-US" sz="2200" dirty="0" smtClean="0"/>
              <a:t>In other words, the disputes arising out of recommendations of GSTC will be resolved by GSTC itself. This is like a party to dispute has been given authority to make the judgment. </a:t>
            </a:r>
          </a:p>
          <a:p>
            <a:pPr lvl="0">
              <a:buFont typeface="Wingdings" pitchFamily="2" charset="2"/>
              <a:buChar char="v"/>
            </a:pPr>
            <a:endParaRPr lang="en-IN" sz="2200" dirty="0" smtClean="0"/>
          </a:p>
          <a:p>
            <a:pPr>
              <a:buFont typeface="Wingdings" pitchFamily="2" charset="2"/>
              <a:buChar char="v"/>
            </a:pPr>
            <a:r>
              <a:rPr lang="en-US" sz="2200" dirty="0" smtClean="0"/>
              <a:t>Without constituting a separate body, the task of laying down the dispute resolution mechanism will become very tough. </a:t>
            </a:r>
            <a:endParaRPr lang="en-IN" sz="2200" dirty="0"/>
          </a:p>
        </p:txBody>
      </p:sp>
      <p:sp>
        <p:nvSpPr>
          <p:cNvPr id="6" name="Footer Placeholder 5"/>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Status of GST bill</a:t>
            </a: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28</a:t>
            </a:fld>
            <a:endParaRPr lang="en-IN"/>
          </a:p>
        </p:txBody>
      </p:sp>
      <p:sp>
        <p:nvSpPr>
          <p:cNvPr id="5" name="Content Placeholder 4"/>
          <p:cNvSpPr>
            <a:spLocks noGrp="1"/>
          </p:cNvSpPr>
          <p:nvPr>
            <p:ph sz="quarter" idx="1"/>
          </p:nvPr>
        </p:nvSpPr>
        <p:spPr/>
        <p:txBody>
          <a:bodyPr>
            <a:normAutofit fontScale="92500" lnSpcReduction="20000"/>
          </a:bodyPr>
          <a:lstStyle/>
          <a:p>
            <a:pPr lvl="0"/>
            <a:r>
              <a:rPr lang="en-US" dirty="0" smtClean="0"/>
              <a:t>The </a:t>
            </a:r>
            <a:r>
              <a:rPr lang="en-US" dirty="0" err="1" smtClean="0"/>
              <a:t>Lok</a:t>
            </a:r>
            <a:r>
              <a:rPr lang="en-US" dirty="0" smtClean="0"/>
              <a:t> </a:t>
            </a:r>
            <a:r>
              <a:rPr lang="en-US" dirty="0" err="1" smtClean="0"/>
              <a:t>Sabha</a:t>
            </a:r>
            <a:r>
              <a:rPr lang="en-US" dirty="0" smtClean="0"/>
              <a:t> has passed the Constitution (122nd Amendment) Bill, 2014 (GST bill) by 2/3 majority on 6 May, 2015.</a:t>
            </a:r>
            <a:endParaRPr lang="en-IN" dirty="0" smtClean="0"/>
          </a:p>
          <a:p>
            <a:endParaRPr lang="en-IN" dirty="0" smtClean="0"/>
          </a:p>
          <a:p>
            <a:pPr lvl="0"/>
            <a:r>
              <a:rPr lang="en-US" dirty="0" smtClean="0"/>
              <a:t>The </a:t>
            </a:r>
            <a:r>
              <a:rPr lang="en-US" dirty="0" err="1" smtClean="0"/>
              <a:t>Rajya</a:t>
            </a:r>
            <a:r>
              <a:rPr lang="en-US" dirty="0" smtClean="0"/>
              <a:t> </a:t>
            </a:r>
            <a:r>
              <a:rPr lang="en-US" dirty="0" err="1" smtClean="0"/>
              <a:t>Sabha</a:t>
            </a:r>
            <a:r>
              <a:rPr lang="en-US" dirty="0" smtClean="0"/>
              <a:t> referred the Amendment Bill to a Select Committee on May 14, 2015. </a:t>
            </a:r>
            <a:endParaRPr lang="en-IN" dirty="0" smtClean="0"/>
          </a:p>
          <a:p>
            <a:endParaRPr lang="en-IN" dirty="0" smtClean="0"/>
          </a:p>
          <a:p>
            <a:pPr lvl="0"/>
            <a:r>
              <a:rPr lang="en-US" dirty="0" smtClean="0"/>
              <a:t>The said Committee, comprising of 22 members of the </a:t>
            </a:r>
            <a:r>
              <a:rPr lang="en-US" dirty="0" err="1" smtClean="0"/>
              <a:t>Rajya</a:t>
            </a:r>
            <a:r>
              <a:rPr lang="en-US" dirty="0" smtClean="0"/>
              <a:t> </a:t>
            </a:r>
            <a:r>
              <a:rPr lang="en-US" dirty="0" err="1" smtClean="0"/>
              <a:t>Sabha</a:t>
            </a:r>
            <a:r>
              <a:rPr lang="en-US" dirty="0" smtClean="0"/>
              <a:t>, presented its report to the </a:t>
            </a:r>
            <a:r>
              <a:rPr lang="en-US" dirty="0" err="1" smtClean="0"/>
              <a:t>Rajya</a:t>
            </a:r>
            <a:r>
              <a:rPr lang="en-US" dirty="0" smtClean="0"/>
              <a:t> </a:t>
            </a:r>
            <a:r>
              <a:rPr lang="en-US" dirty="0" err="1" smtClean="0"/>
              <a:t>Sabha</a:t>
            </a:r>
            <a:r>
              <a:rPr lang="en-US" dirty="0" smtClean="0"/>
              <a:t>. </a:t>
            </a:r>
            <a:endParaRPr lang="en-IN" dirty="0" smtClean="0"/>
          </a:p>
          <a:p>
            <a:endParaRPr lang="en-IN" dirty="0" smtClean="0"/>
          </a:p>
          <a:p>
            <a:pPr lvl="0"/>
            <a:r>
              <a:rPr lang="en-US" dirty="0" smtClean="0"/>
              <a:t>The monsoon session has already ended and the Amendment bill has not yet passed from </a:t>
            </a:r>
            <a:r>
              <a:rPr lang="en-US" dirty="0" err="1" smtClean="0"/>
              <a:t>Rajya</a:t>
            </a:r>
            <a:r>
              <a:rPr lang="en-US" dirty="0" smtClean="0"/>
              <a:t> </a:t>
            </a:r>
            <a:r>
              <a:rPr lang="en-US" dirty="0" err="1" smtClean="0"/>
              <a:t>Sabha</a:t>
            </a:r>
            <a:r>
              <a:rPr lang="en-US" dirty="0" smtClean="0"/>
              <a:t>.</a:t>
            </a:r>
            <a:endParaRPr lang="en-IN" dirty="0" smtClean="0"/>
          </a:p>
          <a:p>
            <a:pPr>
              <a:buNone/>
            </a:pPr>
            <a:endParaRPr lang="en-IN" dirty="0"/>
          </a:p>
        </p:txBody>
      </p:sp>
      <p:sp>
        <p:nvSpPr>
          <p:cNvPr id="6" name="Footer Placeholder 5"/>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Will GST be implemented from 1.4.2016?</a:t>
            </a: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29</a:t>
            </a:fld>
            <a:endParaRPr lang="en-IN"/>
          </a:p>
        </p:txBody>
      </p:sp>
      <p:sp>
        <p:nvSpPr>
          <p:cNvPr id="5" name="Content Placeholder 4"/>
          <p:cNvSpPr>
            <a:spLocks noGrp="1"/>
          </p:cNvSpPr>
          <p:nvPr>
            <p:ph sz="quarter" idx="1"/>
          </p:nvPr>
        </p:nvSpPr>
        <p:spPr/>
        <p:txBody>
          <a:bodyPr>
            <a:normAutofit fontScale="92500" lnSpcReduction="20000"/>
          </a:bodyPr>
          <a:lstStyle/>
          <a:p>
            <a:endParaRPr lang="en-IN" dirty="0" smtClean="0"/>
          </a:p>
          <a:p>
            <a:r>
              <a:rPr lang="en-US" dirty="0" smtClean="0"/>
              <a:t>GST bill has not yet even passed from </a:t>
            </a:r>
            <a:r>
              <a:rPr lang="en-US" dirty="0" err="1" smtClean="0"/>
              <a:t>Rajya</a:t>
            </a:r>
            <a:r>
              <a:rPr lang="en-US" dirty="0" smtClean="0"/>
              <a:t> </a:t>
            </a:r>
            <a:r>
              <a:rPr lang="en-US" dirty="0" err="1" smtClean="0"/>
              <a:t>Sabha</a:t>
            </a:r>
            <a:r>
              <a:rPr lang="en-US" dirty="0" smtClean="0"/>
              <a:t>. Following milestones are to be achieved before it becomes an Act:-</a:t>
            </a:r>
          </a:p>
          <a:p>
            <a:endParaRPr lang="en-IN" dirty="0" smtClean="0"/>
          </a:p>
          <a:p>
            <a:pPr lvl="0">
              <a:buFont typeface="Wingdings" pitchFamily="2" charset="2"/>
              <a:buChar char="v"/>
            </a:pPr>
            <a:r>
              <a:rPr lang="en-US" dirty="0" smtClean="0"/>
              <a:t>The Bill will have to be passed by at least two-third majority of the </a:t>
            </a:r>
            <a:r>
              <a:rPr lang="en-US" dirty="0" err="1" smtClean="0"/>
              <a:t>Rajya</a:t>
            </a:r>
            <a:r>
              <a:rPr lang="en-US" dirty="0" smtClean="0"/>
              <a:t> </a:t>
            </a:r>
            <a:r>
              <a:rPr lang="en-US" dirty="0" err="1" smtClean="0"/>
              <a:t>Sabha</a:t>
            </a:r>
            <a:r>
              <a:rPr lang="en-US" dirty="0" smtClean="0"/>
              <a:t>;</a:t>
            </a:r>
            <a:endParaRPr lang="en-IN" dirty="0" smtClean="0"/>
          </a:p>
          <a:p>
            <a:pPr>
              <a:buFont typeface="Wingdings" pitchFamily="2" charset="2"/>
              <a:buChar char="v"/>
            </a:pPr>
            <a:endParaRPr lang="en-IN" dirty="0" smtClean="0"/>
          </a:p>
          <a:p>
            <a:pPr lvl="0">
              <a:buFont typeface="Wingdings" pitchFamily="2" charset="2"/>
              <a:buChar char="v"/>
            </a:pPr>
            <a:r>
              <a:rPr lang="en-US" dirty="0" smtClean="0"/>
              <a:t>Subsequent ratification by at least half of the States’ Legislatures; and</a:t>
            </a:r>
            <a:endParaRPr lang="en-IN" dirty="0" smtClean="0"/>
          </a:p>
          <a:p>
            <a:pPr>
              <a:buFont typeface="Wingdings" pitchFamily="2" charset="2"/>
              <a:buChar char="v"/>
            </a:pPr>
            <a:endParaRPr lang="en-IN" dirty="0" smtClean="0"/>
          </a:p>
          <a:p>
            <a:pPr lvl="0">
              <a:buFont typeface="Wingdings" pitchFamily="2" charset="2"/>
              <a:buChar char="v"/>
            </a:pPr>
            <a:r>
              <a:rPr lang="en-US" dirty="0" smtClean="0"/>
              <a:t>Assent of the President of India.</a:t>
            </a:r>
            <a:endParaRPr lang="en-IN" dirty="0" smtClean="0"/>
          </a:p>
          <a:p>
            <a:pPr>
              <a:buNone/>
            </a:pPr>
            <a:endParaRPr lang="en-IN" dirty="0"/>
          </a:p>
        </p:txBody>
      </p:sp>
      <p:sp>
        <p:nvSpPr>
          <p:cNvPr id="6" name="Footer Placeholder 5"/>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Will GST be implemented from 1.4.2016?</a:t>
            </a: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30</a:t>
            </a:fld>
            <a:endParaRPr lang="en-IN"/>
          </a:p>
        </p:txBody>
      </p:sp>
      <p:sp>
        <p:nvSpPr>
          <p:cNvPr id="5" name="Content Placeholder 4"/>
          <p:cNvSpPr>
            <a:spLocks noGrp="1"/>
          </p:cNvSpPr>
          <p:nvPr>
            <p:ph sz="quarter" idx="1"/>
          </p:nvPr>
        </p:nvSpPr>
        <p:spPr/>
        <p:txBody>
          <a:bodyPr>
            <a:normAutofit fontScale="70000" lnSpcReduction="20000"/>
          </a:bodyPr>
          <a:lstStyle/>
          <a:p>
            <a:r>
              <a:rPr lang="en-US" dirty="0" smtClean="0"/>
              <a:t>After becoming the Act, a no. of procedural formalities will be required to be complied with for smooth roll out of GST. The following issues are involved:-</a:t>
            </a:r>
            <a:endParaRPr lang="en-IN" dirty="0" smtClean="0"/>
          </a:p>
          <a:p>
            <a:pPr lvl="0">
              <a:buFont typeface="Wingdings" pitchFamily="2" charset="2"/>
              <a:buChar char="v"/>
            </a:pPr>
            <a:r>
              <a:rPr lang="en-US" dirty="0" smtClean="0"/>
              <a:t>Setting up of the GST Council</a:t>
            </a:r>
            <a:endParaRPr lang="en-IN" dirty="0" smtClean="0"/>
          </a:p>
          <a:p>
            <a:pPr lvl="0">
              <a:buFont typeface="Wingdings" pitchFamily="2" charset="2"/>
              <a:buChar char="v"/>
            </a:pPr>
            <a:r>
              <a:rPr lang="en-US" dirty="0" smtClean="0"/>
              <a:t>Drafting of the proposed statutes by centre and states.</a:t>
            </a:r>
            <a:endParaRPr lang="en-IN" dirty="0" smtClean="0"/>
          </a:p>
          <a:p>
            <a:pPr lvl="0">
              <a:buFont typeface="Wingdings" pitchFamily="2" charset="2"/>
              <a:buChar char="v"/>
            </a:pPr>
            <a:r>
              <a:rPr lang="en-US" dirty="0" smtClean="0"/>
              <a:t>Decision making on the rates, band, exemptions, etc. </a:t>
            </a:r>
            <a:endParaRPr lang="en-IN" dirty="0" smtClean="0"/>
          </a:p>
          <a:p>
            <a:pPr lvl="0">
              <a:buFont typeface="Wingdings" pitchFamily="2" charset="2"/>
              <a:buChar char="v"/>
            </a:pPr>
            <a:r>
              <a:rPr lang="en-US" dirty="0" smtClean="0"/>
              <a:t>Setting up and integration of the administration mechanism / authorities.</a:t>
            </a:r>
            <a:endParaRPr lang="en-IN" dirty="0" smtClean="0"/>
          </a:p>
          <a:p>
            <a:pPr lvl="0">
              <a:buFont typeface="Wingdings" pitchFamily="2" charset="2"/>
              <a:buChar char="v"/>
            </a:pPr>
            <a:r>
              <a:rPr lang="en-US" dirty="0" smtClean="0"/>
              <a:t>Training and guidance to officials for smooth functioning of GST structure. </a:t>
            </a:r>
            <a:endParaRPr lang="en-IN" dirty="0" smtClean="0"/>
          </a:p>
          <a:p>
            <a:pPr lvl="0">
              <a:buFont typeface="Wingdings" pitchFamily="2" charset="2"/>
              <a:buChar char="v"/>
            </a:pPr>
            <a:r>
              <a:rPr lang="en-US" dirty="0" smtClean="0"/>
              <a:t>Implementing the IT infrastructure. Since the no. of </a:t>
            </a:r>
            <a:r>
              <a:rPr lang="en-US" dirty="0" err="1" smtClean="0"/>
              <a:t>assessees</a:t>
            </a:r>
            <a:r>
              <a:rPr lang="en-US" dirty="0" smtClean="0"/>
              <a:t> would increase significantly, smooth IT structure will ensure the smooth working of GST.</a:t>
            </a:r>
            <a:endParaRPr lang="en-IN" dirty="0" smtClean="0"/>
          </a:p>
          <a:p>
            <a:pPr lvl="0">
              <a:buFont typeface="Wingdings" pitchFamily="2" charset="2"/>
              <a:buChar char="v"/>
            </a:pPr>
            <a:r>
              <a:rPr lang="en-US" dirty="0" smtClean="0"/>
              <a:t>Strong query solving mechanism supporting the </a:t>
            </a:r>
            <a:r>
              <a:rPr lang="en-US" dirty="0" err="1" smtClean="0"/>
              <a:t>assessees</a:t>
            </a:r>
            <a:r>
              <a:rPr lang="en-US" dirty="0" smtClean="0"/>
              <a:t> during transitional period. </a:t>
            </a:r>
            <a:endParaRPr lang="en-IN" dirty="0" smtClean="0"/>
          </a:p>
          <a:p>
            <a:pPr>
              <a:buNone/>
            </a:pPr>
            <a:r>
              <a:rPr lang="en-IN" dirty="0" smtClean="0"/>
              <a:t>     </a:t>
            </a:r>
          </a:p>
          <a:p>
            <a:pPr>
              <a:buNone/>
            </a:pPr>
            <a:r>
              <a:rPr lang="en-IN" dirty="0" smtClean="0"/>
              <a:t>     </a:t>
            </a:r>
            <a:r>
              <a:rPr lang="en-US" dirty="0" smtClean="0"/>
              <a:t>Looking to the series of pre-works to be done, it seems almost impossible that GST will be implemented on the scheduled date.</a:t>
            </a:r>
            <a:endParaRPr lang="en-IN" dirty="0"/>
          </a:p>
        </p:txBody>
      </p:sp>
      <p:sp>
        <p:nvSpPr>
          <p:cNvPr id="6" name="Footer Placeholder 5"/>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GST - Salient Features</a:t>
            </a:r>
            <a:endParaRPr lang="en-IN" dirty="0"/>
          </a:p>
        </p:txBody>
      </p:sp>
      <p:sp>
        <p:nvSpPr>
          <p:cNvPr id="3" name="Content Placeholder 2"/>
          <p:cNvSpPr>
            <a:spLocks noGrp="1"/>
          </p:cNvSpPr>
          <p:nvPr>
            <p:ph sz="quarter" idx="1"/>
          </p:nvPr>
        </p:nvSpPr>
        <p:spPr/>
        <p:txBody>
          <a:bodyPr>
            <a:normAutofit fontScale="70000" lnSpcReduction="20000"/>
          </a:bodyPr>
          <a:lstStyle/>
          <a:p>
            <a:pPr marL="280988" indent="-280988" algn="just"/>
            <a:r>
              <a:rPr lang="en-US" sz="2800" dirty="0" smtClean="0"/>
              <a:t>It would be applicable to all transactions of goods and service.</a:t>
            </a:r>
          </a:p>
          <a:p>
            <a:pPr marL="280988" indent="-280988" algn="just"/>
            <a:r>
              <a:rPr lang="en-US" sz="2800" dirty="0" smtClean="0"/>
              <a:t>It to be paid to the accounts of the Centre and the States separately. </a:t>
            </a:r>
          </a:p>
          <a:p>
            <a:pPr marL="280988" indent="-280988" algn="just"/>
            <a:r>
              <a:rPr lang="en-US" sz="2800" dirty="0" smtClean="0"/>
              <a:t>The rules for taking and utilization of credit for the Central GST and the State GST would be aligned. </a:t>
            </a:r>
          </a:p>
          <a:p>
            <a:pPr marL="339725" indent="-339725" algn="just"/>
            <a:r>
              <a:rPr lang="en-US" sz="2800" dirty="0" smtClean="0"/>
              <a:t>Cross utilization of ITC between the Central </a:t>
            </a:r>
            <a:br>
              <a:rPr lang="en-US" sz="2800" dirty="0" smtClean="0"/>
            </a:br>
            <a:r>
              <a:rPr lang="en-US" sz="2800" dirty="0" smtClean="0"/>
              <a:t>GST and the State GST would not be allowed except in the case of inter-State supply of goods.</a:t>
            </a:r>
          </a:p>
          <a:p>
            <a:pPr marL="339725" indent="-339725" algn="just"/>
            <a:r>
              <a:rPr lang="en-US" sz="2800" dirty="0" smtClean="0"/>
              <a:t>The Centre and the States would have concurrent jurisdiction for the entire value chain and for all taxpayers on the basis of thresholds for goods and services prescribed for the States and the Centre.</a:t>
            </a:r>
          </a:p>
          <a:p>
            <a:pPr marL="339725" indent="-339725" algn="just"/>
            <a:r>
              <a:rPr lang="en-US" sz="2800" dirty="0" smtClean="0"/>
              <a:t>The taxpayer would need to submit common format for periodical returns, to both the Central and to the concerned State GST authorities.</a:t>
            </a:r>
          </a:p>
          <a:p>
            <a:pPr marL="339725" indent="-339725" algn="just"/>
            <a:r>
              <a:rPr lang="en-US" sz="2800" dirty="0" smtClean="0"/>
              <a:t>Each taxpayer would be allotted a PAN-linked taxpayer identification number with a total of 13/15 digits.</a:t>
            </a:r>
          </a:p>
          <a:p>
            <a:pPr>
              <a:buNone/>
            </a:pP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31</a:t>
            </a:fld>
            <a:endParaRPr lang="en-IN"/>
          </a:p>
        </p:txBody>
      </p:sp>
      <p:sp>
        <p:nvSpPr>
          <p:cNvPr id="6" name="Footer Placeholder 5"/>
          <p:cNvSpPr>
            <a:spLocks noGrp="1"/>
          </p:cNvSpPr>
          <p:nvPr>
            <p:ph type="ftr" sz="quarter" idx="11"/>
          </p:nvPr>
        </p:nvSpPr>
        <p:spPr>
          <a:xfrm>
            <a:off x="304800" y="6410848"/>
            <a:ext cx="8553480" cy="365760"/>
          </a:xfrm>
        </p:spPr>
        <p:txBody>
          <a:bodyPr/>
          <a:lstStyle/>
          <a:p>
            <a:r>
              <a:rPr lang="en-IN" dirty="0" smtClean="0"/>
              <a:t>CA. PRADEEP JAIN                                                                                                                           Visit us at: www.capradeepjain.com</a:t>
            </a:r>
            <a:endParaRPr lang="en-IN"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Chargeability of Tax under GST</a:t>
            </a:r>
            <a:endParaRPr lang="en-IN" dirty="0"/>
          </a:p>
        </p:txBody>
      </p:sp>
      <p:sp>
        <p:nvSpPr>
          <p:cNvPr id="3" name="Content Placeholder 2"/>
          <p:cNvSpPr>
            <a:spLocks noGrp="1"/>
          </p:cNvSpPr>
          <p:nvPr>
            <p:ph sz="quarter" idx="1"/>
          </p:nvPr>
        </p:nvSpPr>
        <p:spPr/>
        <p:txBody>
          <a:bodyPr>
            <a:normAutofit/>
          </a:bodyPr>
          <a:lstStyle/>
          <a:p>
            <a:pPr marL="280988" indent="-280988" algn="just"/>
            <a:r>
              <a:rPr lang="en-US" sz="2800" dirty="0" smtClean="0"/>
              <a:t>There will be two parallel Statutes – one at the Centre and other under the respective State GST Act – governing the tax liability of the same transaction.</a:t>
            </a:r>
          </a:p>
          <a:p>
            <a:pPr marL="280988" indent="-280988" algn="just"/>
            <a:r>
              <a:rPr lang="en-US" sz="2800" dirty="0" smtClean="0"/>
              <a:t>All the items of goods and services are proposed to be covered and exemptions will be granted to few selected items.</a:t>
            </a:r>
          </a:p>
          <a:p>
            <a:pPr marL="280988" indent="-280988" algn="just"/>
            <a:r>
              <a:rPr lang="en-US" sz="2800" dirty="0" smtClean="0"/>
              <a:t>After introduction of GST, all the traders will be paying both the types of taxes i.e. CGST and SGST.</a:t>
            </a:r>
          </a:p>
          <a:p>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32</a:t>
            </a:fld>
            <a:endParaRPr lang="en-IN"/>
          </a:p>
        </p:txBody>
      </p:sp>
      <p:sp>
        <p:nvSpPr>
          <p:cNvPr id="6" name="Footer Placeholder 5"/>
          <p:cNvSpPr>
            <a:spLocks noGrp="1"/>
          </p:cNvSpPr>
          <p:nvPr>
            <p:ph type="ftr" sz="quarter" idx="11"/>
          </p:nvPr>
        </p:nvSpPr>
        <p:spPr>
          <a:xfrm>
            <a:off x="304800" y="6410848"/>
            <a:ext cx="8624918" cy="365760"/>
          </a:xfrm>
        </p:spPr>
        <p:txBody>
          <a:bodyPr/>
          <a:lstStyle/>
          <a:p>
            <a:r>
              <a:rPr lang="en-IN" dirty="0" smtClean="0"/>
              <a:t>CA. PRADEEP JAIN                                                                                                                           Visit us at: www.capradeepjain.com</a:t>
            </a:r>
            <a:endParaRPr lang="en-IN"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Taxable Event</a:t>
            </a:r>
            <a:endParaRPr lang="en-IN" dirty="0"/>
          </a:p>
        </p:txBody>
      </p:sp>
      <p:sp>
        <p:nvSpPr>
          <p:cNvPr id="3" name="Content Placeholder 2"/>
          <p:cNvSpPr>
            <a:spLocks noGrp="1"/>
          </p:cNvSpPr>
          <p:nvPr>
            <p:ph sz="quarter" idx="1"/>
          </p:nvPr>
        </p:nvSpPr>
        <p:spPr/>
        <p:txBody>
          <a:bodyPr>
            <a:normAutofit fontScale="92500"/>
          </a:bodyPr>
          <a:lstStyle/>
          <a:p>
            <a:pPr marL="280988" indent="-280988" algn="just">
              <a:buNone/>
            </a:pPr>
            <a:r>
              <a:rPr lang="en-US" sz="2800" dirty="0" smtClean="0"/>
              <a:t>Following questions arises:</a:t>
            </a:r>
          </a:p>
          <a:p>
            <a:pPr marL="280988" indent="-280988" algn="just"/>
            <a:r>
              <a:rPr lang="en-US" sz="2800" dirty="0" smtClean="0"/>
              <a:t>At what point of time, the tax will be levied?</a:t>
            </a:r>
          </a:p>
          <a:p>
            <a:pPr marL="280988" indent="-280988" algn="just"/>
            <a:r>
              <a:rPr lang="en-US" sz="2800" dirty="0" smtClean="0"/>
              <a:t>Will Taxable Event covers both i.e. supply of goods and rendering of services?</a:t>
            </a:r>
          </a:p>
          <a:p>
            <a:pPr marL="280988" indent="-280988" algn="just"/>
            <a:r>
              <a:rPr lang="en-US" sz="2800" dirty="0" smtClean="0"/>
              <a:t>What will be the nature of Taxable Event?</a:t>
            </a:r>
          </a:p>
          <a:p>
            <a:pPr marL="280988" indent="-280988" algn="just"/>
            <a:r>
              <a:rPr lang="en-US" sz="2800" dirty="0" smtClean="0"/>
              <a:t>Will it not involve new language and terminology?</a:t>
            </a:r>
          </a:p>
          <a:p>
            <a:pPr marL="280988" indent="-280988" algn="just"/>
            <a:r>
              <a:rPr lang="en-US" sz="2800" dirty="0" smtClean="0"/>
              <a:t>What impact the change in Taxable Event can have?</a:t>
            </a:r>
          </a:p>
          <a:p>
            <a:pPr marL="280988" indent="-280988" algn="just"/>
            <a:r>
              <a:rPr lang="en-US" sz="2800" dirty="0" smtClean="0"/>
              <a:t>GST is proposed to be levied by both the CG and SGs. How will it be defined under CGST and SGST?</a:t>
            </a:r>
          </a:p>
          <a:p>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33</a:t>
            </a:fld>
            <a:endParaRPr lang="en-IN"/>
          </a:p>
        </p:txBody>
      </p:sp>
      <p:sp>
        <p:nvSpPr>
          <p:cNvPr id="6" name="Footer Placeholder 5"/>
          <p:cNvSpPr>
            <a:spLocks noGrp="1"/>
          </p:cNvSpPr>
          <p:nvPr>
            <p:ph type="ftr" sz="quarter" idx="11"/>
          </p:nvPr>
        </p:nvSpPr>
        <p:spPr>
          <a:xfrm>
            <a:off x="304800" y="6410848"/>
            <a:ext cx="8553480" cy="365760"/>
          </a:xfrm>
        </p:spPr>
        <p:txBody>
          <a:bodyPr/>
          <a:lstStyle/>
          <a:p>
            <a:r>
              <a:rPr lang="en-IN" dirty="0" smtClean="0"/>
              <a:t>CA. PRADEEP JAIN                                                                                                                           Visit us at: www.capradeepjain.com</a:t>
            </a:r>
            <a:endParaRPr lang="en-IN"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Taxable Person</a:t>
            </a:r>
            <a:endParaRPr lang="en-IN" dirty="0"/>
          </a:p>
        </p:txBody>
      </p:sp>
      <p:sp>
        <p:nvSpPr>
          <p:cNvPr id="3" name="Content Placeholder 2"/>
          <p:cNvSpPr>
            <a:spLocks noGrp="1"/>
          </p:cNvSpPr>
          <p:nvPr>
            <p:ph sz="quarter" idx="1"/>
          </p:nvPr>
        </p:nvSpPr>
        <p:spPr/>
        <p:txBody>
          <a:bodyPr>
            <a:normAutofit fontScale="92500" lnSpcReduction="20000"/>
          </a:bodyPr>
          <a:lstStyle/>
          <a:p>
            <a:pPr marL="280988" indent="-280988" algn="just"/>
            <a:r>
              <a:rPr lang="en-US" sz="2800" dirty="0" smtClean="0"/>
              <a:t>It will cover all types of person carrying on business activities, i.e. manufacturer, job-worker, trader, importer, exporter, all types of service providers, etc.</a:t>
            </a:r>
          </a:p>
          <a:p>
            <a:pPr marL="280988" indent="-280988" algn="just"/>
            <a:r>
              <a:rPr lang="en-US" sz="2800" dirty="0" smtClean="0"/>
              <a:t>If a company is having four branches in four different states, all the four branches will be considered as Taxable Person under each jurisdiction of SGs. </a:t>
            </a:r>
          </a:p>
          <a:p>
            <a:pPr marL="280988" indent="-280988" algn="just"/>
            <a:r>
              <a:rPr lang="en-US" sz="2800" dirty="0" smtClean="0"/>
              <a:t>All the dealers/ business entities will have to pay both the types of taxes on all the transactions.</a:t>
            </a:r>
          </a:p>
          <a:p>
            <a:pPr marL="280988" indent="-280988" algn="just"/>
            <a:r>
              <a:rPr lang="en-US" sz="2800" dirty="0" smtClean="0"/>
              <a:t>A dealer must get registered under CGST as it will make him entitle to claim ITC of CGST thereby attracting buyers under B2B transactions.</a:t>
            </a:r>
          </a:p>
          <a:p>
            <a:pPr marL="280988" indent="-280988" algn="just"/>
            <a:r>
              <a:rPr lang="en-US" sz="2800" dirty="0" smtClean="0"/>
              <a:t>Importers have to register under both CGST and SGST as well.</a:t>
            </a:r>
          </a:p>
          <a:p>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34</a:t>
            </a:fld>
            <a:endParaRPr lang="en-IN"/>
          </a:p>
        </p:txBody>
      </p:sp>
      <p:sp>
        <p:nvSpPr>
          <p:cNvPr id="6" name="Footer Placeholder 5"/>
          <p:cNvSpPr>
            <a:spLocks noGrp="1"/>
          </p:cNvSpPr>
          <p:nvPr>
            <p:ph type="ftr" sz="quarter" idx="11"/>
          </p:nvPr>
        </p:nvSpPr>
        <p:spPr>
          <a:xfrm>
            <a:off x="304800" y="6410848"/>
            <a:ext cx="8624918" cy="365760"/>
          </a:xfrm>
        </p:spPr>
        <p:txBody>
          <a:bodyPr/>
          <a:lstStyle/>
          <a:p>
            <a:r>
              <a:rPr lang="en-IN" dirty="0" smtClean="0"/>
              <a:t>CA. PRADEEP JAIN                                                                                                                           Visit us at: www.capradeepjain.com</a:t>
            </a:r>
            <a:endParaRPr lang="en-IN"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Rate of Tax</a:t>
            </a:r>
            <a:endParaRPr lang="en-IN" dirty="0"/>
          </a:p>
        </p:txBody>
      </p:sp>
      <p:sp>
        <p:nvSpPr>
          <p:cNvPr id="3" name="Content Placeholder 2"/>
          <p:cNvSpPr>
            <a:spLocks noGrp="1"/>
          </p:cNvSpPr>
          <p:nvPr>
            <p:ph sz="quarter" idx="1"/>
          </p:nvPr>
        </p:nvSpPr>
        <p:spPr/>
        <p:txBody>
          <a:bodyPr>
            <a:normAutofit fontScale="77500" lnSpcReduction="20000"/>
          </a:bodyPr>
          <a:lstStyle/>
          <a:p>
            <a:pPr marL="339725" indent="-339725" algn="just"/>
            <a:r>
              <a:rPr lang="en-US" sz="2800" dirty="0" smtClean="0"/>
              <a:t>There with be a two-rate structure –a lower rate for necessary items and items of basic importance and a standard rate for goods in general. There will also be a special rate for precious metals and a list of exempted items. </a:t>
            </a:r>
          </a:p>
          <a:p>
            <a:pPr marL="339725" indent="-339725" algn="just"/>
            <a:r>
              <a:rPr lang="en-US" sz="2800" dirty="0" smtClean="0"/>
              <a:t>For CGST relating to goods, the  States considered that the Government of India might also have a two-rate structure, with conformity in the levels of rate with the SGST. For taxation of services, there may be a single rate for both CGST and SGST. </a:t>
            </a:r>
          </a:p>
          <a:p>
            <a:pPr marL="339725" indent="-339725" algn="just"/>
            <a:r>
              <a:rPr lang="en-US" sz="2800" dirty="0" smtClean="0"/>
              <a:t>It will be total of the rate as applicable under CGST &amp; SGST.</a:t>
            </a:r>
          </a:p>
          <a:p>
            <a:pPr marL="339725" indent="-339725" algn="just"/>
            <a:r>
              <a:rPr lang="en-US" sz="2800" dirty="0" smtClean="0"/>
              <a:t>It is understood that the Government is considering pegging the revenue neutral rate of GST at a rate between 18% to 22%. This represents the aggregate of CGST and SGST payable on the transaction. However, it may be noted that at this stage, the Government is yet to indicate whether the revenue neutral rate of tax on goods and services would be the same.</a:t>
            </a:r>
          </a:p>
          <a:p>
            <a:pPr>
              <a:buNone/>
            </a:pP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35</a:t>
            </a:fld>
            <a:endParaRPr lang="en-IN"/>
          </a:p>
        </p:txBody>
      </p:sp>
      <p:sp>
        <p:nvSpPr>
          <p:cNvPr id="7" name="Footer Placeholder 5"/>
          <p:cNvSpPr>
            <a:spLocks noGrp="1"/>
          </p:cNvSpPr>
          <p:nvPr>
            <p:ph type="ftr" sz="quarter" idx="11"/>
          </p:nvPr>
        </p:nvSpPr>
        <p:spPr>
          <a:xfrm>
            <a:off x="304800" y="6410848"/>
            <a:ext cx="8624918" cy="365760"/>
          </a:xfrm>
        </p:spPr>
        <p:txBody>
          <a:bodyPr/>
          <a:lstStyle/>
          <a:p>
            <a:r>
              <a:rPr lang="en-IN" dirty="0" smtClean="0"/>
              <a:t>CA. PRADEEP JAIN                                                                                                                           Visit us at: www.capradeepjain.com</a:t>
            </a:r>
            <a:endParaRPr lang="en-IN"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Exemption of Goods and Services</a:t>
            </a:r>
            <a:endParaRPr lang="en-IN" dirty="0"/>
          </a:p>
        </p:txBody>
      </p:sp>
      <p:sp>
        <p:nvSpPr>
          <p:cNvPr id="3" name="Content Placeholder 2"/>
          <p:cNvSpPr>
            <a:spLocks noGrp="1"/>
          </p:cNvSpPr>
          <p:nvPr>
            <p:ph sz="quarter" idx="1"/>
          </p:nvPr>
        </p:nvSpPr>
        <p:spPr/>
        <p:txBody>
          <a:bodyPr/>
          <a:lstStyle/>
          <a:p>
            <a:pPr marL="457200" indent="-457200" algn="just"/>
            <a:r>
              <a:rPr lang="en-US" sz="2400" dirty="0" smtClean="0"/>
              <a:t>Concept of providing threshold exemption of GST</a:t>
            </a:r>
          </a:p>
          <a:p>
            <a:pPr marL="457200" indent="-457200" algn="just"/>
            <a:r>
              <a:rPr lang="en-US" sz="2400" dirty="0" smtClean="0"/>
              <a:t>Scope of composition and compounding scheme under GST</a:t>
            </a:r>
          </a:p>
          <a:p>
            <a:pPr marL="457200" indent="-457200" algn="just"/>
            <a:r>
              <a:rPr lang="en-US" sz="2400" dirty="0" smtClean="0"/>
              <a:t>Items of GS to be exempt</a:t>
            </a:r>
          </a:p>
          <a:p>
            <a:pPr marL="457200" indent="-457200" algn="just"/>
            <a:r>
              <a:rPr lang="en-US" sz="2400" dirty="0" smtClean="0"/>
              <a:t>Treatment for goods exempt under one state and taxable under the other</a:t>
            </a:r>
          </a:p>
          <a:p>
            <a:pPr>
              <a:buNone/>
            </a:pP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36</a:t>
            </a:fld>
            <a:endParaRPr lang="en-IN"/>
          </a:p>
        </p:txBody>
      </p:sp>
      <p:sp>
        <p:nvSpPr>
          <p:cNvPr id="8" name="Footer Placeholder 5"/>
          <p:cNvSpPr>
            <a:spLocks noGrp="1"/>
          </p:cNvSpPr>
          <p:nvPr>
            <p:ph type="ftr" sz="quarter" idx="11"/>
          </p:nvPr>
        </p:nvSpPr>
        <p:spPr>
          <a:xfrm>
            <a:off x="304800" y="6410848"/>
            <a:ext cx="8624918" cy="365760"/>
          </a:xfrm>
        </p:spPr>
        <p:txBody>
          <a:bodyPr/>
          <a:lstStyle/>
          <a:p>
            <a:r>
              <a:rPr lang="en-IN" dirty="0" smtClean="0"/>
              <a:t>CA. PRADEEP JAIN                                                                                                                           Visit us at: www.capradeepjain.com</a:t>
            </a:r>
            <a:endParaRPr lang="en-IN"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GST on Export &amp; Import</a:t>
            </a:r>
            <a:endParaRPr lang="en-IN" dirty="0"/>
          </a:p>
        </p:txBody>
      </p:sp>
      <p:sp>
        <p:nvSpPr>
          <p:cNvPr id="3" name="Content Placeholder 2"/>
          <p:cNvSpPr>
            <a:spLocks noGrp="1"/>
          </p:cNvSpPr>
          <p:nvPr>
            <p:ph sz="quarter" idx="1"/>
          </p:nvPr>
        </p:nvSpPr>
        <p:spPr/>
        <p:txBody>
          <a:bodyPr/>
          <a:lstStyle/>
          <a:p>
            <a:pPr marL="457200" indent="-457200" algn="just"/>
            <a:r>
              <a:rPr lang="en-US" sz="2400" dirty="0" smtClean="0"/>
              <a:t>GST on export would be zero rated</a:t>
            </a:r>
          </a:p>
          <a:p>
            <a:pPr marL="457200" indent="-457200" algn="just">
              <a:buNone/>
            </a:pPr>
            <a:endParaRPr lang="en-US" sz="900" dirty="0" smtClean="0"/>
          </a:p>
          <a:p>
            <a:pPr marL="457200" indent="-457200" algn="just"/>
            <a:r>
              <a:rPr lang="en-US" sz="2400" dirty="0" smtClean="0"/>
              <a:t>Both CGST and SGST will be levied on import of goods and services into the country. </a:t>
            </a:r>
          </a:p>
          <a:p>
            <a:pPr marL="457200" indent="-457200" algn="just"/>
            <a:r>
              <a:rPr lang="en-US" sz="2400" dirty="0" smtClean="0"/>
              <a:t>The incidence of tax will follow the destination principle and the tax revenue in case of SGST will accrue to the State where the imported goods and services are consumed. </a:t>
            </a:r>
          </a:p>
          <a:p>
            <a:pPr marL="457200" indent="-457200" algn="just"/>
            <a:r>
              <a:rPr lang="en-US" sz="2400" dirty="0" smtClean="0"/>
              <a:t>Full and complete set-off will be available on the GST paid on import on goods and services.</a:t>
            </a:r>
          </a:p>
          <a:p>
            <a:pPr>
              <a:buNone/>
            </a:pP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37</a:t>
            </a:fld>
            <a:endParaRPr lang="en-IN"/>
          </a:p>
        </p:txBody>
      </p:sp>
      <p:sp>
        <p:nvSpPr>
          <p:cNvPr id="7" name="Footer Placeholder 5"/>
          <p:cNvSpPr>
            <a:spLocks noGrp="1"/>
          </p:cNvSpPr>
          <p:nvPr>
            <p:ph type="ftr" sz="quarter" idx="11"/>
          </p:nvPr>
        </p:nvSpPr>
        <p:spPr>
          <a:xfrm>
            <a:off x="304800" y="6410848"/>
            <a:ext cx="8624918" cy="365760"/>
          </a:xfrm>
        </p:spPr>
        <p:txBody>
          <a:bodyPr/>
          <a:lstStyle/>
          <a:p>
            <a:r>
              <a:rPr lang="en-IN" dirty="0" smtClean="0"/>
              <a:t>CA. PRADEEP JAIN                                                                                                                           Visit us at: www.capradeepjain.com</a:t>
            </a:r>
            <a:endParaRPr lang="en-IN"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GSTN</a:t>
            </a: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38</a:t>
            </a:fld>
            <a:endParaRPr lang="en-IN"/>
          </a:p>
        </p:txBody>
      </p:sp>
      <p:sp>
        <p:nvSpPr>
          <p:cNvPr id="5" name="Content Placeholder 4"/>
          <p:cNvSpPr>
            <a:spLocks noGrp="1"/>
          </p:cNvSpPr>
          <p:nvPr>
            <p:ph sz="quarter" idx="1"/>
          </p:nvPr>
        </p:nvSpPr>
        <p:spPr/>
        <p:txBody>
          <a:bodyPr>
            <a:normAutofit fontScale="92500" lnSpcReduction="20000"/>
          </a:bodyPr>
          <a:lstStyle/>
          <a:p>
            <a:pPr lvl="0"/>
            <a:r>
              <a:rPr lang="en-US" dirty="0" smtClean="0"/>
              <a:t>A separate company is created for implementation of IT software for working of GST</a:t>
            </a:r>
            <a:endParaRPr lang="en-IN" dirty="0" smtClean="0"/>
          </a:p>
          <a:p>
            <a:pPr lvl="0"/>
            <a:r>
              <a:rPr lang="en-US" dirty="0" smtClean="0"/>
              <a:t>This company will not have any profit motive</a:t>
            </a:r>
            <a:endParaRPr lang="en-IN" dirty="0" smtClean="0"/>
          </a:p>
          <a:p>
            <a:pPr lvl="0"/>
            <a:r>
              <a:rPr lang="en-US" dirty="0" smtClean="0"/>
              <a:t>This company will have 50% private holding.</a:t>
            </a:r>
            <a:endParaRPr lang="en-IN" dirty="0" smtClean="0"/>
          </a:p>
          <a:p>
            <a:pPr lvl="0"/>
            <a:r>
              <a:rPr lang="en-US" dirty="0" smtClean="0"/>
              <a:t>CBEC has objected on such private holding. This will handle important data.</a:t>
            </a:r>
            <a:endParaRPr lang="en-IN" dirty="0" smtClean="0"/>
          </a:p>
          <a:p>
            <a:pPr lvl="0"/>
            <a:r>
              <a:rPr lang="en-US" dirty="0" smtClean="0"/>
              <a:t>Even NIC can handle such data as they are doing for last so many years.</a:t>
            </a:r>
            <a:endParaRPr lang="en-IN" dirty="0" smtClean="0"/>
          </a:p>
          <a:p>
            <a:r>
              <a:rPr lang="en-US" dirty="0" smtClean="0"/>
              <a:t>Even private banks will be investing in this company which is objected by opposition parties and recommended that public sector bank should be allowed to invest.</a:t>
            </a:r>
            <a:endParaRPr lang="en-IN" dirty="0"/>
          </a:p>
        </p:txBody>
      </p:sp>
      <p:sp>
        <p:nvSpPr>
          <p:cNvPr id="6" name="Footer Placeholder 5"/>
          <p:cNvSpPr>
            <a:spLocks noGrp="1"/>
          </p:cNvSpPr>
          <p:nvPr>
            <p:ph type="ftr" sz="quarter" idx="11"/>
          </p:nvPr>
        </p:nvSpPr>
        <p:spPr>
          <a:xfrm>
            <a:off x="304800" y="6410848"/>
            <a:ext cx="8482042" cy="365760"/>
          </a:xfrm>
        </p:spPr>
        <p:txBody>
          <a:bodyPr/>
          <a:lstStyle/>
          <a:p>
            <a:r>
              <a:rPr lang="en-IN" dirty="0" smtClean="0"/>
              <a:t>CA. PRADEEP JAIN                                                                                                                           Visit us at: www.capradeepjain.com</a:t>
            </a:r>
            <a:endParaRPr lang="en-IN"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Disputes between state and Centre</a:t>
            </a:r>
            <a:endParaRPr lang="en-IN" dirty="0"/>
          </a:p>
        </p:txBody>
      </p:sp>
      <p:sp>
        <p:nvSpPr>
          <p:cNvPr id="3" name="Footer Placeholder 2"/>
          <p:cNvSpPr>
            <a:spLocks noGrp="1"/>
          </p:cNvSpPr>
          <p:nvPr>
            <p:ph type="ftr" sz="quarter" idx="11"/>
          </p:nvPr>
        </p:nvSpPr>
        <p:spPr/>
        <p:txBody>
          <a:bodyPr/>
          <a:lstStyle/>
          <a:p>
            <a:r>
              <a:rPr lang="en-IN" smtClean="0"/>
              <a:t>CA. PRADEEP JAIN                                                                                                                           Visit us at: www.capradeepjain.com</a:t>
            </a:r>
            <a:endParaRPr lang="en-IN"/>
          </a:p>
        </p:txBody>
      </p:sp>
      <p:sp>
        <p:nvSpPr>
          <p:cNvPr id="4" name="Slide Number Placeholder 3"/>
          <p:cNvSpPr>
            <a:spLocks noGrp="1"/>
          </p:cNvSpPr>
          <p:nvPr>
            <p:ph type="sldNum" sz="quarter" idx="12"/>
          </p:nvPr>
        </p:nvSpPr>
        <p:spPr/>
        <p:txBody>
          <a:bodyPr/>
          <a:lstStyle/>
          <a:p>
            <a:fld id="{76DCA307-E7A4-40F7-A753-0FC958B95B72}" type="slidenum">
              <a:rPr lang="en-IN" smtClean="0"/>
              <a:pPr/>
              <a:t>39</a:t>
            </a:fld>
            <a:endParaRPr lang="en-IN"/>
          </a:p>
        </p:txBody>
      </p:sp>
      <p:sp>
        <p:nvSpPr>
          <p:cNvPr id="5" name="Content Placeholder 4"/>
          <p:cNvSpPr>
            <a:spLocks noGrp="1"/>
          </p:cNvSpPr>
          <p:nvPr>
            <p:ph sz="quarter" idx="1"/>
          </p:nvPr>
        </p:nvSpPr>
        <p:spPr>
          <a:xfrm>
            <a:off x="285720" y="1857364"/>
            <a:ext cx="8503920" cy="4572000"/>
          </a:xfrm>
        </p:spPr>
        <p:txBody>
          <a:bodyPr/>
          <a:lstStyle/>
          <a:p>
            <a:pPr lvl="0"/>
            <a:r>
              <a:rPr lang="en-US" dirty="0" smtClean="0"/>
              <a:t>Compensation on loss to state- 5 year agreement.</a:t>
            </a:r>
            <a:endParaRPr lang="en-IN" dirty="0" smtClean="0"/>
          </a:p>
          <a:p>
            <a:pPr lvl="0"/>
            <a:r>
              <a:rPr lang="en-US" dirty="0" smtClean="0"/>
              <a:t>CST compensation- already provided in constitutional amendment</a:t>
            </a:r>
            <a:endParaRPr lang="en-IN" dirty="0" smtClean="0"/>
          </a:p>
          <a:p>
            <a:pPr lvl="0"/>
            <a:r>
              <a:rPr lang="en-US" dirty="0" smtClean="0"/>
              <a:t>Threshold exemption limit</a:t>
            </a:r>
            <a:endParaRPr lang="en-IN" dirty="0" smtClean="0"/>
          </a:p>
          <a:p>
            <a:pPr lvl="0"/>
            <a:r>
              <a:rPr lang="en-US" dirty="0" smtClean="0"/>
              <a:t>Adjudication and Appellate mechanism</a:t>
            </a:r>
            <a:endParaRPr lang="en-IN" dirty="0" smtClean="0"/>
          </a:p>
          <a:p>
            <a:pPr lvl="0"/>
            <a:r>
              <a:rPr lang="en-US" dirty="0" smtClean="0"/>
              <a:t>Base rate</a:t>
            </a:r>
            <a:endParaRPr lang="en-IN" dirty="0" smtClean="0"/>
          </a:p>
          <a:p>
            <a:pPr lvl="0"/>
            <a:r>
              <a:rPr lang="en-US" dirty="0" smtClean="0"/>
              <a:t>Exemption list</a:t>
            </a:r>
            <a:endParaRPr lang="en-IN" dirty="0" smtClean="0"/>
          </a:p>
          <a:p>
            <a:endParaRPr lang="en-IN"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285728"/>
            <a:ext cx="8534400" cy="758952"/>
          </a:xfrm>
        </p:spPr>
        <p:txBody>
          <a:bodyPr>
            <a:normAutofit/>
          </a:bodyPr>
          <a:lstStyle/>
          <a:p>
            <a:r>
              <a:rPr lang="en-US" sz="2800" dirty="0" smtClean="0"/>
              <a:t>Disputes between Ruling party and opposition party</a:t>
            </a:r>
            <a:endParaRPr lang="en-IN" sz="2800" dirty="0"/>
          </a:p>
        </p:txBody>
      </p:sp>
      <p:sp>
        <p:nvSpPr>
          <p:cNvPr id="3" name="Footer Placeholder 2"/>
          <p:cNvSpPr>
            <a:spLocks noGrp="1"/>
          </p:cNvSpPr>
          <p:nvPr>
            <p:ph type="ftr" sz="quarter" idx="11"/>
          </p:nvPr>
        </p:nvSpPr>
        <p:spPr/>
        <p:txBody>
          <a:bodyPr/>
          <a:lstStyle/>
          <a:p>
            <a:r>
              <a:rPr lang="en-IN" smtClean="0"/>
              <a:t>CA. PRADEEP JAIN                                                                                                                           Visit us at: www.capradeepjain.com</a:t>
            </a:r>
            <a:endParaRPr lang="en-IN"/>
          </a:p>
        </p:txBody>
      </p:sp>
      <p:sp>
        <p:nvSpPr>
          <p:cNvPr id="4" name="Slide Number Placeholder 3"/>
          <p:cNvSpPr>
            <a:spLocks noGrp="1"/>
          </p:cNvSpPr>
          <p:nvPr>
            <p:ph type="sldNum" sz="quarter" idx="12"/>
          </p:nvPr>
        </p:nvSpPr>
        <p:spPr/>
        <p:txBody>
          <a:bodyPr/>
          <a:lstStyle/>
          <a:p>
            <a:fld id="{76DCA307-E7A4-40F7-A753-0FC958B95B72}" type="slidenum">
              <a:rPr lang="en-IN" smtClean="0"/>
              <a:pPr/>
              <a:t>40</a:t>
            </a:fld>
            <a:endParaRPr lang="en-IN"/>
          </a:p>
        </p:txBody>
      </p:sp>
      <p:sp>
        <p:nvSpPr>
          <p:cNvPr id="5" name="Content Placeholder 4"/>
          <p:cNvSpPr>
            <a:spLocks noGrp="1"/>
          </p:cNvSpPr>
          <p:nvPr>
            <p:ph sz="quarter" idx="1"/>
          </p:nvPr>
        </p:nvSpPr>
        <p:spPr>
          <a:xfrm>
            <a:off x="214282" y="2071678"/>
            <a:ext cx="8503920" cy="4572000"/>
          </a:xfrm>
        </p:spPr>
        <p:txBody>
          <a:bodyPr/>
          <a:lstStyle/>
          <a:p>
            <a:pPr lvl="0"/>
            <a:r>
              <a:rPr lang="en-US" dirty="0" smtClean="0"/>
              <a:t>Base rate- statutory limit of 18%.</a:t>
            </a:r>
          </a:p>
          <a:p>
            <a:pPr lvl="0"/>
            <a:endParaRPr lang="en-IN" sz="1000" dirty="0" smtClean="0"/>
          </a:p>
          <a:p>
            <a:pPr lvl="0"/>
            <a:r>
              <a:rPr lang="en-US" dirty="0" smtClean="0"/>
              <a:t>GSTN- no private player</a:t>
            </a:r>
          </a:p>
          <a:p>
            <a:pPr lvl="0"/>
            <a:endParaRPr lang="en-IN" sz="1200" dirty="0" smtClean="0"/>
          </a:p>
          <a:p>
            <a:pPr lvl="0"/>
            <a:r>
              <a:rPr lang="en-US" dirty="0" smtClean="0"/>
              <a:t>1% additional levy should not be there.</a:t>
            </a:r>
          </a:p>
          <a:p>
            <a:pPr lvl="0"/>
            <a:endParaRPr lang="en-IN" sz="1100" dirty="0" smtClean="0"/>
          </a:p>
          <a:p>
            <a:pPr lvl="0"/>
            <a:r>
              <a:rPr lang="en-US" dirty="0" smtClean="0"/>
              <a:t>Inclusion of tobacco, alcohol and electricity in GST list (not real estate)</a:t>
            </a:r>
            <a:endParaRPr lang="en-IN" dirty="0" smtClean="0"/>
          </a:p>
          <a:p>
            <a:pPr>
              <a:buNone/>
            </a:pPr>
            <a:endParaRPr lang="en-IN"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QUERY TIME !!!</a:t>
            </a:r>
            <a:endParaRPr lang="en-IN" dirty="0"/>
          </a:p>
        </p:txBody>
      </p:sp>
      <p:sp>
        <p:nvSpPr>
          <p:cNvPr id="4" name="Slide Number Placeholder 3"/>
          <p:cNvSpPr>
            <a:spLocks noGrp="1"/>
          </p:cNvSpPr>
          <p:nvPr>
            <p:ph type="sldNum" sz="quarter" idx="12"/>
          </p:nvPr>
        </p:nvSpPr>
        <p:spPr/>
        <p:txBody>
          <a:bodyPr/>
          <a:lstStyle/>
          <a:p>
            <a:fld id="{76DCA307-E7A4-40F7-A753-0FC958B95B72}" type="slidenum">
              <a:rPr lang="en-IN" smtClean="0"/>
              <a:pPr/>
              <a:t>41</a:t>
            </a:fld>
            <a:endParaRPr lang="en-IN"/>
          </a:p>
        </p:txBody>
      </p:sp>
      <p:pic>
        <p:nvPicPr>
          <p:cNvPr id="6" name="Content Placeholder 5" descr="QUERY.jpeg"/>
          <p:cNvPicPr>
            <a:picLocks noGrp="1" noChangeAspect="1"/>
          </p:cNvPicPr>
          <p:nvPr>
            <p:ph sz="quarter" idx="1"/>
          </p:nvPr>
        </p:nvPicPr>
        <p:blipFill>
          <a:blip r:embed="rId2" cstate="print"/>
          <a:stretch>
            <a:fillRect/>
          </a:stretch>
        </p:blipFill>
        <p:spPr>
          <a:xfrm>
            <a:off x="1907704" y="1844824"/>
            <a:ext cx="5616623" cy="4176464"/>
          </a:xfrm>
        </p:spPr>
      </p:pic>
      <p:sp>
        <p:nvSpPr>
          <p:cNvPr id="7" name="Footer Placeholder 5"/>
          <p:cNvSpPr>
            <a:spLocks noGrp="1"/>
          </p:cNvSpPr>
          <p:nvPr>
            <p:ph type="ftr" sz="quarter" idx="11"/>
          </p:nvPr>
        </p:nvSpPr>
        <p:spPr>
          <a:xfrm>
            <a:off x="304800" y="6410848"/>
            <a:ext cx="8624918" cy="365760"/>
          </a:xfrm>
        </p:spPr>
        <p:txBody>
          <a:bodyPr/>
          <a:lstStyle/>
          <a:p>
            <a:r>
              <a:rPr lang="en-IN" dirty="0" smtClean="0"/>
              <a:t>CA. PRADEEP JAIN                                                                                                                           Visit us at: www.capradeepjain.com</a:t>
            </a:r>
            <a:endParaRPr lang="en-IN"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6DCA307-E7A4-40F7-A753-0FC958B95B72}" type="slidenum">
              <a:rPr lang="en-IN" smtClean="0"/>
              <a:pPr/>
              <a:t>42</a:t>
            </a:fld>
            <a:endParaRPr lang="en-IN" dirty="0"/>
          </a:p>
        </p:txBody>
      </p:sp>
      <p:pic>
        <p:nvPicPr>
          <p:cNvPr id="6" name="Picture 5" descr="THANK U.png"/>
          <p:cNvPicPr>
            <a:picLocks noChangeAspect="1"/>
          </p:cNvPicPr>
          <p:nvPr/>
        </p:nvPicPr>
        <p:blipFill>
          <a:blip r:embed="rId2" cstate="print"/>
          <a:stretch>
            <a:fillRect/>
          </a:stretch>
        </p:blipFill>
        <p:spPr>
          <a:xfrm>
            <a:off x="1043608" y="260648"/>
            <a:ext cx="7056784" cy="1409700"/>
          </a:xfrm>
          <a:prstGeom prst="rect">
            <a:avLst/>
          </a:prstGeom>
        </p:spPr>
      </p:pic>
      <p:sp>
        <p:nvSpPr>
          <p:cNvPr id="7" name="TextBox 6"/>
          <p:cNvSpPr txBox="1"/>
          <p:nvPr/>
        </p:nvSpPr>
        <p:spPr>
          <a:xfrm>
            <a:off x="2843808" y="764704"/>
            <a:ext cx="3528392" cy="2585323"/>
          </a:xfrm>
          <a:prstGeom prst="rect">
            <a:avLst/>
          </a:prstGeom>
          <a:noFill/>
        </p:spPr>
        <p:txBody>
          <a:bodyPr wrap="square" rtlCol="0">
            <a:spAutoFit/>
          </a:bodyPr>
          <a:lstStyle/>
          <a:p>
            <a:pPr algn="ctr"/>
            <a:endParaRPr lang="en-IN" dirty="0" smtClean="0"/>
          </a:p>
          <a:p>
            <a:pPr algn="ctr"/>
            <a:endParaRPr lang="en-IN" dirty="0" smtClean="0"/>
          </a:p>
          <a:p>
            <a:pPr algn="ctr"/>
            <a:endParaRPr lang="en-IN" dirty="0" smtClean="0"/>
          </a:p>
          <a:p>
            <a:pPr algn="ctr"/>
            <a:r>
              <a:rPr lang="en-IN" u="sng" dirty="0" smtClean="0"/>
              <a:t>Head Office</a:t>
            </a:r>
          </a:p>
          <a:p>
            <a:pPr algn="ctr"/>
            <a:r>
              <a:rPr lang="en-IN" dirty="0" smtClean="0"/>
              <a:t>CA. PRADEEP JAIN</a:t>
            </a:r>
          </a:p>
          <a:p>
            <a:pPr algn="ctr"/>
            <a:r>
              <a:rPr lang="en-IN" dirty="0" smtClean="0"/>
              <a:t>H-29, SHASTRI NAGAR</a:t>
            </a:r>
          </a:p>
          <a:p>
            <a:pPr algn="ctr"/>
            <a:r>
              <a:rPr lang="en-IN" dirty="0" smtClean="0"/>
              <a:t>JODHPUR (RAJ.)</a:t>
            </a:r>
          </a:p>
          <a:p>
            <a:pPr algn="ctr"/>
            <a:endParaRPr lang="en-IN" dirty="0" smtClean="0"/>
          </a:p>
          <a:p>
            <a:pPr algn="ctr"/>
            <a:endParaRPr lang="en-IN" dirty="0"/>
          </a:p>
        </p:txBody>
      </p:sp>
      <p:sp>
        <p:nvSpPr>
          <p:cNvPr id="8" name="TextBox 7"/>
          <p:cNvSpPr txBox="1"/>
          <p:nvPr/>
        </p:nvSpPr>
        <p:spPr>
          <a:xfrm>
            <a:off x="2483768" y="2996952"/>
            <a:ext cx="4320480" cy="1477328"/>
          </a:xfrm>
          <a:prstGeom prst="rect">
            <a:avLst/>
          </a:prstGeom>
          <a:noFill/>
        </p:spPr>
        <p:txBody>
          <a:bodyPr wrap="square" rtlCol="0">
            <a:spAutoFit/>
          </a:bodyPr>
          <a:lstStyle/>
          <a:p>
            <a:pPr algn="ctr"/>
            <a:r>
              <a:rPr lang="en-IN" u="sng" dirty="0" smtClean="0"/>
              <a:t>Branch Office</a:t>
            </a:r>
            <a:endParaRPr lang="en-IN" dirty="0" smtClean="0"/>
          </a:p>
          <a:p>
            <a:pPr algn="ctr"/>
            <a:r>
              <a:rPr lang="en-IN" dirty="0" smtClean="0"/>
              <a:t>1008, </a:t>
            </a:r>
            <a:r>
              <a:rPr lang="en-IN" dirty="0" err="1" smtClean="0"/>
              <a:t>Sukh</a:t>
            </a:r>
            <a:r>
              <a:rPr lang="en-IN" dirty="0" smtClean="0"/>
              <a:t> </a:t>
            </a:r>
            <a:r>
              <a:rPr lang="en-IN" dirty="0" err="1" smtClean="0"/>
              <a:t>Sagar</a:t>
            </a:r>
            <a:r>
              <a:rPr lang="en-IN" dirty="0" smtClean="0"/>
              <a:t> Complex, </a:t>
            </a:r>
            <a:br>
              <a:rPr lang="en-IN" dirty="0" smtClean="0"/>
            </a:br>
            <a:r>
              <a:rPr lang="en-IN" dirty="0" smtClean="0"/>
              <a:t>Near Fortune Landmark Hotel, </a:t>
            </a:r>
          </a:p>
          <a:p>
            <a:pPr algn="ctr"/>
            <a:r>
              <a:rPr lang="en-IN" dirty="0" err="1" smtClean="0"/>
              <a:t>Usmanpura</a:t>
            </a:r>
            <a:r>
              <a:rPr lang="en-IN" dirty="0" smtClean="0"/>
              <a:t>, Ashram Road, </a:t>
            </a:r>
          </a:p>
          <a:p>
            <a:pPr algn="ctr"/>
            <a:r>
              <a:rPr lang="en-IN" dirty="0" smtClean="0"/>
              <a:t>Ahmedabad-380013</a:t>
            </a:r>
            <a:endParaRPr lang="en-IN" dirty="0"/>
          </a:p>
        </p:txBody>
      </p:sp>
      <p:sp>
        <p:nvSpPr>
          <p:cNvPr id="9" name="TextBox 8"/>
          <p:cNvSpPr txBox="1"/>
          <p:nvPr/>
        </p:nvSpPr>
        <p:spPr>
          <a:xfrm>
            <a:off x="2592519" y="4797152"/>
            <a:ext cx="3887603" cy="1338828"/>
          </a:xfrm>
          <a:prstGeom prst="rect">
            <a:avLst/>
          </a:prstGeom>
          <a:noFill/>
        </p:spPr>
        <p:txBody>
          <a:bodyPr wrap="none" rtlCol="0">
            <a:spAutoFit/>
          </a:bodyPr>
          <a:lstStyle/>
          <a:p>
            <a:pPr algn="ctr"/>
            <a:r>
              <a:rPr lang="en-IN" dirty="0" smtClean="0"/>
              <a:t>Mob: 9314722236</a:t>
            </a:r>
          </a:p>
          <a:p>
            <a:pPr algn="ctr"/>
            <a:r>
              <a:rPr lang="en-IN" dirty="0" smtClean="0"/>
              <a:t>Mail: </a:t>
            </a:r>
            <a:r>
              <a:rPr lang="en-IN" u="sng" dirty="0" smtClean="0">
                <a:solidFill>
                  <a:srgbClr val="00B0F0"/>
                </a:solidFill>
                <a:hlinkClick r:id="rId3"/>
              </a:rPr>
              <a:t>pradeep@capradeepjain.com</a:t>
            </a:r>
            <a:r>
              <a:rPr lang="en-IN" dirty="0" smtClean="0"/>
              <a:t> </a:t>
            </a:r>
          </a:p>
          <a:p>
            <a:pPr algn="ctr"/>
            <a:endParaRPr lang="en-IN" sz="900" dirty="0" smtClean="0"/>
          </a:p>
          <a:p>
            <a:pPr algn="ctr"/>
            <a:r>
              <a:rPr lang="en-IN" dirty="0" smtClean="0"/>
              <a:t>Visit </a:t>
            </a:r>
            <a:r>
              <a:rPr lang="en-IN" smtClean="0"/>
              <a:t>us at: </a:t>
            </a:r>
            <a:r>
              <a:rPr lang="en-IN" u="sng" dirty="0" smtClean="0">
                <a:solidFill>
                  <a:srgbClr val="00B0F0"/>
                </a:solidFill>
              </a:rPr>
              <a:t>www.capradeepjain.com </a:t>
            </a:r>
          </a:p>
          <a:p>
            <a:endParaRPr lang="en-IN"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675</TotalTime>
  <Words>3511</Words>
  <Application>Microsoft Office PowerPoint</Application>
  <PresentationFormat>On-screen Show (4:3)</PresentationFormat>
  <Paragraphs>411</Paragraphs>
  <Slides>42</Slides>
  <Notes>2</Notes>
  <HiddenSlides>0</HiddenSlides>
  <MMClips>0</MMClips>
  <ScaleCrop>false</ScaleCrop>
  <HeadingPairs>
    <vt:vector size="4" baseType="variant">
      <vt:variant>
        <vt:lpstr>Theme</vt:lpstr>
      </vt:variant>
      <vt:variant>
        <vt:i4>2</vt:i4>
      </vt:variant>
      <vt:variant>
        <vt:lpstr>Slide Titles</vt:lpstr>
      </vt:variant>
      <vt:variant>
        <vt:i4>42</vt:i4>
      </vt:variant>
    </vt:vector>
  </HeadingPairs>
  <TitlesOfParts>
    <vt:vector size="44" baseType="lpstr">
      <vt:lpstr>Civic</vt:lpstr>
      <vt:lpstr>Flow</vt:lpstr>
      <vt:lpstr>GST- GOODS &amp; SERVICE TAX</vt:lpstr>
      <vt:lpstr>What is GST?</vt:lpstr>
      <vt:lpstr>Existing Indirect Tax structure in India</vt:lpstr>
      <vt:lpstr>Drawbacks of existing tax structure</vt:lpstr>
      <vt:lpstr>Why GST?</vt:lpstr>
      <vt:lpstr>Taxes which will get subsumed in GST</vt:lpstr>
      <vt:lpstr>Taxes that may or may not be subsumed</vt:lpstr>
      <vt:lpstr>GST IN WORLD</vt:lpstr>
      <vt:lpstr>GST RATES IN WORLD</vt:lpstr>
      <vt:lpstr>HISTORY IN INDIA</vt:lpstr>
      <vt:lpstr>HISTORY IN INDIA</vt:lpstr>
      <vt:lpstr>GST Model in India</vt:lpstr>
      <vt:lpstr>IGST – Governing mode for Inter-State Transactions of Goods &amp; Services</vt:lpstr>
      <vt:lpstr>IGST – Governing mode for Inter-State Transactions of Goods &amp; Services</vt:lpstr>
      <vt:lpstr>Advantages of IGST Mode</vt:lpstr>
      <vt:lpstr>Highlights of GST Amendment Bill</vt:lpstr>
      <vt:lpstr>Highlights of GST Amendment Bill</vt:lpstr>
      <vt:lpstr>Highlights of GST Amendment Bill</vt:lpstr>
      <vt:lpstr>Highlights of GST Amendment Bill</vt:lpstr>
      <vt:lpstr>Highlights of GST Amendment Bill</vt:lpstr>
      <vt:lpstr>Probable threats in GST model</vt:lpstr>
      <vt:lpstr>Probable threats in GST model</vt:lpstr>
      <vt:lpstr>Probable threats in GST model</vt:lpstr>
      <vt:lpstr>Probable threats in GST model</vt:lpstr>
      <vt:lpstr>Probable threats in GST model</vt:lpstr>
      <vt:lpstr>Probable threats in GST model</vt:lpstr>
      <vt:lpstr>Probable threats in GST model</vt:lpstr>
      <vt:lpstr>Status of GST bill</vt:lpstr>
      <vt:lpstr>Will GST be implemented from 1.4.2016?</vt:lpstr>
      <vt:lpstr>Will GST be implemented from 1.4.2016?</vt:lpstr>
      <vt:lpstr>GST - Salient Features</vt:lpstr>
      <vt:lpstr>Chargeability of Tax under GST</vt:lpstr>
      <vt:lpstr>Taxable Event</vt:lpstr>
      <vt:lpstr>Taxable Person</vt:lpstr>
      <vt:lpstr>Rate of Tax</vt:lpstr>
      <vt:lpstr>Exemption of Goods and Services</vt:lpstr>
      <vt:lpstr>GST on Export &amp; Import</vt:lpstr>
      <vt:lpstr>GSTN</vt:lpstr>
      <vt:lpstr>Disputes between state and Centre</vt:lpstr>
      <vt:lpstr>Disputes between Ruling party and opposition party</vt:lpstr>
      <vt:lpstr>QUERY TIME !!!</vt:lpstr>
      <vt:lpstr>Slide 42</vt:lpstr>
    </vt:vector>
  </TitlesOfParts>
  <Company>Hewlett-Packard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GST- GOODS &amp; SERVICE TAX</dc:title>
  <dc:creator>priyanshi jain</dc:creator>
  <cp:lastModifiedBy>Shubham</cp:lastModifiedBy>
  <cp:revision>92</cp:revision>
  <dcterms:created xsi:type="dcterms:W3CDTF">2015-08-19T11:48:37Z</dcterms:created>
  <dcterms:modified xsi:type="dcterms:W3CDTF">2015-08-22T11:13:55Z</dcterms:modified>
</cp:coreProperties>
</file>