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51"/>
  </p:notesMasterIdLst>
  <p:sldIdLst>
    <p:sldId id="256" r:id="rId2"/>
    <p:sldId id="257" r:id="rId3"/>
    <p:sldId id="258" r:id="rId4"/>
    <p:sldId id="262" r:id="rId5"/>
    <p:sldId id="302" r:id="rId6"/>
    <p:sldId id="259" r:id="rId7"/>
    <p:sldId id="303" r:id="rId8"/>
    <p:sldId id="263" r:id="rId9"/>
    <p:sldId id="260" r:id="rId10"/>
    <p:sldId id="261" r:id="rId11"/>
    <p:sldId id="304" r:id="rId12"/>
    <p:sldId id="305" r:id="rId13"/>
    <p:sldId id="289" r:id="rId14"/>
    <p:sldId id="291" r:id="rId15"/>
    <p:sldId id="290" r:id="rId16"/>
    <p:sldId id="306" r:id="rId17"/>
    <p:sldId id="264" r:id="rId18"/>
    <p:sldId id="265" r:id="rId19"/>
    <p:sldId id="266" r:id="rId20"/>
    <p:sldId id="270" r:id="rId21"/>
    <p:sldId id="274" r:id="rId22"/>
    <p:sldId id="271" r:id="rId23"/>
    <p:sldId id="272" r:id="rId24"/>
    <p:sldId id="273" r:id="rId25"/>
    <p:sldId id="275" r:id="rId26"/>
    <p:sldId id="276" r:id="rId27"/>
    <p:sldId id="277" r:id="rId28"/>
    <p:sldId id="278" r:id="rId29"/>
    <p:sldId id="279" r:id="rId30"/>
    <p:sldId id="280" r:id="rId31"/>
    <p:sldId id="281" r:id="rId32"/>
    <p:sldId id="282" r:id="rId33"/>
    <p:sldId id="285" r:id="rId34"/>
    <p:sldId id="286" r:id="rId35"/>
    <p:sldId id="288" r:id="rId36"/>
    <p:sldId id="283" r:id="rId37"/>
    <p:sldId id="284" r:id="rId38"/>
    <p:sldId id="287" r:id="rId39"/>
    <p:sldId id="267" r:id="rId40"/>
    <p:sldId id="268" r:id="rId41"/>
    <p:sldId id="269" r:id="rId42"/>
    <p:sldId id="295" r:id="rId43"/>
    <p:sldId id="296" r:id="rId44"/>
    <p:sldId id="298" r:id="rId45"/>
    <p:sldId id="297" r:id="rId46"/>
    <p:sldId id="299" r:id="rId47"/>
    <p:sldId id="300" r:id="rId48"/>
    <p:sldId id="294" r:id="rId49"/>
    <p:sldId id="293" r:id="rId5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568" autoAdjust="0"/>
    <p:restoredTop sz="94707" autoAdjust="0"/>
  </p:normalViewPr>
  <p:slideViewPr>
    <p:cSldViewPr>
      <p:cViewPr varScale="1">
        <p:scale>
          <a:sx n="88" d="100"/>
          <a:sy n="88" d="100"/>
        </p:scale>
        <p:origin x="-504" y="-96"/>
      </p:cViewPr>
      <p:guideLst>
        <p:guide orient="horz" pos="2160"/>
        <p:guide pos="2880"/>
      </p:guideLst>
    </p:cSldViewPr>
  </p:slideViewPr>
  <p:outlineViewPr>
    <p:cViewPr>
      <p:scale>
        <a:sx n="33" d="100"/>
        <a:sy n="33" d="100"/>
      </p:scale>
      <p:origin x="0" y="43668"/>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419728-2008-4CD7-9E3C-524DA791B3EC}" type="datetimeFigureOut">
              <a:rPr lang="en-US" smtClean="0"/>
              <a:pPr/>
              <a:t>04/04/2012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E16A6E2-27DA-48ED-B8F2-C673E668A196}"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E16A6E2-27DA-48ED-B8F2-C673E668A196}" type="slidenum">
              <a:rPr lang="en-US" smtClean="0"/>
              <a:pPr/>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A287E514-297B-4259-B18F-A6E3B84AB547}" type="datetime1">
              <a:rPr lang="en-US" smtClean="0"/>
              <a:pPr/>
              <a:t>04/04/2012</a:t>
            </a:fld>
            <a:endParaRPr lang="en-US"/>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r>
              <a:rPr lang="en-US" smtClean="0"/>
              <a:t>visit us at www.capradeepjain.com</a:t>
            </a:r>
            <a:endParaRPr lang="en-US"/>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28D3A0CF-A015-45E9-945A-9737571716B3}"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A8C60CCB-1068-419C-AD2B-4DBF28578A12}" type="datetime1">
              <a:rPr lang="en-US" smtClean="0"/>
              <a:pPr/>
              <a:t>04/04/2012</a:t>
            </a:fld>
            <a:endParaRPr lang="en-US"/>
          </a:p>
        </p:txBody>
      </p:sp>
      <p:sp>
        <p:nvSpPr>
          <p:cNvPr id="5" name="Footer Placeholder 4"/>
          <p:cNvSpPr>
            <a:spLocks noGrp="1"/>
          </p:cNvSpPr>
          <p:nvPr>
            <p:ph type="ftr" sz="quarter" idx="11"/>
          </p:nvPr>
        </p:nvSpPr>
        <p:spPr/>
        <p:txBody>
          <a:bodyPr/>
          <a:lstStyle/>
          <a:p>
            <a:r>
              <a:rPr lang="en-US" smtClean="0"/>
              <a:t>visit us at www.capradeepjain.com</a:t>
            </a:r>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28D3A0CF-A015-45E9-945A-9737571716B3}" type="slidenum">
              <a:rPr lang="en-US" smtClean="0"/>
              <a:pPr/>
              <a:t>‹#›</a:t>
            </a:fld>
            <a:endParaRPr lang="en-US"/>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06B351A6-BCAF-46EC-94CD-4E6A68D01256}" type="datetime1">
              <a:rPr lang="en-US" smtClean="0"/>
              <a:pPr/>
              <a:t>04/04/2012</a:t>
            </a:fld>
            <a:endParaRPr lang="en-US"/>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28D3A0CF-A015-45E9-945A-9737571716B3}" type="slidenum">
              <a:rPr lang="en-US" smtClean="0"/>
              <a:pPr/>
              <a:t>‹#›</a:t>
            </a:fld>
            <a:endParaRPr lang="en-US"/>
          </a:p>
        </p:txBody>
      </p:sp>
      <p:sp>
        <p:nvSpPr>
          <p:cNvPr id="14" name="Footer Placeholder 13"/>
          <p:cNvSpPr>
            <a:spLocks noGrp="1"/>
          </p:cNvSpPr>
          <p:nvPr>
            <p:ph type="ftr" sz="quarter" idx="12"/>
          </p:nvPr>
        </p:nvSpPr>
        <p:spPr/>
        <p:txBody>
          <a:bodyPr/>
          <a:lstStyle/>
          <a:p>
            <a:r>
              <a:rPr lang="en-US" smtClean="0"/>
              <a:t>visit us at www.capradeepjain.com</a:t>
            </a:r>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4D0E97D0-B942-4D5E-98CD-049C5BD6E527}" type="datetime1">
              <a:rPr lang="en-US" smtClean="0"/>
              <a:pPr/>
              <a:t>04/04/2012</a:t>
            </a:fld>
            <a:endParaRPr lang="en-US"/>
          </a:p>
        </p:txBody>
      </p:sp>
      <p:sp>
        <p:nvSpPr>
          <p:cNvPr id="10" name="Slide Number Placeholder 9"/>
          <p:cNvSpPr>
            <a:spLocks noGrp="1"/>
          </p:cNvSpPr>
          <p:nvPr>
            <p:ph type="sldNum" sz="quarter" idx="16"/>
          </p:nvPr>
        </p:nvSpPr>
        <p:spPr/>
        <p:txBody>
          <a:bodyPr rtlCol="0"/>
          <a:lstStyle/>
          <a:p>
            <a:fld id="{28D3A0CF-A015-45E9-945A-9737571716B3}" type="slidenum">
              <a:rPr lang="en-US" smtClean="0"/>
              <a:pPr/>
              <a:t>‹#›</a:t>
            </a:fld>
            <a:endParaRPr lang="en-US"/>
          </a:p>
        </p:txBody>
      </p:sp>
      <p:sp>
        <p:nvSpPr>
          <p:cNvPr id="12" name="Footer Placeholder 11"/>
          <p:cNvSpPr>
            <a:spLocks noGrp="1"/>
          </p:cNvSpPr>
          <p:nvPr>
            <p:ph type="ftr" sz="quarter" idx="17"/>
          </p:nvPr>
        </p:nvSpPr>
        <p:spPr/>
        <p:txBody>
          <a:bodyPr rtlCol="0"/>
          <a:lstStyle/>
          <a:p>
            <a:r>
              <a:rPr lang="en-US" smtClean="0"/>
              <a:t>visit us at www.capradeepjain.com</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F2A59415-8875-4B1B-9199-EF324FDDE39D}" type="datetime1">
              <a:rPr lang="en-US" smtClean="0"/>
              <a:pPr/>
              <a:t>04/04/2012</a:t>
            </a:fld>
            <a:endParaRPr lang="en-US"/>
          </a:p>
        </p:txBody>
      </p:sp>
      <p:sp>
        <p:nvSpPr>
          <p:cNvPr id="12" name="Slide Number Placeholder 11"/>
          <p:cNvSpPr>
            <a:spLocks noGrp="1"/>
          </p:cNvSpPr>
          <p:nvPr>
            <p:ph type="sldNum" sz="quarter" idx="16"/>
          </p:nvPr>
        </p:nvSpPr>
        <p:spPr/>
        <p:txBody>
          <a:bodyPr rtlCol="0"/>
          <a:lstStyle/>
          <a:p>
            <a:fld id="{28D3A0CF-A015-45E9-945A-9737571716B3}" type="slidenum">
              <a:rPr lang="en-US" smtClean="0"/>
              <a:pPr/>
              <a:t>‹#›</a:t>
            </a:fld>
            <a:endParaRPr lang="en-US"/>
          </a:p>
        </p:txBody>
      </p:sp>
      <p:sp>
        <p:nvSpPr>
          <p:cNvPr id="14" name="Footer Placeholder 13"/>
          <p:cNvSpPr>
            <a:spLocks noGrp="1"/>
          </p:cNvSpPr>
          <p:nvPr>
            <p:ph type="ftr" sz="quarter" idx="17"/>
          </p:nvPr>
        </p:nvSpPr>
        <p:spPr/>
        <p:txBody>
          <a:bodyPr rtlCol="0"/>
          <a:lstStyle/>
          <a:p>
            <a:r>
              <a:rPr lang="en-US" smtClean="0"/>
              <a:t>visit us at www.capradeepjain.com</a:t>
            </a:r>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C46A9261-0707-4EC6-B97E-0036063F7576}" type="datetime1">
              <a:rPr lang="en-US" smtClean="0"/>
              <a:pPr/>
              <a:t>04/04/2012</a:t>
            </a:fld>
            <a:endParaRPr lang="en-US"/>
          </a:p>
        </p:txBody>
      </p:sp>
      <p:sp>
        <p:nvSpPr>
          <p:cNvPr id="4" name="Footer Placeholder 3"/>
          <p:cNvSpPr>
            <a:spLocks noGrp="1"/>
          </p:cNvSpPr>
          <p:nvPr>
            <p:ph type="ftr" sz="quarter" idx="11"/>
          </p:nvPr>
        </p:nvSpPr>
        <p:spPr/>
        <p:txBody>
          <a:bodyPr/>
          <a:lstStyle/>
          <a:p>
            <a:r>
              <a:rPr lang="en-US" smtClean="0"/>
              <a:t>visit us at www.capradeepjain.com</a:t>
            </a:r>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28D3A0CF-A015-45E9-945A-9737571716B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91415A-C6A8-449B-A9FD-DEA6F7886885}" type="datetime1">
              <a:rPr lang="en-US" smtClean="0"/>
              <a:pPr/>
              <a:t>04/04/2012</a:t>
            </a:fld>
            <a:endParaRPr lang="en-US"/>
          </a:p>
        </p:txBody>
      </p:sp>
      <p:sp>
        <p:nvSpPr>
          <p:cNvPr id="3" name="Footer Placeholder 2"/>
          <p:cNvSpPr>
            <a:spLocks noGrp="1"/>
          </p:cNvSpPr>
          <p:nvPr>
            <p:ph type="ftr" sz="quarter" idx="11"/>
          </p:nvPr>
        </p:nvSpPr>
        <p:spPr/>
        <p:txBody>
          <a:bodyPr/>
          <a:lstStyle/>
          <a:p>
            <a:r>
              <a:rPr lang="en-US" smtClean="0"/>
              <a:t>visit us at www.capradeepjain.com</a:t>
            </a:r>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28D3A0CF-A015-45E9-945A-9737571716B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436FBE80-F782-4CB1-AC72-FB31D4264F35}" type="datetime1">
              <a:rPr lang="en-US" smtClean="0"/>
              <a:pPr/>
              <a:t>04/04/2012</a:t>
            </a:fld>
            <a:endParaRPr lang="en-US"/>
          </a:p>
        </p:txBody>
      </p:sp>
      <p:sp>
        <p:nvSpPr>
          <p:cNvPr id="6" name="Footer Placeholder 5"/>
          <p:cNvSpPr>
            <a:spLocks noGrp="1"/>
          </p:cNvSpPr>
          <p:nvPr>
            <p:ph type="ftr" sz="quarter" idx="11"/>
          </p:nvPr>
        </p:nvSpPr>
        <p:spPr/>
        <p:txBody>
          <a:bodyPr/>
          <a:lstStyle/>
          <a:p>
            <a:r>
              <a:rPr lang="en-US" smtClean="0"/>
              <a:t>visit us at www.capradeepjain.com</a:t>
            </a:r>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28D3A0CF-A015-45E9-945A-9737571716B3}" type="slidenum">
              <a:rPr lang="en-US" smtClean="0"/>
              <a:pPr/>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8820F1ED-5195-4FCB-939A-6040D53E0B7F}" type="datetime1">
              <a:rPr lang="en-US" smtClean="0"/>
              <a:pPr/>
              <a:t>04/04/2012</a:t>
            </a:fld>
            <a:endParaRPr lang="en-US"/>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28D3A0CF-A015-45E9-945A-9737571716B3}" type="slidenum">
              <a:rPr lang="en-US" smtClean="0"/>
              <a:pPr/>
              <a:t>‹#›</a:t>
            </a:fld>
            <a:endParaRPr lang="en-US"/>
          </a:p>
        </p:txBody>
      </p:sp>
      <p:sp>
        <p:nvSpPr>
          <p:cNvPr id="14" name="Footer Placeholder 13"/>
          <p:cNvSpPr>
            <a:spLocks noGrp="1"/>
          </p:cNvSpPr>
          <p:nvPr>
            <p:ph type="ftr" sz="quarter" idx="12"/>
          </p:nvPr>
        </p:nvSpPr>
        <p:spPr>
          <a:xfrm>
            <a:off x="1600200" y="6248206"/>
            <a:ext cx="4572000" cy="365125"/>
          </a:xfrm>
        </p:spPr>
        <p:txBody>
          <a:bodyPr rtlCol="0"/>
          <a:lstStyle/>
          <a:p>
            <a:r>
              <a:rPr lang="en-US" smtClean="0"/>
              <a:t>visit us at www.capradeepjain.com</a:t>
            </a:r>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8EB4C41-CC98-4DBD-9D45-DE0269DA2766}" type="datetime1">
              <a:rPr lang="en-US" smtClean="0"/>
              <a:pPr/>
              <a:t>04/04/2012</a:t>
            </a:fld>
            <a:endParaRPr lang="en-US"/>
          </a:p>
        </p:txBody>
      </p:sp>
      <p:sp>
        <p:nvSpPr>
          <p:cNvPr id="5" name="Footer Placeholder 4"/>
          <p:cNvSpPr>
            <a:spLocks noGrp="1"/>
          </p:cNvSpPr>
          <p:nvPr>
            <p:ph type="ftr" sz="quarter" idx="11"/>
          </p:nvPr>
        </p:nvSpPr>
        <p:spPr/>
        <p:txBody>
          <a:bodyPr/>
          <a:lstStyle/>
          <a:p>
            <a:r>
              <a:rPr lang="en-US" smtClean="0"/>
              <a:t>visit us at www.capradeepjain.com</a:t>
            </a:r>
            <a:endParaRPr lang="en-US"/>
          </a:p>
        </p:txBody>
      </p:sp>
      <p:sp>
        <p:nvSpPr>
          <p:cNvPr id="6" name="Slide Number Placeholder 5"/>
          <p:cNvSpPr>
            <a:spLocks noGrp="1"/>
          </p:cNvSpPr>
          <p:nvPr>
            <p:ph type="sldNum" sz="quarter" idx="12"/>
          </p:nvPr>
        </p:nvSpPr>
        <p:spPr/>
        <p:txBody>
          <a:bodyPr/>
          <a:lstStyle/>
          <a:p>
            <a:fld id="{28D3A0CF-A015-45E9-945A-9737571716B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75915BDD-9BE0-488C-93CB-CB3347B73C64}" type="datetime1">
              <a:rPr lang="en-US" smtClean="0"/>
              <a:pPr/>
              <a:t>04/04/2012</a:t>
            </a:fld>
            <a:endParaRPr lang="en-US"/>
          </a:p>
        </p:txBody>
      </p:sp>
      <p:sp>
        <p:nvSpPr>
          <p:cNvPr id="5" name="Footer Placeholder 4"/>
          <p:cNvSpPr>
            <a:spLocks noGrp="1"/>
          </p:cNvSpPr>
          <p:nvPr>
            <p:ph type="ftr" sz="quarter" idx="11"/>
          </p:nvPr>
        </p:nvSpPr>
        <p:spPr>
          <a:xfrm>
            <a:off x="457201" y="6248207"/>
            <a:ext cx="5573483" cy="365125"/>
          </a:xfrm>
        </p:spPr>
        <p:txBody>
          <a:bodyPr/>
          <a:lstStyle/>
          <a:p>
            <a:r>
              <a:rPr lang="en-US" smtClean="0"/>
              <a:t>visit us at www.capradeepjain.com</a:t>
            </a:r>
            <a:endParaRPr lang="en-US"/>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28D3A0CF-A015-45E9-945A-9737571716B3}"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A365E21D-F4D9-415F-B1AA-AFE901499059}" type="datetime1">
              <a:rPr lang="en-US" smtClean="0"/>
              <a:pPr/>
              <a:t>04/04/2012</a:t>
            </a:fld>
            <a:endParaRPr lang="en-US"/>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r>
              <a:rPr lang="en-US" smtClean="0"/>
              <a:t>visit us at www.capradeepjain.com</a:t>
            </a:r>
            <a:endParaRPr lang="en-US"/>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28D3A0CF-A015-45E9-945A-9737571716B3}"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hf hd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9.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hyperlink" Target="http://www.capradeepjain.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BUDGET PROPOSAL ON INDIRECT TAXES 2012</a:t>
            </a:r>
            <a:endParaRPr lang="en-US" dirty="0"/>
          </a:p>
        </p:txBody>
      </p:sp>
      <p:sp>
        <p:nvSpPr>
          <p:cNvPr id="3" name="Subtitle 2"/>
          <p:cNvSpPr>
            <a:spLocks noGrp="1"/>
          </p:cNvSpPr>
          <p:nvPr>
            <p:ph type="subTitle" idx="1"/>
          </p:nvPr>
        </p:nvSpPr>
        <p:spPr/>
        <p:txBody>
          <a:bodyPr/>
          <a:lstStyle/>
          <a:p>
            <a:r>
              <a:rPr lang="en-US" dirty="0" smtClean="0"/>
              <a:t>CA.PRADEEP JAIN</a:t>
            </a:r>
            <a:endParaRPr lang="en-US" dirty="0"/>
          </a:p>
        </p:txBody>
      </p:sp>
      <p:sp>
        <p:nvSpPr>
          <p:cNvPr id="4" name="Footer Placeholder 3"/>
          <p:cNvSpPr>
            <a:spLocks noGrp="1"/>
          </p:cNvSpPr>
          <p:nvPr>
            <p:ph type="ftr" sz="quarter" idx="11"/>
          </p:nvPr>
        </p:nvSpPr>
        <p:spPr/>
        <p:txBody>
          <a:bodyPr/>
          <a:lstStyle/>
          <a:p>
            <a:r>
              <a:rPr lang="en-US" smtClean="0"/>
              <a:t>visit us at www.capradeepjain.com</a:t>
            </a:r>
            <a:endParaRPr lang="en-US"/>
          </a:p>
        </p:txBody>
      </p:sp>
      <p:sp>
        <p:nvSpPr>
          <p:cNvPr id="5" name="Slide Number Placeholder 4"/>
          <p:cNvSpPr>
            <a:spLocks noGrp="1"/>
          </p:cNvSpPr>
          <p:nvPr>
            <p:ph type="sldNum" sz="quarter" idx="12"/>
          </p:nvPr>
        </p:nvSpPr>
        <p:spPr/>
        <p:txBody>
          <a:bodyPr/>
          <a:lstStyle/>
          <a:p>
            <a:fld id="{28D3A0CF-A015-45E9-945A-9737571716B3}" type="slidenum">
              <a:rPr lang="en-US" smtClean="0"/>
              <a:pPr/>
              <a:t>1</a:t>
            </a:fld>
            <a:endParaRPr lang="en-US"/>
          </a:p>
        </p:txBody>
      </p:sp>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32"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diamond(out)">
                                      <p:cBhvr>
                                        <p:cTn id="1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BUDGET 2012</a:t>
            </a:r>
            <a:endParaRPr lang="en-US" dirty="0"/>
          </a:p>
        </p:txBody>
      </p:sp>
      <p:pic>
        <p:nvPicPr>
          <p:cNvPr id="6" name="Content Placeholder 5" descr="taxing times.jpg"/>
          <p:cNvPicPr>
            <a:picLocks noGrp="1" noChangeAspect="1"/>
          </p:cNvPicPr>
          <p:nvPr>
            <p:ph sz="quarter" idx="1"/>
          </p:nvPr>
        </p:nvPicPr>
        <p:blipFill>
          <a:blip r:embed="rId3"/>
          <a:stretch>
            <a:fillRect/>
          </a:stretch>
        </p:blipFill>
        <p:spPr>
          <a:xfrm>
            <a:off x="1524000" y="2057400"/>
            <a:ext cx="5867400" cy="4191000"/>
          </a:xfrm>
        </p:spPr>
      </p:pic>
      <p:sp>
        <p:nvSpPr>
          <p:cNvPr id="4" name="Footer Placeholder 3"/>
          <p:cNvSpPr>
            <a:spLocks noGrp="1"/>
          </p:cNvSpPr>
          <p:nvPr>
            <p:ph type="ftr" sz="quarter" idx="11"/>
          </p:nvPr>
        </p:nvSpPr>
        <p:spPr/>
        <p:txBody>
          <a:bodyPr/>
          <a:lstStyle/>
          <a:p>
            <a:r>
              <a:rPr lang="en-US" smtClean="0"/>
              <a:t>visit us at www.capradeepjain.com</a:t>
            </a:r>
            <a:endParaRPr lang="en-US"/>
          </a:p>
        </p:txBody>
      </p:sp>
      <p:sp>
        <p:nvSpPr>
          <p:cNvPr id="5" name="Slide Number Placeholder 4"/>
          <p:cNvSpPr>
            <a:spLocks noGrp="1"/>
          </p:cNvSpPr>
          <p:nvPr>
            <p:ph type="sldNum" sz="quarter" idx="12"/>
          </p:nvPr>
        </p:nvSpPr>
        <p:spPr/>
        <p:txBody>
          <a:bodyPr>
            <a:normAutofit fontScale="85000" lnSpcReduction="20000"/>
          </a:bodyPr>
          <a:lstStyle/>
          <a:p>
            <a:fld id="{28D3A0CF-A015-45E9-945A-9737571716B3}" type="slidenum">
              <a:rPr lang="en-US" smtClean="0"/>
              <a:pPr/>
              <a:t>2</a:t>
            </a:fld>
            <a:endParaRPr lang="en-US"/>
          </a:p>
        </p:txBody>
      </p:sp>
    </p:spTree>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1"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770" decel="100000"/>
                                        <p:tgtEl>
                                          <p:spTgt spid="6"/>
                                        </p:tgtEl>
                                      </p:cBhvr>
                                    </p:animEffect>
                                    <p:animScale>
                                      <p:cBhvr>
                                        <p:cTn id="13" dur="770" decel="100000"/>
                                        <p:tgtEl>
                                          <p:spTgt spid="6"/>
                                        </p:tgtEl>
                                      </p:cBhvr>
                                      <p:from x="10000" y="10000"/>
                                      <p:to x="200000" y="450000"/>
                                    </p:animScale>
                                    <p:animScale>
                                      <p:cBhvr>
                                        <p:cTn id="14" dur="1230" accel="100000" fill="hold">
                                          <p:stCondLst>
                                            <p:cond delay="770"/>
                                          </p:stCondLst>
                                        </p:cTn>
                                        <p:tgtEl>
                                          <p:spTgt spid="6"/>
                                        </p:tgtEl>
                                      </p:cBhvr>
                                      <p:from x="200000" y="450000"/>
                                      <p:to x="100000" y="100000"/>
                                    </p:animScale>
                                    <p:set>
                                      <p:cBhvr>
                                        <p:cTn id="15" dur="770" fill="hold"/>
                                        <p:tgtEl>
                                          <p:spTgt spid="6"/>
                                        </p:tgtEl>
                                        <p:attrNameLst>
                                          <p:attrName>ppt_x</p:attrName>
                                        </p:attrNameLst>
                                      </p:cBhvr>
                                      <p:to>
                                        <p:strVal val="(0.5)"/>
                                      </p:to>
                                    </p:set>
                                    <p:anim from="(0.5)" to="(#ppt_x)" calcmode="lin" valueType="num">
                                      <p:cBhvr>
                                        <p:cTn id="16" dur="1230" accel="100000" fill="hold">
                                          <p:stCondLst>
                                            <p:cond delay="770"/>
                                          </p:stCondLst>
                                        </p:cTn>
                                        <p:tgtEl>
                                          <p:spTgt spid="6"/>
                                        </p:tgtEl>
                                        <p:attrNameLst>
                                          <p:attrName>ppt_x</p:attrName>
                                        </p:attrNameLst>
                                      </p:cBhvr>
                                    </p:anim>
                                    <p:set>
                                      <p:cBhvr>
                                        <p:cTn id="17" dur="770" fill="hold"/>
                                        <p:tgtEl>
                                          <p:spTgt spid="6"/>
                                        </p:tgtEl>
                                        <p:attrNameLst>
                                          <p:attrName>ppt_y</p:attrName>
                                        </p:attrNameLst>
                                      </p:cBhvr>
                                      <p:to>
                                        <p:strVal val="(#ppt_y+0.4)"/>
                                      </p:to>
                                    </p:set>
                                    <p:anim from="(#ppt_y+0.4)" to="(#ppt_y)" calcmode="lin" valueType="num">
                                      <p:cBhvr>
                                        <p:cTn id="18" dur="1230" accel="100000" fill="hold">
                                          <p:stCondLst>
                                            <p:cond delay="770"/>
                                          </p:stCondLst>
                                        </p:cTn>
                                        <p:tgtEl>
                                          <p:spTgt spid="6"/>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up arrow.jpg"/>
          <p:cNvPicPr>
            <a:picLocks noChangeAspect="1"/>
          </p:cNvPicPr>
          <p:nvPr/>
        </p:nvPicPr>
        <p:blipFill>
          <a:blip r:embed="rId2"/>
          <a:stretch>
            <a:fillRect/>
          </a:stretch>
        </p:blipFill>
        <p:spPr>
          <a:xfrm>
            <a:off x="609600" y="1752600"/>
            <a:ext cx="8334375" cy="4800600"/>
          </a:xfrm>
          <a:prstGeom prst="rect">
            <a:avLst/>
          </a:prstGeom>
        </p:spPr>
      </p:pic>
      <p:sp>
        <p:nvSpPr>
          <p:cNvPr id="2" name="Title 1"/>
          <p:cNvSpPr>
            <a:spLocks noGrp="1"/>
          </p:cNvSpPr>
          <p:nvPr>
            <p:ph type="title"/>
          </p:nvPr>
        </p:nvSpPr>
        <p:spPr/>
        <p:txBody>
          <a:bodyPr/>
          <a:lstStyle/>
          <a:p>
            <a:r>
              <a:rPr lang="en-US" dirty="0" smtClean="0"/>
              <a:t>EXCISE – Increase in Duty</a:t>
            </a:r>
            <a:endParaRPr lang="en-US" dirty="0"/>
          </a:p>
        </p:txBody>
      </p:sp>
      <p:sp>
        <p:nvSpPr>
          <p:cNvPr id="3" name="Content Placeholder 2"/>
          <p:cNvSpPr>
            <a:spLocks noGrp="1"/>
          </p:cNvSpPr>
          <p:nvPr>
            <p:ph sz="quarter" idx="1"/>
          </p:nvPr>
        </p:nvSpPr>
        <p:spPr/>
        <p:txBody>
          <a:bodyPr>
            <a:normAutofit fontScale="92500" lnSpcReduction="20000"/>
          </a:bodyPr>
          <a:lstStyle/>
          <a:p>
            <a:r>
              <a:rPr lang="en-US" b="1" dirty="0" smtClean="0"/>
              <a:t>Increase in Standard rate of Central excise duty from 10% to 12% </a:t>
            </a:r>
          </a:p>
          <a:p>
            <a:r>
              <a:rPr lang="en-US" dirty="0" smtClean="0"/>
              <a:t>Merit rate of excise duty increased from 5% to 6%</a:t>
            </a:r>
          </a:p>
          <a:p>
            <a:r>
              <a:rPr lang="en-US" dirty="0" smtClean="0"/>
              <a:t>The rate of duty on 130 items which were charged to 1% increased to 2% (w/o CENVAT, with CENVAT chargeable to 6%)</a:t>
            </a:r>
          </a:p>
          <a:p>
            <a:r>
              <a:rPr lang="en-US" sz="3200" dirty="0" smtClean="0"/>
              <a:t>Exception to above</a:t>
            </a:r>
          </a:p>
          <a:p>
            <a:pPr>
              <a:buNone/>
            </a:pPr>
            <a:r>
              <a:rPr lang="en-US" sz="2400" dirty="0" smtClean="0"/>
              <a:t>	-	Coal</a:t>
            </a:r>
          </a:p>
          <a:p>
            <a:pPr>
              <a:buNone/>
            </a:pPr>
            <a:r>
              <a:rPr lang="en-US" sz="2400" dirty="0" smtClean="0"/>
              <a:t>	- 	All goods of chapter 31, other than those clearly not to 	be 	used as fertilizers</a:t>
            </a:r>
          </a:p>
          <a:p>
            <a:pPr>
              <a:buNone/>
            </a:pPr>
            <a:r>
              <a:rPr lang="en-US" sz="2400" dirty="0" smtClean="0"/>
              <a:t>	-	Articles of </a:t>
            </a:r>
            <a:r>
              <a:rPr lang="en-US" sz="2400" dirty="0" err="1" smtClean="0"/>
              <a:t>Jewellery</a:t>
            </a:r>
            <a:r>
              <a:rPr lang="en-US" sz="2400" dirty="0" smtClean="0"/>
              <a:t> under heading 7113</a:t>
            </a:r>
          </a:p>
          <a:p>
            <a:pPr>
              <a:buNone/>
            </a:pPr>
            <a:r>
              <a:rPr lang="en-US" sz="2400" dirty="0" smtClean="0"/>
              <a:t>	-	Mobile handset and cellular phones of heading 8517</a:t>
            </a:r>
          </a:p>
          <a:p>
            <a:endParaRPr lang="en-US" dirty="0"/>
          </a:p>
        </p:txBody>
      </p:sp>
      <p:pic>
        <p:nvPicPr>
          <p:cNvPr id="7" name="Picture 6" descr="interest1.jpg"/>
          <p:cNvPicPr>
            <a:picLocks noChangeAspect="1"/>
          </p:cNvPicPr>
          <p:nvPr/>
        </p:nvPicPr>
        <p:blipFill>
          <a:blip r:embed="rId3"/>
          <a:stretch>
            <a:fillRect/>
          </a:stretch>
        </p:blipFill>
        <p:spPr>
          <a:xfrm>
            <a:off x="6629400" y="3886200"/>
            <a:ext cx="2271713" cy="685800"/>
          </a:xfrm>
          <a:prstGeom prst="rect">
            <a:avLst/>
          </a:prstGeom>
        </p:spPr>
      </p:pic>
      <p:sp>
        <p:nvSpPr>
          <p:cNvPr id="8" name="Footer Placeholder 7"/>
          <p:cNvSpPr>
            <a:spLocks noGrp="1"/>
          </p:cNvSpPr>
          <p:nvPr>
            <p:ph type="ftr" sz="quarter" idx="11"/>
          </p:nvPr>
        </p:nvSpPr>
        <p:spPr/>
        <p:txBody>
          <a:bodyPr/>
          <a:lstStyle/>
          <a:p>
            <a:r>
              <a:rPr lang="en-US" smtClean="0"/>
              <a:t>visit us at www.capradeepjain.com</a:t>
            </a:r>
            <a:endParaRPr lang="en-US"/>
          </a:p>
        </p:txBody>
      </p:sp>
      <p:sp>
        <p:nvSpPr>
          <p:cNvPr id="9" name="Slide Number Placeholder 8"/>
          <p:cNvSpPr>
            <a:spLocks noGrp="1"/>
          </p:cNvSpPr>
          <p:nvPr>
            <p:ph type="sldNum" sz="quarter" idx="12"/>
          </p:nvPr>
        </p:nvSpPr>
        <p:spPr/>
        <p:txBody>
          <a:bodyPr>
            <a:normAutofit fontScale="85000" lnSpcReduction="20000"/>
          </a:bodyPr>
          <a:lstStyle/>
          <a:p>
            <a:fld id="{28D3A0CF-A015-45E9-945A-9737571716B3}" type="slidenum">
              <a:rPr lang="en-US" smtClean="0"/>
              <a:pPr/>
              <a:t>3</a:t>
            </a:fld>
            <a:endParaRPr lang="en-US"/>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1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up)">
                                      <p:cBhvr>
                                        <p:cTn id="17" dur="1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1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dissolve">
                                      <p:cBhvr>
                                        <p:cTn id="27" dur="10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wipe(up)">
                                      <p:cBhvr>
                                        <p:cTn id="32" dur="2000"/>
                                        <p:tgtEl>
                                          <p:spTgt spid="3">
                                            <p:txEl>
                                              <p:pRg st="3" end="3"/>
                                            </p:txEl>
                                          </p:spTgt>
                                        </p:tgtEl>
                                      </p:cBhvr>
                                    </p:animEffect>
                                  </p:childTnLst>
                                </p:cTn>
                              </p:par>
                              <p:par>
                                <p:cTn id="33" presetID="22" presetClass="entr" presetSubtype="1" fill="hold" nodeType="with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wipe(up)">
                                      <p:cBhvr>
                                        <p:cTn id="35" dur="2000"/>
                                        <p:tgtEl>
                                          <p:spTgt spid="3">
                                            <p:txEl>
                                              <p:pRg st="4" end="4"/>
                                            </p:txEl>
                                          </p:spTgt>
                                        </p:tgtEl>
                                      </p:cBhvr>
                                    </p:animEffect>
                                  </p:childTnLst>
                                </p:cTn>
                              </p:par>
                              <p:par>
                                <p:cTn id="36" presetID="22" presetClass="entr" presetSubtype="1" fill="hold" nodeType="withEffect">
                                  <p:stCondLst>
                                    <p:cond delay="0"/>
                                  </p:stCondLst>
                                  <p:childTnLst>
                                    <p:set>
                                      <p:cBhvr>
                                        <p:cTn id="37" dur="1" fill="hold">
                                          <p:stCondLst>
                                            <p:cond delay="0"/>
                                          </p:stCondLst>
                                        </p:cTn>
                                        <p:tgtEl>
                                          <p:spTgt spid="3">
                                            <p:txEl>
                                              <p:pRg st="5" end="5"/>
                                            </p:txEl>
                                          </p:spTgt>
                                        </p:tgtEl>
                                        <p:attrNameLst>
                                          <p:attrName>style.visibility</p:attrName>
                                        </p:attrNameLst>
                                      </p:cBhvr>
                                      <p:to>
                                        <p:strVal val="visible"/>
                                      </p:to>
                                    </p:set>
                                    <p:animEffect transition="in" filter="wipe(up)">
                                      <p:cBhvr>
                                        <p:cTn id="38" dur="2000"/>
                                        <p:tgtEl>
                                          <p:spTgt spid="3">
                                            <p:txEl>
                                              <p:pRg st="5" end="5"/>
                                            </p:txEl>
                                          </p:spTgt>
                                        </p:tgtEl>
                                      </p:cBhvr>
                                    </p:animEffect>
                                  </p:childTnLst>
                                </p:cTn>
                              </p:par>
                              <p:par>
                                <p:cTn id="39" presetID="22" presetClass="entr" presetSubtype="1" fill="hold" nodeType="with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Effect transition="in" filter="wipe(up)">
                                      <p:cBhvr>
                                        <p:cTn id="41" dur="2000"/>
                                        <p:tgtEl>
                                          <p:spTgt spid="3">
                                            <p:txEl>
                                              <p:pRg st="6" end="6"/>
                                            </p:txEl>
                                          </p:spTgt>
                                        </p:tgtEl>
                                      </p:cBhvr>
                                    </p:animEffect>
                                  </p:childTnLst>
                                </p:cTn>
                              </p:par>
                              <p:par>
                                <p:cTn id="42" presetID="22" presetClass="entr" presetSubtype="1" fill="hold" nodeType="withEffect">
                                  <p:stCondLst>
                                    <p:cond delay="0"/>
                                  </p:stCondLst>
                                  <p:childTnLst>
                                    <p:set>
                                      <p:cBhvr>
                                        <p:cTn id="43" dur="1" fill="hold">
                                          <p:stCondLst>
                                            <p:cond delay="0"/>
                                          </p:stCondLst>
                                        </p:cTn>
                                        <p:tgtEl>
                                          <p:spTgt spid="3">
                                            <p:txEl>
                                              <p:pRg st="7" end="7"/>
                                            </p:txEl>
                                          </p:spTgt>
                                        </p:tgtEl>
                                        <p:attrNameLst>
                                          <p:attrName>style.visibility</p:attrName>
                                        </p:attrNameLst>
                                      </p:cBhvr>
                                      <p:to>
                                        <p:strVal val="visible"/>
                                      </p:to>
                                    </p:set>
                                    <p:animEffect transition="in" filter="wipe(up)">
                                      <p:cBhvr>
                                        <p:cTn id="44"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up arrow.jpg"/>
          <p:cNvPicPr>
            <a:picLocks noChangeAspect="1"/>
          </p:cNvPicPr>
          <p:nvPr/>
        </p:nvPicPr>
        <p:blipFill>
          <a:blip r:embed="rId2"/>
          <a:stretch>
            <a:fillRect/>
          </a:stretch>
        </p:blipFill>
        <p:spPr>
          <a:xfrm>
            <a:off x="609600" y="1524000"/>
            <a:ext cx="8077200" cy="4800600"/>
          </a:xfrm>
          <a:prstGeom prst="rect">
            <a:avLst/>
          </a:prstGeom>
        </p:spPr>
      </p:pic>
      <p:sp>
        <p:nvSpPr>
          <p:cNvPr id="2" name="Title 1"/>
          <p:cNvSpPr>
            <a:spLocks noGrp="1"/>
          </p:cNvSpPr>
          <p:nvPr>
            <p:ph type="title"/>
          </p:nvPr>
        </p:nvSpPr>
        <p:spPr/>
        <p:txBody>
          <a:bodyPr/>
          <a:lstStyle/>
          <a:p>
            <a:r>
              <a:rPr lang="en-US" dirty="0" smtClean="0"/>
              <a:t>EXCISE – Increase in Duty</a:t>
            </a:r>
            <a:endParaRPr lang="en-US" dirty="0"/>
          </a:p>
        </p:txBody>
      </p:sp>
      <p:sp>
        <p:nvSpPr>
          <p:cNvPr id="6" name="Footer Placeholder 5"/>
          <p:cNvSpPr>
            <a:spLocks noGrp="1"/>
          </p:cNvSpPr>
          <p:nvPr>
            <p:ph type="ftr" sz="quarter" idx="11"/>
          </p:nvPr>
        </p:nvSpPr>
        <p:spPr/>
        <p:txBody>
          <a:bodyPr/>
          <a:lstStyle/>
          <a:p>
            <a:r>
              <a:rPr lang="en-US" smtClean="0"/>
              <a:t>visit us at www.capradeepjain.com</a:t>
            </a:r>
            <a:endParaRPr lang="en-US"/>
          </a:p>
        </p:txBody>
      </p:sp>
      <p:sp>
        <p:nvSpPr>
          <p:cNvPr id="7" name="Slide Number Placeholder 6"/>
          <p:cNvSpPr>
            <a:spLocks noGrp="1"/>
          </p:cNvSpPr>
          <p:nvPr>
            <p:ph type="sldNum" sz="quarter" idx="12"/>
          </p:nvPr>
        </p:nvSpPr>
        <p:spPr/>
        <p:txBody>
          <a:bodyPr>
            <a:normAutofit fontScale="85000" lnSpcReduction="20000"/>
          </a:bodyPr>
          <a:lstStyle/>
          <a:p>
            <a:fld id="{28D3A0CF-A015-45E9-945A-9737571716B3}" type="slidenum">
              <a:rPr lang="en-US" smtClean="0"/>
              <a:pPr/>
              <a:t>4</a:t>
            </a:fld>
            <a:endParaRPr lang="en-US"/>
          </a:p>
        </p:txBody>
      </p:sp>
      <p:pic>
        <p:nvPicPr>
          <p:cNvPr id="1028" name="Picture 4"/>
          <p:cNvPicPr>
            <a:picLocks noGrp="1" noChangeAspect="1" noChangeArrowheads="1"/>
          </p:cNvPicPr>
          <p:nvPr>
            <p:ph sz="quarter" idx="1"/>
          </p:nvPr>
        </p:nvPicPr>
        <p:blipFill>
          <a:blip r:embed="rId3"/>
          <a:srcRect/>
          <a:stretch>
            <a:fillRect/>
          </a:stretch>
        </p:blipFill>
        <p:spPr bwMode="auto">
          <a:xfrm>
            <a:off x="0" y="2057400"/>
            <a:ext cx="6477000" cy="1764936"/>
          </a:xfrm>
          <a:prstGeom prst="rect">
            <a:avLst/>
          </a:prstGeom>
          <a:noFill/>
          <a:ln w="9525">
            <a:noFill/>
            <a:miter lim="800000"/>
            <a:headEnd/>
            <a:tailEnd/>
          </a:ln>
          <a:effectLst/>
        </p:spPr>
      </p:pic>
      <p:pic>
        <p:nvPicPr>
          <p:cNvPr id="1029" name="Picture 5"/>
          <p:cNvPicPr>
            <a:picLocks noChangeAspect="1" noChangeArrowheads="1"/>
          </p:cNvPicPr>
          <p:nvPr/>
        </p:nvPicPr>
        <p:blipFill>
          <a:blip r:embed="rId4"/>
          <a:srcRect/>
          <a:stretch>
            <a:fillRect/>
          </a:stretch>
        </p:blipFill>
        <p:spPr bwMode="auto">
          <a:xfrm>
            <a:off x="0" y="3810000"/>
            <a:ext cx="6477000" cy="2743200"/>
          </a:xfrm>
          <a:prstGeom prst="rect">
            <a:avLst/>
          </a:prstGeom>
          <a:noFill/>
          <a:ln w="9525">
            <a:noFill/>
            <a:miter lim="800000"/>
            <a:headEnd/>
            <a:tailEnd/>
          </a:ln>
          <a:effectLst/>
        </p:spPr>
      </p:pic>
      <p:sp>
        <p:nvSpPr>
          <p:cNvPr id="12" name="TextBox 11"/>
          <p:cNvSpPr txBox="1"/>
          <p:nvPr/>
        </p:nvSpPr>
        <p:spPr>
          <a:xfrm>
            <a:off x="838200" y="1676400"/>
            <a:ext cx="7696200" cy="381000"/>
          </a:xfrm>
          <a:prstGeom prst="rect">
            <a:avLst/>
          </a:prstGeom>
          <a:noFill/>
        </p:spPr>
        <p:txBody>
          <a:bodyPr wrap="square" rtlCol="0">
            <a:spAutoFit/>
          </a:bodyPr>
          <a:lstStyle/>
          <a:p>
            <a:r>
              <a:rPr lang="en-US" dirty="0" smtClean="0"/>
              <a:t>Rate of duty for cement changed as under</a:t>
            </a:r>
            <a:endParaRPr lang="en-US" dirty="0"/>
          </a:p>
        </p:txBody>
      </p:sp>
      <p:pic>
        <p:nvPicPr>
          <p:cNvPr id="13" name="Picture 12" descr="cement.jpg"/>
          <p:cNvPicPr>
            <a:picLocks noChangeAspect="1"/>
          </p:cNvPicPr>
          <p:nvPr/>
        </p:nvPicPr>
        <p:blipFill>
          <a:blip r:embed="rId5"/>
          <a:stretch>
            <a:fillRect/>
          </a:stretch>
        </p:blipFill>
        <p:spPr>
          <a:xfrm>
            <a:off x="6477000" y="1981200"/>
            <a:ext cx="2466975" cy="2895600"/>
          </a:xfrm>
          <a:prstGeom prst="rect">
            <a:avLst/>
          </a:prstGeom>
        </p:spPr>
      </p:pic>
      <p:pic>
        <p:nvPicPr>
          <p:cNvPr id="14" name="Picture 13" descr="up arrow.jpg"/>
          <p:cNvPicPr>
            <a:picLocks noChangeAspect="1"/>
          </p:cNvPicPr>
          <p:nvPr/>
        </p:nvPicPr>
        <p:blipFill>
          <a:blip r:embed="rId2"/>
          <a:stretch>
            <a:fillRect/>
          </a:stretch>
        </p:blipFill>
        <p:spPr>
          <a:xfrm>
            <a:off x="6477000" y="5105400"/>
            <a:ext cx="2466975" cy="1143000"/>
          </a:xfrm>
          <a:prstGeom prst="rect">
            <a:avLst/>
          </a:prstGeom>
        </p:spPr>
      </p:pic>
    </p:spTree>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5"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dow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12">
                                            <p:txEl>
                                              <p:pRg st="0" end="0"/>
                                            </p:txEl>
                                          </p:spTgt>
                                        </p:tgtEl>
                                        <p:attrNameLst>
                                          <p:attrName>style.visibility</p:attrName>
                                        </p:attrNameLst>
                                      </p:cBhvr>
                                      <p:to>
                                        <p:strVal val="visible"/>
                                      </p:to>
                                    </p:set>
                                    <p:animEffect transition="in" filter="checkerboard(across)">
                                      <p:cBhvr>
                                        <p:cTn id="12" dur="500"/>
                                        <p:tgtEl>
                                          <p:spTgt spid="1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1028"/>
                                        </p:tgtEl>
                                        <p:attrNameLst>
                                          <p:attrName>style.visibility</p:attrName>
                                        </p:attrNameLst>
                                      </p:cBhvr>
                                      <p:to>
                                        <p:strVal val="visible"/>
                                      </p:to>
                                    </p:set>
                                    <p:animEffect transition="in" filter="diamond(in)">
                                      <p:cBhvr>
                                        <p:cTn id="17" dur="2000"/>
                                        <p:tgtEl>
                                          <p:spTgt spid="1028"/>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32" fill="hold" nodeType="clickEffect">
                                  <p:stCondLst>
                                    <p:cond delay="0"/>
                                  </p:stCondLst>
                                  <p:childTnLst>
                                    <p:set>
                                      <p:cBhvr>
                                        <p:cTn id="21" dur="1" fill="hold">
                                          <p:stCondLst>
                                            <p:cond delay="0"/>
                                          </p:stCondLst>
                                        </p:cTn>
                                        <p:tgtEl>
                                          <p:spTgt spid="1029"/>
                                        </p:tgtEl>
                                        <p:attrNameLst>
                                          <p:attrName>style.visibility</p:attrName>
                                        </p:attrNameLst>
                                      </p:cBhvr>
                                      <p:to>
                                        <p:strVal val="visible"/>
                                      </p:to>
                                    </p:set>
                                    <p:animEffect transition="in" filter="diamond(out)">
                                      <p:cBhvr>
                                        <p:cTn id="22" dur="2000"/>
                                        <p:tgtEl>
                                          <p:spTgt spid="1029"/>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diamond(in)">
                                      <p:cBhvr>
                                        <p:cTn id="27" dur="20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diamond(in)">
                                      <p:cBhvr>
                                        <p:cTn id="32"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EXCISE – Increase in Duty</a:t>
            </a:r>
            <a:endParaRPr lang="en-US" dirty="0"/>
          </a:p>
        </p:txBody>
      </p:sp>
      <p:sp>
        <p:nvSpPr>
          <p:cNvPr id="3" name="Footer Placeholder 2"/>
          <p:cNvSpPr>
            <a:spLocks noGrp="1"/>
          </p:cNvSpPr>
          <p:nvPr>
            <p:ph type="ftr" sz="quarter" idx="11"/>
          </p:nvPr>
        </p:nvSpPr>
        <p:spPr/>
        <p:txBody>
          <a:bodyPr/>
          <a:lstStyle/>
          <a:p>
            <a:r>
              <a:rPr lang="en-US" smtClean="0"/>
              <a:t>visit us at www.capradeepjain.com</a:t>
            </a:r>
            <a:endParaRPr lang="en-US"/>
          </a:p>
        </p:txBody>
      </p:sp>
      <p:sp>
        <p:nvSpPr>
          <p:cNvPr id="4" name="Slide Number Placeholder 3"/>
          <p:cNvSpPr>
            <a:spLocks noGrp="1"/>
          </p:cNvSpPr>
          <p:nvPr>
            <p:ph type="sldNum" sz="quarter" idx="12"/>
          </p:nvPr>
        </p:nvSpPr>
        <p:spPr/>
        <p:txBody>
          <a:bodyPr>
            <a:normAutofit fontScale="85000" lnSpcReduction="20000"/>
          </a:bodyPr>
          <a:lstStyle/>
          <a:p>
            <a:fld id="{28D3A0CF-A015-45E9-945A-9737571716B3}" type="slidenum">
              <a:rPr lang="en-US" smtClean="0"/>
              <a:pPr/>
              <a:t>5</a:t>
            </a:fld>
            <a:endParaRPr lang="en-US"/>
          </a:p>
        </p:txBody>
      </p:sp>
      <p:pic>
        <p:nvPicPr>
          <p:cNvPr id="6" name="Picture 5" descr="car.jpg"/>
          <p:cNvPicPr>
            <a:picLocks noChangeAspect="1"/>
          </p:cNvPicPr>
          <p:nvPr/>
        </p:nvPicPr>
        <p:blipFill>
          <a:blip r:embed="rId2"/>
          <a:stretch>
            <a:fillRect/>
          </a:stretch>
        </p:blipFill>
        <p:spPr>
          <a:xfrm>
            <a:off x="6858000" y="3886200"/>
            <a:ext cx="1981200" cy="2590800"/>
          </a:xfrm>
          <a:prstGeom prst="rect">
            <a:avLst/>
          </a:prstGeom>
        </p:spPr>
      </p:pic>
      <p:pic>
        <p:nvPicPr>
          <p:cNvPr id="2050" name="Picture 2"/>
          <p:cNvPicPr>
            <a:picLocks noGrp="1" noChangeAspect="1" noChangeArrowheads="1"/>
          </p:cNvPicPr>
          <p:nvPr>
            <p:ph sz="quarter" idx="1"/>
          </p:nvPr>
        </p:nvPicPr>
        <p:blipFill>
          <a:blip r:embed="rId3"/>
          <a:srcRect/>
          <a:stretch>
            <a:fillRect/>
          </a:stretch>
        </p:blipFill>
        <p:spPr bwMode="auto">
          <a:xfrm>
            <a:off x="533400" y="2514600"/>
            <a:ext cx="6248400" cy="3657600"/>
          </a:xfrm>
          <a:prstGeom prst="rect">
            <a:avLst/>
          </a:prstGeom>
          <a:noFill/>
          <a:ln w="9525">
            <a:noFill/>
            <a:miter lim="800000"/>
            <a:headEnd/>
            <a:tailEnd/>
          </a:ln>
          <a:effectLst/>
        </p:spPr>
      </p:pic>
      <p:sp>
        <p:nvSpPr>
          <p:cNvPr id="8" name="TextBox 7"/>
          <p:cNvSpPr txBox="1"/>
          <p:nvPr/>
        </p:nvSpPr>
        <p:spPr>
          <a:xfrm>
            <a:off x="609600" y="1752600"/>
            <a:ext cx="7848600" cy="369332"/>
          </a:xfrm>
          <a:prstGeom prst="rect">
            <a:avLst/>
          </a:prstGeom>
          <a:noFill/>
        </p:spPr>
        <p:txBody>
          <a:bodyPr wrap="square" rtlCol="0">
            <a:spAutoFit/>
          </a:bodyPr>
          <a:lstStyle/>
          <a:p>
            <a:r>
              <a:rPr lang="en-US" dirty="0" smtClean="0"/>
              <a:t>Rate of duty for motor vehicle increased as follows </a:t>
            </a:r>
            <a:endParaRPr lang="en-US" dirty="0"/>
          </a:p>
        </p:txBody>
      </p:sp>
      <p:pic>
        <p:nvPicPr>
          <p:cNvPr id="9" name="Picture 8" descr="up arrow.jpg"/>
          <p:cNvPicPr>
            <a:picLocks noChangeAspect="1"/>
          </p:cNvPicPr>
          <p:nvPr/>
        </p:nvPicPr>
        <p:blipFill>
          <a:blip r:embed="rId4"/>
          <a:stretch>
            <a:fillRect/>
          </a:stretch>
        </p:blipFill>
        <p:spPr>
          <a:xfrm>
            <a:off x="6705600" y="1752600"/>
            <a:ext cx="2286000" cy="1905000"/>
          </a:xfrm>
          <a:prstGeom prst="rect">
            <a:avLst/>
          </a:prstGeom>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5"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checkerboard(down)">
                                      <p:cBhvr>
                                        <p:cTn id="12" dur="10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2050"/>
                                        </p:tgtEl>
                                        <p:attrNameLst>
                                          <p:attrName>style.visibility</p:attrName>
                                        </p:attrNameLst>
                                      </p:cBhvr>
                                      <p:to>
                                        <p:strVal val="visible"/>
                                      </p:to>
                                    </p:set>
                                    <p:animEffect transition="in" filter="diamond(in)">
                                      <p:cBhvr>
                                        <p:cTn id="17" dur="2000"/>
                                        <p:tgtEl>
                                          <p:spTgt spid="2050"/>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diamond(in)">
                                      <p:cBhvr>
                                        <p:cTn id="22" dur="20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32"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diamond(out)">
                                      <p:cBhvr>
                                        <p:cTn id="2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up arrow.jpg"/>
          <p:cNvPicPr>
            <a:picLocks noChangeAspect="1"/>
          </p:cNvPicPr>
          <p:nvPr/>
        </p:nvPicPr>
        <p:blipFill>
          <a:blip r:embed="rId2"/>
          <a:stretch>
            <a:fillRect/>
          </a:stretch>
        </p:blipFill>
        <p:spPr>
          <a:xfrm>
            <a:off x="762000" y="1524000"/>
            <a:ext cx="7391400" cy="4572000"/>
          </a:xfrm>
          <a:prstGeom prst="rect">
            <a:avLst/>
          </a:prstGeom>
        </p:spPr>
      </p:pic>
      <p:sp>
        <p:nvSpPr>
          <p:cNvPr id="2" name="Title 1"/>
          <p:cNvSpPr>
            <a:spLocks noGrp="1"/>
          </p:cNvSpPr>
          <p:nvPr>
            <p:ph type="title"/>
          </p:nvPr>
        </p:nvSpPr>
        <p:spPr/>
        <p:txBody>
          <a:bodyPr/>
          <a:lstStyle/>
          <a:p>
            <a:r>
              <a:rPr lang="en-US" dirty="0" smtClean="0"/>
              <a:t>EXCISE – Increase in Duty</a:t>
            </a:r>
            <a:endParaRPr lang="en-US" dirty="0"/>
          </a:p>
        </p:txBody>
      </p:sp>
      <p:pic>
        <p:nvPicPr>
          <p:cNvPr id="5" name="Picture 4" descr="smoking.jpg"/>
          <p:cNvPicPr>
            <a:picLocks noChangeAspect="1"/>
          </p:cNvPicPr>
          <p:nvPr/>
        </p:nvPicPr>
        <p:blipFill>
          <a:blip r:embed="rId3"/>
          <a:stretch>
            <a:fillRect/>
          </a:stretch>
        </p:blipFill>
        <p:spPr>
          <a:xfrm>
            <a:off x="6248400" y="3886200"/>
            <a:ext cx="2438400" cy="1143000"/>
          </a:xfrm>
          <a:prstGeom prst="rect">
            <a:avLst/>
          </a:prstGeom>
        </p:spPr>
      </p:pic>
      <p:sp>
        <p:nvSpPr>
          <p:cNvPr id="6" name="Footer Placeholder 5"/>
          <p:cNvSpPr>
            <a:spLocks noGrp="1"/>
          </p:cNvSpPr>
          <p:nvPr>
            <p:ph type="ftr" sz="quarter" idx="11"/>
          </p:nvPr>
        </p:nvSpPr>
        <p:spPr/>
        <p:txBody>
          <a:bodyPr/>
          <a:lstStyle/>
          <a:p>
            <a:r>
              <a:rPr lang="en-US" smtClean="0"/>
              <a:t>visit us at www.capradeepjain.com</a:t>
            </a:r>
            <a:endParaRPr lang="en-US"/>
          </a:p>
        </p:txBody>
      </p:sp>
      <p:sp>
        <p:nvSpPr>
          <p:cNvPr id="7" name="Slide Number Placeholder 6"/>
          <p:cNvSpPr>
            <a:spLocks noGrp="1"/>
          </p:cNvSpPr>
          <p:nvPr>
            <p:ph type="sldNum" sz="quarter" idx="12"/>
          </p:nvPr>
        </p:nvSpPr>
        <p:spPr/>
        <p:txBody>
          <a:bodyPr>
            <a:normAutofit fontScale="85000" lnSpcReduction="20000"/>
          </a:bodyPr>
          <a:lstStyle/>
          <a:p>
            <a:fld id="{28D3A0CF-A015-45E9-945A-9737571716B3}" type="slidenum">
              <a:rPr lang="en-US" smtClean="0"/>
              <a:pPr/>
              <a:t>6</a:t>
            </a:fld>
            <a:endParaRPr lang="en-US"/>
          </a:p>
        </p:txBody>
      </p:sp>
      <p:sp>
        <p:nvSpPr>
          <p:cNvPr id="3" name="Content Placeholder 2"/>
          <p:cNvSpPr>
            <a:spLocks noGrp="1"/>
          </p:cNvSpPr>
          <p:nvPr>
            <p:ph sz="quarter" idx="1"/>
          </p:nvPr>
        </p:nvSpPr>
        <p:spPr/>
        <p:txBody>
          <a:bodyPr>
            <a:normAutofit fontScale="77500" lnSpcReduction="20000"/>
          </a:bodyPr>
          <a:lstStyle/>
          <a:p>
            <a:pPr algn="just"/>
            <a:r>
              <a:rPr lang="en-US" dirty="0" smtClean="0"/>
              <a:t>Rate of duty of Rs.509 per 1000 sticks currently applicable to cigarettes of length not exceeding 60mm will now apply to cigarettes of length not exceeding 65mm</a:t>
            </a:r>
          </a:p>
          <a:p>
            <a:pPr algn="just">
              <a:buNone/>
            </a:pPr>
            <a:endParaRPr lang="en-US" dirty="0" smtClean="0"/>
          </a:p>
          <a:p>
            <a:pPr algn="just"/>
            <a:r>
              <a:rPr lang="en-US" dirty="0" smtClean="0"/>
              <a:t>Excise duty on cigars, cheroots and cigarillos increased to 12% or Rs.1370 per thousand, whichever is higher</a:t>
            </a:r>
          </a:p>
          <a:p>
            <a:pPr algn="just"/>
            <a:endParaRPr lang="en-US" dirty="0" smtClean="0"/>
          </a:p>
          <a:p>
            <a:pPr algn="just"/>
            <a:r>
              <a:rPr lang="en-US" dirty="0" smtClean="0"/>
              <a:t>Excise duty on </a:t>
            </a:r>
            <a:r>
              <a:rPr lang="en-US" dirty="0" err="1" smtClean="0"/>
              <a:t>bidis</a:t>
            </a:r>
            <a:r>
              <a:rPr lang="en-US" dirty="0" smtClean="0"/>
              <a:t> for hand rolled increased </a:t>
            </a:r>
          </a:p>
          <a:p>
            <a:pPr algn="just">
              <a:buNone/>
            </a:pPr>
            <a:r>
              <a:rPr lang="en-US" dirty="0" smtClean="0"/>
              <a:t>    to Rs.10 per thousand sticks and for machine roll </a:t>
            </a:r>
            <a:r>
              <a:rPr lang="en-US" dirty="0" err="1" smtClean="0"/>
              <a:t>bidis</a:t>
            </a:r>
            <a:r>
              <a:rPr lang="en-US" dirty="0" smtClean="0"/>
              <a:t> to 21 per thousand sticks</a:t>
            </a:r>
          </a:p>
          <a:p>
            <a:pPr algn="just"/>
            <a:endParaRPr lang="en-US" dirty="0" smtClean="0"/>
          </a:p>
          <a:p>
            <a:pPr algn="just"/>
            <a:r>
              <a:rPr lang="en-US" dirty="0" smtClean="0"/>
              <a:t>Rate of duty for Pan </a:t>
            </a:r>
            <a:r>
              <a:rPr lang="en-US" dirty="0" err="1" smtClean="0"/>
              <a:t>masala</a:t>
            </a:r>
            <a:r>
              <a:rPr lang="en-US" dirty="0" smtClean="0"/>
              <a:t>, </a:t>
            </a:r>
            <a:r>
              <a:rPr lang="en-US" dirty="0" err="1" smtClean="0"/>
              <a:t>Gutkha</a:t>
            </a:r>
            <a:r>
              <a:rPr lang="en-US" dirty="0" smtClean="0"/>
              <a:t> , Chewing tobacco ,</a:t>
            </a:r>
            <a:r>
              <a:rPr lang="en-US" dirty="0" err="1" smtClean="0"/>
              <a:t>Zarda</a:t>
            </a:r>
            <a:r>
              <a:rPr lang="en-US" dirty="0" smtClean="0"/>
              <a:t> scented tobacco and unmanufactured tobacco in pouches increased as per </a:t>
            </a:r>
            <a:r>
              <a:rPr lang="en-US" dirty="0" err="1" smtClean="0"/>
              <a:t>notfn</a:t>
            </a:r>
            <a:r>
              <a:rPr lang="en-US" dirty="0" smtClean="0"/>
              <a:t> no. 13/2012 CE and 14/2012 CE</a:t>
            </a:r>
          </a:p>
          <a:p>
            <a:pPr algn="just">
              <a:buNone/>
            </a:pPr>
            <a:endParaRPr lang="en-US" dirty="0" smtClean="0"/>
          </a:p>
          <a:p>
            <a:endParaRPr lang="en-US" dirty="0"/>
          </a:p>
        </p:txBody>
      </p:sp>
    </p:spTree>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right)">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left)">
                                      <p:cBhvr>
                                        <p:cTn id="22" dur="2000"/>
                                        <p:tgtEl>
                                          <p:spTgt spid="3">
                                            <p:txEl>
                                              <p:pRg st="4" end="4"/>
                                            </p:txEl>
                                          </p:spTgt>
                                        </p:tgtEl>
                                      </p:cBhvr>
                                    </p:animEffect>
                                  </p:childTnLst>
                                </p:cTn>
                              </p:par>
                              <p:par>
                                <p:cTn id="23" presetID="22" presetClass="entr" presetSubtype="8"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Effect transition="in" filter="wipe(left)">
                                      <p:cBhvr>
                                        <p:cTn id="25" dur="2000"/>
                                        <p:tgtEl>
                                          <p:spTgt spid="3">
                                            <p:txEl>
                                              <p:pRg st="5" end="5"/>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2" fill="hold" nodeType="click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wipe(right)">
                                      <p:cBhvr>
                                        <p:cTn id="30"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EXCISE – Increase in Duty</a:t>
            </a:r>
            <a:endParaRPr lang="en-US" dirty="0"/>
          </a:p>
        </p:txBody>
      </p:sp>
      <p:sp>
        <p:nvSpPr>
          <p:cNvPr id="3" name="Footer Placeholder 2"/>
          <p:cNvSpPr>
            <a:spLocks noGrp="1"/>
          </p:cNvSpPr>
          <p:nvPr>
            <p:ph type="ftr" sz="quarter" idx="11"/>
          </p:nvPr>
        </p:nvSpPr>
        <p:spPr/>
        <p:txBody>
          <a:bodyPr/>
          <a:lstStyle/>
          <a:p>
            <a:r>
              <a:rPr lang="en-US" smtClean="0"/>
              <a:t>visit us at www.capradeepjain.com</a:t>
            </a:r>
            <a:endParaRPr lang="en-US"/>
          </a:p>
        </p:txBody>
      </p:sp>
      <p:sp>
        <p:nvSpPr>
          <p:cNvPr id="4" name="Slide Number Placeholder 3"/>
          <p:cNvSpPr>
            <a:spLocks noGrp="1"/>
          </p:cNvSpPr>
          <p:nvPr>
            <p:ph type="sldNum" sz="quarter" idx="12"/>
          </p:nvPr>
        </p:nvSpPr>
        <p:spPr/>
        <p:txBody>
          <a:bodyPr>
            <a:normAutofit fontScale="85000" lnSpcReduction="20000"/>
          </a:bodyPr>
          <a:lstStyle/>
          <a:p>
            <a:fld id="{28D3A0CF-A015-45E9-945A-9737571716B3}" type="slidenum">
              <a:rPr lang="en-US" smtClean="0"/>
              <a:pPr/>
              <a:t>7</a:t>
            </a:fld>
            <a:endParaRPr lang="en-US"/>
          </a:p>
        </p:txBody>
      </p:sp>
      <p:pic>
        <p:nvPicPr>
          <p:cNvPr id="6" name="Picture 5" descr="up arrow.jpg"/>
          <p:cNvPicPr>
            <a:picLocks noChangeAspect="1"/>
          </p:cNvPicPr>
          <p:nvPr/>
        </p:nvPicPr>
        <p:blipFill>
          <a:blip r:embed="rId2"/>
          <a:stretch>
            <a:fillRect/>
          </a:stretch>
        </p:blipFill>
        <p:spPr>
          <a:xfrm>
            <a:off x="457200" y="1676400"/>
            <a:ext cx="8305800" cy="4648200"/>
          </a:xfrm>
          <a:prstGeom prst="rect">
            <a:avLst/>
          </a:prstGeom>
        </p:spPr>
      </p:pic>
      <p:sp>
        <p:nvSpPr>
          <p:cNvPr id="5" name="Content Placeholder 4"/>
          <p:cNvSpPr>
            <a:spLocks noGrp="1"/>
          </p:cNvSpPr>
          <p:nvPr>
            <p:ph sz="quarter" idx="1"/>
          </p:nvPr>
        </p:nvSpPr>
        <p:spPr/>
        <p:txBody>
          <a:bodyPr>
            <a:normAutofit fontScale="92500"/>
          </a:bodyPr>
          <a:lstStyle/>
          <a:p>
            <a:pPr algn="just"/>
            <a:r>
              <a:rPr lang="en-US" sz="2400" dirty="0" smtClean="0"/>
              <a:t>The rate of excise duty applicable to </a:t>
            </a:r>
            <a:r>
              <a:rPr lang="en-US" sz="2400" b="1" dirty="0" smtClean="0"/>
              <a:t>ready-made garments and made -up articles of textiles falling under Chapters 61, 62 and 63 (heading nos.63.01 to 63.08) of the Central </a:t>
            </a:r>
            <a:r>
              <a:rPr lang="en-US" sz="2400" b="1" dirty="0" err="1" smtClean="0"/>
              <a:t>Excise</a:t>
            </a:r>
            <a:r>
              <a:rPr lang="en-US" sz="2400" dirty="0" err="1" smtClean="0"/>
              <a:t>Tariff</a:t>
            </a:r>
            <a:r>
              <a:rPr lang="en-US" sz="2400" dirty="0" smtClean="0"/>
              <a:t> except those falling under heading nos.63.09 and 63.10 </a:t>
            </a:r>
            <a:r>
              <a:rPr lang="en-US" sz="2400" b="1" dirty="0" smtClean="0"/>
              <a:t>when they bear or are sold under </a:t>
            </a:r>
          </a:p>
          <a:p>
            <a:pPr algn="just">
              <a:buNone/>
            </a:pPr>
            <a:r>
              <a:rPr lang="en-US" sz="2400" b="1" dirty="0" smtClean="0"/>
              <a:t>    a brand name has been increased </a:t>
            </a:r>
          </a:p>
          <a:p>
            <a:pPr algn="just">
              <a:buNone/>
            </a:pPr>
            <a:r>
              <a:rPr lang="en-US" sz="2400" b="1" dirty="0" smtClean="0"/>
              <a:t>    from 10% to 12%. However, the tariff </a:t>
            </a:r>
          </a:p>
          <a:p>
            <a:pPr algn="just">
              <a:buNone/>
            </a:pPr>
            <a:r>
              <a:rPr lang="en-US" sz="2400" b="1" dirty="0" smtClean="0"/>
              <a:t>    value for these </a:t>
            </a:r>
            <a:r>
              <a:rPr lang="en-US" sz="2400" dirty="0" smtClean="0"/>
              <a:t>items has been revised </a:t>
            </a:r>
          </a:p>
          <a:p>
            <a:pPr algn="just">
              <a:buNone/>
            </a:pPr>
            <a:r>
              <a:rPr lang="en-US" sz="2400" dirty="0" smtClean="0"/>
              <a:t>    and shall now be equal </a:t>
            </a:r>
            <a:r>
              <a:rPr lang="en-US" sz="2400" b="1" dirty="0" smtClean="0"/>
              <a:t>Retail Sale Price </a:t>
            </a:r>
          </a:p>
          <a:p>
            <a:pPr algn="just">
              <a:buNone/>
            </a:pPr>
            <a:r>
              <a:rPr lang="en-US" sz="2400" b="1" dirty="0" smtClean="0"/>
              <a:t>   (RSP) </a:t>
            </a:r>
            <a:r>
              <a:rPr lang="en-US" sz="2400" b="1" i="1" dirty="0" smtClean="0"/>
              <a:t>less abatement of 70% </a:t>
            </a:r>
            <a:r>
              <a:rPr lang="en-US" sz="2400" b="1" dirty="0" smtClean="0"/>
              <a:t>instead of </a:t>
            </a:r>
          </a:p>
          <a:p>
            <a:pPr algn="just">
              <a:buNone/>
            </a:pPr>
            <a:r>
              <a:rPr lang="en-US" sz="2400" b="1" dirty="0" smtClean="0"/>
              <a:t>    55%. In other words, duty would be payable on 30% of the RSP.</a:t>
            </a:r>
            <a:endParaRPr lang="en-US" sz="2400" dirty="0"/>
          </a:p>
        </p:txBody>
      </p:sp>
      <p:pic>
        <p:nvPicPr>
          <p:cNvPr id="8" name="Picture 7" descr="re1.jpg"/>
          <p:cNvPicPr>
            <a:picLocks noChangeAspect="1"/>
          </p:cNvPicPr>
          <p:nvPr/>
        </p:nvPicPr>
        <p:blipFill>
          <a:blip r:embed="rId3"/>
          <a:stretch>
            <a:fillRect/>
          </a:stretch>
        </p:blipFill>
        <p:spPr>
          <a:xfrm>
            <a:off x="6096000" y="3827720"/>
            <a:ext cx="2743200" cy="1658679"/>
          </a:xfrm>
          <a:prstGeom prst="rect">
            <a:avLst/>
          </a:prstGeom>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left)">
                                      <p:cBhvr>
                                        <p:cTn id="12" dur="3000"/>
                                        <p:tgtEl>
                                          <p:spTgt spid="5">
                                            <p:txEl>
                                              <p:pRg st="0" end="0"/>
                                            </p:txEl>
                                          </p:spTgt>
                                        </p:tgtEl>
                                      </p:cBhvr>
                                    </p:animEffect>
                                  </p:childTnLst>
                                </p:cTn>
                              </p:par>
                              <p:par>
                                <p:cTn id="13" presetID="22" presetClass="entr" presetSubtype="8" fill="hold" nodeType="with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animEffect transition="in" filter="wipe(left)">
                                      <p:cBhvr>
                                        <p:cTn id="15" dur="3000"/>
                                        <p:tgtEl>
                                          <p:spTgt spid="5">
                                            <p:txEl>
                                              <p:pRg st="1" end="1"/>
                                            </p:txEl>
                                          </p:spTgt>
                                        </p:tgtEl>
                                      </p:cBhvr>
                                    </p:animEffect>
                                  </p:childTnLst>
                                </p:cTn>
                              </p:par>
                              <p:par>
                                <p:cTn id="16" presetID="22" presetClass="entr" presetSubtype="8" fill="hold" nodeType="withEffect">
                                  <p:stCondLst>
                                    <p:cond delay="0"/>
                                  </p:stCondLst>
                                  <p:childTnLst>
                                    <p:set>
                                      <p:cBhvr>
                                        <p:cTn id="17" dur="1" fill="hold">
                                          <p:stCondLst>
                                            <p:cond delay="0"/>
                                          </p:stCondLst>
                                        </p:cTn>
                                        <p:tgtEl>
                                          <p:spTgt spid="5">
                                            <p:txEl>
                                              <p:pRg st="2" end="2"/>
                                            </p:txEl>
                                          </p:spTgt>
                                        </p:tgtEl>
                                        <p:attrNameLst>
                                          <p:attrName>style.visibility</p:attrName>
                                        </p:attrNameLst>
                                      </p:cBhvr>
                                      <p:to>
                                        <p:strVal val="visible"/>
                                      </p:to>
                                    </p:set>
                                    <p:animEffect transition="in" filter="wipe(left)">
                                      <p:cBhvr>
                                        <p:cTn id="18" dur="3000"/>
                                        <p:tgtEl>
                                          <p:spTgt spid="5">
                                            <p:txEl>
                                              <p:pRg st="2" end="2"/>
                                            </p:txEl>
                                          </p:spTgt>
                                        </p:tgtEl>
                                      </p:cBhvr>
                                    </p:animEffect>
                                  </p:childTnLst>
                                </p:cTn>
                              </p:par>
                              <p:par>
                                <p:cTn id="19" presetID="22" presetClass="entr" presetSubtype="8" fill="hold" nodeType="with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Effect transition="in" filter="wipe(left)">
                                      <p:cBhvr>
                                        <p:cTn id="21" dur="3000"/>
                                        <p:tgtEl>
                                          <p:spTgt spid="5">
                                            <p:txEl>
                                              <p:pRg st="3" end="3"/>
                                            </p:txEl>
                                          </p:spTgt>
                                        </p:tgtEl>
                                      </p:cBhvr>
                                    </p:animEffect>
                                  </p:childTnLst>
                                </p:cTn>
                              </p:par>
                              <p:par>
                                <p:cTn id="22" presetID="22" presetClass="entr" presetSubtype="8" fill="hold" nodeType="withEffect">
                                  <p:stCondLst>
                                    <p:cond delay="0"/>
                                  </p:stCondLst>
                                  <p:childTnLst>
                                    <p:set>
                                      <p:cBhvr>
                                        <p:cTn id="23" dur="1" fill="hold">
                                          <p:stCondLst>
                                            <p:cond delay="0"/>
                                          </p:stCondLst>
                                        </p:cTn>
                                        <p:tgtEl>
                                          <p:spTgt spid="5">
                                            <p:txEl>
                                              <p:pRg st="4" end="4"/>
                                            </p:txEl>
                                          </p:spTgt>
                                        </p:tgtEl>
                                        <p:attrNameLst>
                                          <p:attrName>style.visibility</p:attrName>
                                        </p:attrNameLst>
                                      </p:cBhvr>
                                      <p:to>
                                        <p:strVal val="visible"/>
                                      </p:to>
                                    </p:set>
                                    <p:animEffect transition="in" filter="wipe(left)">
                                      <p:cBhvr>
                                        <p:cTn id="24" dur="3000"/>
                                        <p:tgtEl>
                                          <p:spTgt spid="5">
                                            <p:txEl>
                                              <p:pRg st="4" end="4"/>
                                            </p:txEl>
                                          </p:spTgt>
                                        </p:tgtEl>
                                      </p:cBhvr>
                                    </p:animEffect>
                                  </p:childTnLst>
                                </p:cTn>
                              </p:par>
                              <p:par>
                                <p:cTn id="25" presetID="22" presetClass="entr" presetSubtype="8" fill="hold" nodeType="with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animEffect transition="in" filter="wipe(left)">
                                      <p:cBhvr>
                                        <p:cTn id="27" dur="3000"/>
                                        <p:tgtEl>
                                          <p:spTgt spid="5">
                                            <p:txEl>
                                              <p:pRg st="5" end="5"/>
                                            </p:txEl>
                                          </p:spTgt>
                                        </p:tgtEl>
                                      </p:cBhvr>
                                    </p:animEffect>
                                  </p:childTnLst>
                                </p:cTn>
                              </p:par>
                              <p:par>
                                <p:cTn id="28" presetID="22" presetClass="entr" presetSubtype="8" fill="hold" nodeType="withEffect">
                                  <p:stCondLst>
                                    <p:cond delay="0"/>
                                  </p:stCondLst>
                                  <p:childTnLst>
                                    <p:set>
                                      <p:cBhvr>
                                        <p:cTn id="29" dur="1" fill="hold">
                                          <p:stCondLst>
                                            <p:cond delay="0"/>
                                          </p:stCondLst>
                                        </p:cTn>
                                        <p:tgtEl>
                                          <p:spTgt spid="5">
                                            <p:txEl>
                                              <p:pRg st="6" end="6"/>
                                            </p:txEl>
                                          </p:spTgt>
                                        </p:tgtEl>
                                        <p:attrNameLst>
                                          <p:attrName>style.visibility</p:attrName>
                                        </p:attrNameLst>
                                      </p:cBhvr>
                                      <p:to>
                                        <p:strVal val="visible"/>
                                      </p:to>
                                    </p:set>
                                    <p:animEffect transition="in" filter="wipe(left)">
                                      <p:cBhvr>
                                        <p:cTn id="30" dur="3000"/>
                                        <p:tgtEl>
                                          <p:spTgt spid="5">
                                            <p:txEl>
                                              <p:pRg st="6" end="6"/>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9" presetClass="entr" presetSubtype="0" fill="hold"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dissolve">
                                      <p:cBhvr>
                                        <p:cTn id="35"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down.jpg"/>
          <p:cNvPicPr>
            <a:picLocks noChangeAspect="1"/>
          </p:cNvPicPr>
          <p:nvPr/>
        </p:nvPicPr>
        <p:blipFill>
          <a:blip r:embed="rId2"/>
          <a:stretch>
            <a:fillRect/>
          </a:stretch>
        </p:blipFill>
        <p:spPr>
          <a:xfrm>
            <a:off x="914400" y="1600200"/>
            <a:ext cx="7620000" cy="4495800"/>
          </a:xfrm>
          <a:prstGeom prst="rect">
            <a:avLst/>
          </a:prstGeom>
        </p:spPr>
      </p:pic>
      <p:sp>
        <p:nvSpPr>
          <p:cNvPr id="2" name="Title 1"/>
          <p:cNvSpPr>
            <a:spLocks noGrp="1"/>
          </p:cNvSpPr>
          <p:nvPr>
            <p:ph type="title"/>
          </p:nvPr>
        </p:nvSpPr>
        <p:spPr/>
        <p:txBody>
          <a:bodyPr/>
          <a:lstStyle/>
          <a:p>
            <a:r>
              <a:rPr lang="en-US" dirty="0" smtClean="0"/>
              <a:t>Excise duty – Reduction in duty</a:t>
            </a:r>
            <a:endParaRPr lang="en-US" dirty="0"/>
          </a:p>
        </p:txBody>
      </p:sp>
      <p:sp>
        <p:nvSpPr>
          <p:cNvPr id="3" name="Content Placeholder 2"/>
          <p:cNvSpPr>
            <a:spLocks noGrp="1"/>
          </p:cNvSpPr>
          <p:nvPr>
            <p:ph sz="quarter" idx="1"/>
          </p:nvPr>
        </p:nvSpPr>
        <p:spPr/>
        <p:txBody>
          <a:bodyPr>
            <a:normAutofit fontScale="70000" lnSpcReduction="20000"/>
          </a:bodyPr>
          <a:lstStyle/>
          <a:p>
            <a:pPr algn="just"/>
            <a:r>
              <a:rPr lang="en-US" dirty="0" smtClean="0"/>
              <a:t>Parts, components and specified accessories viz. battery chargers, PC Connectivity Cables, Memory cards and hands-free headphones </a:t>
            </a:r>
            <a:r>
              <a:rPr lang="en-US" b="1" dirty="0" smtClean="0"/>
              <a:t>required for the manufacture of mobile phones are fully exempt. </a:t>
            </a:r>
            <a:r>
              <a:rPr lang="en-US" dirty="0" smtClean="0"/>
              <a:t>However, standard rate is chargeable when such goods are cleared as spares.</a:t>
            </a:r>
          </a:p>
          <a:p>
            <a:pPr algn="just">
              <a:buNone/>
            </a:pPr>
            <a:endParaRPr lang="en-US" dirty="0" smtClean="0"/>
          </a:p>
          <a:p>
            <a:pPr algn="just"/>
            <a:r>
              <a:rPr lang="en-US" dirty="0" smtClean="0"/>
              <a:t>Excise duty has been reduced from 10% to 6% on:</a:t>
            </a:r>
          </a:p>
          <a:p>
            <a:pPr algn="just"/>
            <a:endParaRPr lang="en-US" dirty="0" smtClean="0"/>
          </a:p>
          <a:p>
            <a:pPr algn="just"/>
            <a:r>
              <a:rPr lang="en-US" dirty="0" smtClean="0"/>
              <a:t>- Matches manufactured by semi – </a:t>
            </a:r>
            <a:r>
              <a:rPr lang="en-US" dirty="0" err="1" smtClean="0"/>
              <a:t>mechanised</a:t>
            </a:r>
            <a:r>
              <a:rPr lang="en-US" dirty="0" smtClean="0"/>
              <a:t> units, </a:t>
            </a:r>
          </a:p>
          <a:p>
            <a:pPr algn="just">
              <a:buNone/>
            </a:pPr>
            <a:r>
              <a:rPr lang="en-US" dirty="0" smtClean="0"/>
              <a:t>	LED lamps, processed food products of soya, parts of blood pressure monitors and blood glucose monitoring systems</a:t>
            </a:r>
          </a:p>
          <a:p>
            <a:pPr algn="just">
              <a:buNone/>
            </a:pPr>
            <a:endParaRPr lang="en-US" dirty="0" smtClean="0"/>
          </a:p>
          <a:p>
            <a:pPr algn="just"/>
            <a:r>
              <a:rPr lang="en-US" dirty="0" smtClean="0"/>
              <a:t>Specified raw materials </a:t>
            </a:r>
            <a:r>
              <a:rPr lang="en-US" dirty="0" err="1" smtClean="0"/>
              <a:t>polypropylene,stainless</a:t>
            </a:r>
            <a:r>
              <a:rPr lang="en-US" dirty="0" smtClean="0"/>
              <a:t> steel strip and stainless steel capillary tube for manufacture of </a:t>
            </a:r>
            <a:r>
              <a:rPr lang="en-US" dirty="0" err="1" smtClean="0"/>
              <a:t>syringe,needle</a:t>
            </a:r>
            <a:r>
              <a:rPr lang="en-US" dirty="0" smtClean="0"/>
              <a:t>, catheters and </a:t>
            </a:r>
            <a:r>
              <a:rPr lang="en-US" dirty="0" err="1" smtClean="0"/>
              <a:t>cannuale</a:t>
            </a:r>
            <a:r>
              <a:rPr lang="en-US" dirty="0" smtClean="0"/>
              <a:t> on actual user basis.</a:t>
            </a:r>
            <a:endParaRPr lang="en-US" dirty="0"/>
          </a:p>
        </p:txBody>
      </p:sp>
      <p:pic>
        <p:nvPicPr>
          <p:cNvPr id="4" name="Picture 3" descr="mobile.jpg"/>
          <p:cNvPicPr>
            <a:picLocks noChangeAspect="1"/>
          </p:cNvPicPr>
          <p:nvPr/>
        </p:nvPicPr>
        <p:blipFill>
          <a:blip r:embed="rId3"/>
          <a:stretch>
            <a:fillRect/>
          </a:stretch>
        </p:blipFill>
        <p:spPr>
          <a:xfrm>
            <a:off x="6400800" y="2667000"/>
            <a:ext cx="1905000" cy="1257300"/>
          </a:xfrm>
          <a:prstGeom prst="rect">
            <a:avLst/>
          </a:prstGeom>
        </p:spPr>
      </p:pic>
      <p:sp>
        <p:nvSpPr>
          <p:cNvPr id="6" name="Footer Placeholder 5"/>
          <p:cNvSpPr>
            <a:spLocks noGrp="1"/>
          </p:cNvSpPr>
          <p:nvPr>
            <p:ph type="ftr" sz="quarter" idx="11"/>
          </p:nvPr>
        </p:nvSpPr>
        <p:spPr/>
        <p:txBody>
          <a:bodyPr/>
          <a:lstStyle/>
          <a:p>
            <a:r>
              <a:rPr lang="en-US" smtClean="0"/>
              <a:t>visit us at www.capradeepjain.com</a:t>
            </a:r>
            <a:endParaRPr lang="en-US"/>
          </a:p>
        </p:txBody>
      </p:sp>
      <p:sp>
        <p:nvSpPr>
          <p:cNvPr id="7" name="Slide Number Placeholder 6"/>
          <p:cNvSpPr>
            <a:spLocks noGrp="1"/>
          </p:cNvSpPr>
          <p:nvPr>
            <p:ph type="sldNum" sz="quarter" idx="12"/>
          </p:nvPr>
        </p:nvSpPr>
        <p:spPr/>
        <p:txBody>
          <a:bodyPr>
            <a:normAutofit fontScale="85000" lnSpcReduction="20000"/>
          </a:bodyPr>
          <a:lstStyle/>
          <a:p>
            <a:fld id="{28D3A0CF-A015-45E9-945A-9737571716B3}" type="slidenum">
              <a:rPr lang="en-US" smtClean="0"/>
              <a:pPr/>
              <a:t>8</a:t>
            </a:fld>
            <a:endParaRPr lang="en-US"/>
          </a:p>
        </p:txBody>
      </p:sp>
    </p:spTree>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ssolve">
                                      <p:cBhvr>
                                        <p:cTn id="17" dur="2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up)">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1000"/>
                                        <p:tgtEl>
                                          <p:spTgt spid="3">
                                            <p:txEl>
                                              <p:pRg st="4" end="4"/>
                                            </p:txEl>
                                          </p:spTgt>
                                        </p:tgtEl>
                                      </p:cBhvr>
                                    </p:animEffect>
                                  </p:childTnLst>
                                </p:cTn>
                              </p:par>
                              <p:par>
                                <p:cTn id="28" presetID="22" presetClass="entr" presetSubtype="4" fill="hold"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wipe(down)">
                                      <p:cBhvr>
                                        <p:cTn id="30" dur="1000"/>
                                        <p:tgtEl>
                                          <p:spTgt spid="3">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2"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wipe(right)">
                                      <p:cBhvr>
                                        <p:cTn id="35" dur="1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EXCISE – Changes in duty</a:t>
            </a:r>
            <a:endParaRPr lang="en-US" dirty="0"/>
          </a:p>
        </p:txBody>
      </p:sp>
      <p:sp>
        <p:nvSpPr>
          <p:cNvPr id="3" name="Content Placeholder 2"/>
          <p:cNvSpPr>
            <a:spLocks noGrp="1"/>
          </p:cNvSpPr>
          <p:nvPr>
            <p:ph sz="quarter" idx="1"/>
          </p:nvPr>
        </p:nvSpPr>
        <p:spPr/>
        <p:txBody>
          <a:bodyPr>
            <a:normAutofit fontScale="55000" lnSpcReduction="20000"/>
          </a:bodyPr>
          <a:lstStyle/>
          <a:p>
            <a:r>
              <a:rPr lang="en-US" dirty="0" smtClean="0"/>
              <a:t>Rate structure on footwear being rationalized in to two slabs as follows </a:t>
            </a:r>
          </a:p>
          <a:p>
            <a:pPr>
              <a:buNone/>
            </a:pPr>
            <a:r>
              <a:rPr lang="en-US" dirty="0" smtClean="0"/>
              <a:t>	- </a:t>
            </a:r>
            <a:r>
              <a:rPr lang="en-US" sz="2200" b="1" dirty="0" smtClean="0"/>
              <a:t>Footwear with RSP not exceeding Rs.500 per pair fully exempted</a:t>
            </a:r>
          </a:p>
          <a:p>
            <a:pPr>
              <a:buNone/>
            </a:pPr>
            <a:r>
              <a:rPr lang="en-US" sz="2200" b="1" dirty="0" smtClean="0"/>
              <a:t>	- Duty chargeable @ 12% on footwear with RSP exceeding Rs.500 per pair</a:t>
            </a:r>
          </a:p>
          <a:p>
            <a:pPr>
              <a:buNone/>
            </a:pPr>
            <a:endParaRPr lang="en-US" sz="2200" dirty="0" smtClean="0"/>
          </a:p>
          <a:p>
            <a:pPr algn="just"/>
            <a:r>
              <a:rPr lang="en-US" dirty="0" smtClean="0"/>
              <a:t>Levy of excise duty on precious metal </a:t>
            </a:r>
            <a:r>
              <a:rPr lang="en-US" dirty="0" err="1" smtClean="0"/>
              <a:t>jewellery</a:t>
            </a:r>
            <a:r>
              <a:rPr lang="en-US" dirty="0" smtClean="0"/>
              <a:t> now also been extended to unbranded precious metal </a:t>
            </a:r>
            <a:r>
              <a:rPr lang="en-US" dirty="0" err="1" smtClean="0"/>
              <a:t>jewellery</a:t>
            </a:r>
            <a:r>
              <a:rPr lang="en-US" dirty="0" smtClean="0"/>
              <a:t> (except silver </a:t>
            </a:r>
          </a:p>
          <a:p>
            <a:pPr algn="just">
              <a:buNone/>
            </a:pPr>
            <a:r>
              <a:rPr lang="en-US" dirty="0" smtClean="0"/>
              <a:t>	</a:t>
            </a:r>
            <a:r>
              <a:rPr lang="en-US" dirty="0" err="1" smtClean="0"/>
              <a:t>jewellery</a:t>
            </a:r>
            <a:r>
              <a:rPr lang="en-US" dirty="0" smtClean="0"/>
              <a:t>). Duty shall be chargeable on tariff value </a:t>
            </a:r>
          </a:p>
          <a:p>
            <a:pPr algn="just">
              <a:buNone/>
            </a:pPr>
            <a:r>
              <a:rPr lang="en-US" dirty="0" smtClean="0"/>
              <a:t>	and tariff value is 30% of transaction value as specified </a:t>
            </a:r>
          </a:p>
          <a:p>
            <a:pPr algn="just">
              <a:buNone/>
            </a:pPr>
            <a:r>
              <a:rPr lang="en-US" dirty="0" smtClean="0"/>
              <a:t>	in section 4</a:t>
            </a:r>
          </a:p>
          <a:p>
            <a:pPr algn="just"/>
            <a:endParaRPr lang="en-US" dirty="0" smtClean="0"/>
          </a:p>
          <a:p>
            <a:pPr algn="just"/>
            <a:endParaRPr lang="en-US" dirty="0" smtClean="0"/>
          </a:p>
          <a:p>
            <a:pPr algn="just"/>
            <a:r>
              <a:rPr lang="en-US" dirty="0" smtClean="0"/>
              <a:t>Full exemption provided to branded silver </a:t>
            </a:r>
            <a:r>
              <a:rPr lang="en-US" dirty="0" err="1" smtClean="0"/>
              <a:t>jewellery</a:t>
            </a:r>
            <a:r>
              <a:rPr lang="en-US" dirty="0" smtClean="0"/>
              <a:t> and to  gold &amp; silver coins of purity 99.5% when they are manufactured from gold and silver on which customs duty or excise duty has been paid.</a:t>
            </a:r>
          </a:p>
          <a:p>
            <a:pPr algn="just">
              <a:buNone/>
            </a:pPr>
            <a:endParaRPr lang="en-US" dirty="0" smtClean="0"/>
          </a:p>
          <a:p>
            <a:r>
              <a:rPr lang="en-US" dirty="0" smtClean="0"/>
              <a:t>Rate of duty for chassis  falling under heading 8706 rationalized</a:t>
            </a:r>
            <a:endParaRPr lang="en-US" dirty="0"/>
          </a:p>
        </p:txBody>
      </p:sp>
      <p:pic>
        <p:nvPicPr>
          <p:cNvPr id="4" name="Picture 3" descr="jewellery.jpg"/>
          <p:cNvPicPr>
            <a:picLocks noChangeAspect="1"/>
          </p:cNvPicPr>
          <p:nvPr/>
        </p:nvPicPr>
        <p:blipFill>
          <a:blip r:embed="rId2"/>
          <a:stretch>
            <a:fillRect/>
          </a:stretch>
        </p:blipFill>
        <p:spPr>
          <a:xfrm>
            <a:off x="5791200" y="2895601"/>
            <a:ext cx="2895600" cy="1600200"/>
          </a:xfrm>
          <a:prstGeom prst="rect">
            <a:avLst/>
          </a:prstGeom>
        </p:spPr>
      </p:pic>
      <p:sp>
        <p:nvSpPr>
          <p:cNvPr id="5" name="Footer Placeholder 4"/>
          <p:cNvSpPr>
            <a:spLocks noGrp="1"/>
          </p:cNvSpPr>
          <p:nvPr>
            <p:ph type="ftr" sz="quarter" idx="11"/>
          </p:nvPr>
        </p:nvSpPr>
        <p:spPr/>
        <p:txBody>
          <a:bodyPr/>
          <a:lstStyle/>
          <a:p>
            <a:r>
              <a:rPr lang="en-US" smtClean="0"/>
              <a:t>visit us at www.capradeepjain.com</a:t>
            </a:r>
            <a:endParaRPr lang="en-US"/>
          </a:p>
        </p:txBody>
      </p:sp>
      <p:sp>
        <p:nvSpPr>
          <p:cNvPr id="6" name="Slide Number Placeholder 5"/>
          <p:cNvSpPr>
            <a:spLocks noGrp="1"/>
          </p:cNvSpPr>
          <p:nvPr>
            <p:ph type="sldNum" sz="quarter" idx="12"/>
          </p:nvPr>
        </p:nvSpPr>
        <p:spPr/>
        <p:txBody>
          <a:bodyPr>
            <a:normAutofit fontScale="85000" lnSpcReduction="20000"/>
          </a:bodyPr>
          <a:lstStyle/>
          <a:p>
            <a:fld id="{28D3A0CF-A015-45E9-945A-9737571716B3}" type="slidenum">
              <a:rPr lang="en-US" smtClean="0"/>
              <a:pPr/>
              <a:t>9</a:t>
            </a:fld>
            <a:endParaRPr lang="en-US"/>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up)">
                                      <p:cBhvr>
                                        <p:cTn id="17" dur="1000"/>
                                        <p:tgtEl>
                                          <p:spTgt spid="3">
                                            <p:txEl>
                                              <p:pRg st="1" end="1"/>
                                            </p:txEl>
                                          </p:spTgt>
                                        </p:tgtEl>
                                      </p:cBhvr>
                                    </p:animEffect>
                                  </p:childTnLst>
                                </p:cTn>
                              </p:par>
                              <p:par>
                                <p:cTn id="18" presetID="22" presetClass="entr" presetSubtype="1" fill="hold"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wipe(up)">
                                      <p:cBhvr>
                                        <p:cTn id="20" dur="10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wipe(left)">
                                      <p:cBhvr>
                                        <p:cTn id="25" dur="1000"/>
                                        <p:tgtEl>
                                          <p:spTgt spid="3">
                                            <p:txEl>
                                              <p:pRg st="4" end="4"/>
                                            </p:txEl>
                                          </p:spTgt>
                                        </p:tgtEl>
                                      </p:cBhvr>
                                    </p:animEffect>
                                  </p:childTnLst>
                                </p:cTn>
                              </p:par>
                              <p:par>
                                <p:cTn id="26" presetID="22" presetClass="entr" presetSubtype="8" fill="hold" nodeType="with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wipe(left)">
                                      <p:cBhvr>
                                        <p:cTn id="28" dur="1000"/>
                                        <p:tgtEl>
                                          <p:spTgt spid="3">
                                            <p:txEl>
                                              <p:pRg st="5" end="5"/>
                                            </p:txEl>
                                          </p:spTgt>
                                        </p:tgtEl>
                                      </p:cBhvr>
                                    </p:animEffect>
                                  </p:childTnLst>
                                </p:cTn>
                              </p:par>
                              <p:par>
                                <p:cTn id="29" presetID="22" presetClass="entr" presetSubtype="8"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wipe(left)">
                                      <p:cBhvr>
                                        <p:cTn id="31" dur="1000"/>
                                        <p:tgtEl>
                                          <p:spTgt spid="3">
                                            <p:txEl>
                                              <p:pRg st="6" end="6"/>
                                            </p:txEl>
                                          </p:spTgt>
                                        </p:tgtEl>
                                      </p:cBhvr>
                                    </p:animEffect>
                                  </p:childTnLst>
                                </p:cTn>
                              </p:par>
                              <p:par>
                                <p:cTn id="32" presetID="22" presetClass="entr" presetSubtype="8" fill="hold" nodeType="with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animEffect transition="in" filter="wipe(left)">
                                      <p:cBhvr>
                                        <p:cTn id="34" dur="1000"/>
                                        <p:tgtEl>
                                          <p:spTgt spid="3">
                                            <p:txEl>
                                              <p:pRg st="7" end="7"/>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5" presetClass="entr" presetSubtype="5" fill="hold" nodeType="click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checkerboard(down)">
                                      <p:cBhvr>
                                        <p:cTn id="39" dur="2000"/>
                                        <p:tgtEl>
                                          <p:spTgt spid="4"/>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nodeType="clickEffect">
                                  <p:stCondLst>
                                    <p:cond delay="0"/>
                                  </p:stCondLst>
                                  <p:childTnLst>
                                    <p:set>
                                      <p:cBhvr>
                                        <p:cTn id="43" dur="1" fill="hold">
                                          <p:stCondLst>
                                            <p:cond delay="0"/>
                                          </p:stCondLst>
                                        </p:cTn>
                                        <p:tgtEl>
                                          <p:spTgt spid="3">
                                            <p:txEl>
                                              <p:pRg st="10" end="10"/>
                                            </p:txEl>
                                          </p:spTgt>
                                        </p:tgtEl>
                                        <p:attrNameLst>
                                          <p:attrName>style.visibility</p:attrName>
                                        </p:attrNameLst>
                                      </p:cBhvr>
                                      <p:to>
                                        <p:strVal val="visible"/>
                                      </p:to>
                                    </p:set>
                                    <p:animEffect transition="in" filter="wipe(left)">
                                      <p:cBhvr>
                                        <p:cTn id="44" dur="1000"/>
                                        <p:tgtEl>
                                          <p:spTgt spid="3">
                                            <p:txEl>
                                              <p:pRg st="10" end="10"/>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2" fill="hold" nodeType="clickEffect">
                                  <p:stCondLst>
                                    <p:cond delay="0"/>
                                  </p:stCondLst>
                                  <p:childTnLst>
                                    <p:set>
                                      <p:cBhvr>
                                        <p:cTn id="48" dur="1" fill="hold">
                                          <p:stCondLst>
                                            <p:cond delay="0"/>
                                          </p:stCondLst>
                                        </p:cTn>
                                        <p:tgtEl>
                                          <p:spTgt spid="3">
                                            <p:txEl>
                                              <p:pRg st="12" end="12"/>
                                            </p:txEl>
                                          </p:spTgt>
                                        </p:tgtEl>
                                        <p:attrNameLst>
                                          <p:attrName>style.visibility</p:attrName>
                                        </p:attrNameLst>
                                      </p:cBhvr>
                                      <p:to>
                                        <p:strVal val="visible"/>
                                      </p:to>
                                    </p:set>
                                    <p:animEffect transition="in" filter="wipe(right)">
                                      <p:cBhvr>
                                        <p:cTn id="49" dur="5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Excise duty – Exemption</a:t>
            </a:r>
            <a:endParaRPr lang="en-US" dirty="0"/>
          </a:p>
        </p:txBody>
      </p:sp>
      <p:sp>
        <p:nvSpPr>
          <p:cNvPr id="3" name="Content Placeholder 2"/>
          <p:cNvSpPr>
            <a:spLocks noGrp="1"/>
          </p:cNvSpPr>
          <p:nvPr>
            <p:ph sz="quarter" idx="1"/>
          </p:nvPr>
        </p:nvSpPr>
        <p:spPr/>
        <p:txBody>
          <a:bodyPr>
            <a:normAutofit fontScale="62500" lnSpcReduction="20000"/>
          </a:bodyPr>
          <a:lstStyle/>
          <a:p>
            <a:r>
              <a:rPr lang="en-US" dirty="0" smtClean="0"/>
              <a:t>Full exemption from excise duty available to ship and vessels now be available subject to fulfillment of conditions</a:t>
            </a:r>
          </a:p>
          <a:p>
            <a:pPr>
              <a:buNone/>
            </a:pPr>
            <a:endParaRPr lang="en-US" dirty="0" smtClean="0"/>
          </a:p>
          <a:p>
            <a:r>
              <a:rPr lang="en-US" dirty="0" smtClean="0"/>
              <a:t>Full exemption has been granted to </a:t>
            </a:r>
          </a:p>
          <a:p>
            <a:pPr algn="just">
              <a:buNone/>
            </a:pPr>
            <a:r>
              <a:rPr lang="en-US" dirty="0" smtClean="0"/>
              <a:t>	-	Specified raw materials viz. stainless </a:t>
            </a:r>
          </a:p>
          <a:p>
            <a:pPr algn="just">
              <a:buNone/>
            </a:pPr>
            <a:r>
              <a:rPr lang="en-US" dirty="0" smtClean="0"/>
              <a:t>		steel tube and wire, cobalt chromium tube, 		</a:t>
            </a:r>
          </a:p>
          <a:p>
            <a:pPr algn="just">
              <a:buNone/>
            </a:pPr>
            <a:r>
              <a:rPr lang="en-US" dirty="0" smtClean="0"/>
              <a:t>		</a:t>
            </a:r>
            <a:r>
              <a:rPr lang="en-US" dirty="0" err="1" smtClean="0"/>
              <a:t>Hayness</a:t>
            </a:r>
            <a:r>
              <a:rPr lang="en-US" dirty="0" smtClean="0"/>
              <a:t> Alloy-25 and polypropylene mesh </a:t>
            </a:r>
          </a:p>
          <a:p>
            <a:pPr algn="just">
              <a:buNone/>
            </a:pPr>
            <a:r>
              <a:rPr lang="en-US" dirty="0" smtClean="0"/>
              <a:t>              required for manufacture of 	Coronary stents/ 	coronary stent system and      	artificial heart  valve on actual user basis.</a:t>
            </a:r>
          </a:p>
          <a:p>
            <a:pPr algn="just">
              <a:buNone/>
            </a:pPr>
            <a:endParaRPr lang="en-US" dirty="0" smtClean="0"/>
          </a:p>
          <a:p>
            <a:pPr algn="just">
              <a:buNone/>
            </a:pPr>
            <a:r>
              <a:rPr lang="en-US" dirty="0" smtClean="0"/>
              <a:t>	-	Refills and inks in bulk packs (not meant for retail sale) used for 	manufacture of 	pens of value not exceeding ` 200 per piece.</a:t>
            </a:r>
          </a:p>
          <a:p>
            <a:pPr algn="just">
              <a:buNone/>
            </a:pPr>
            <a:r>
              <a:rPr lang="en-US" dirty="0" smtClean="0"/>
              <a:t>	</a:t>
            </a:r>
          </a:p>
          <a:p>
            <a:pPr algn="just">
              <a:buNone/>
            </a:pPr>
            <a:r>
              <a:rPr lang="en-US" dirty="0" smtClean="0"/>
              <a:t>	-	MS Pipes of diameter 30cm used in collector well, infiltration well for water 	purification eligible for exemption from excise duty under serial no.233 	if notification no.12/2012 C.E. dated 17.03.2012 </a:t>
            </a:r>
          </a:p>
          <a:p>
            <a:pPr algn="just">
              <a:buNone/>
            </a:pPr>
            <a:endParaRPr lang="en-US" dirty="0"/>
          </a:p>
        </p:txBody>
      </p:sp>
      <p:pic>
        <p:nvPicPr>
          <p:cNvPr id="4" name="Picture 3" descr="exemption.jpg"/>
          <p:cNvPicPr>
            <a:picLocks noChangeAspect="1"/>
          </p:cNvPicPr>
          <p:nvPr/>
        </p:nvPicPr>
        <p:blipFill>
          <a:blip r:embed="rId2"/>
          <a:stretch>
            <a:fillRect/>
          </a:stretch>
        </p:blipFill>
        <p:spPr>
          <a:xfrm>
            <a:off x="5943600" y="1981200"/>
            <a:ext cx="2819400" cy="1676400"/>
          </a:xfrm>
          <a:prstGeom prst="rect">
            <a:avLst/>
          </a:prstGeom>
        </p:spPr>
      </p:pic>
      <p:sp>
        <p:nvSpPr>
          <p:cNvPr id="5" name="Footer Placeholder 4"/>
          <p:cNvSpPr>
            <a:spLocks noGrp="1"/>
          </p:cNvSpPr>
          <p:nvPr>
            <p:ph type="ftr" sz="quarter" idx="11"/>
          </p:nvPr>
        </p:nvSpPr>
        <p:spPr/>
        <p:txBody>
          <a:bodyPr/>
          <a:lstStyle/>
          <a:p>
            <a:r>
              <a:rPr lang="en-US" smtClean="0"/>
              <a:t>visit us at www.capradeepjain.com</a:t>
            </a:r>
            <a:endParaRPr lang="en-US"/>
          </a:p>
        </p:txBody>
      </p:sp>
      <p:sp>
        <p:nvSpPr>
          <p:cNvPr id="6" name="Slide Number Placeholder 5"/>
          <p:cNvSpPr>
            <a:spLocks noGrp="1"/>
          </p:cNvSpPr>
          <p:nvPr>
            <p:ph type="sldNum" sz="quarter" idx="12"/>
          </p:nvPr>
        </p:nvSpPr>
        <p:spPr/>
        <p:txBody>
          <a:bodyPr>
            <a:normAutofit fontScale="85000" lnSpcReduction="20000"/>
          </a:bodyPr>
          <a:lstStyle/>
          <a:p>
            <a:fld id="{28D3A0CF-A015-45E9-945A-9737571716B3}" type="slidenum">
              <a:rPr lang="en-US" smtClean="0"/>
              <a:pPr/>
              <a:t>10</a:t>
            </a:fld>
            <a:endParaRPr lang="en-US"/>
          </a:p>
        </p:txBody>
      </p:sp>
    </p:spTree>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ssolve">
                                      <p:cBhvr>
                                        <p:cTn id="17" dur="2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left)">
                                      <p:cBhvr>
                                        <p:cTn id="22" dur="2000"/>
                                        <p:tgtEl>
                                          <p:spTgt spid="3">
                                            <p:txEl>
                                              <p:pRg st="2" end="2"/>
                                            </p:txEl>
                                          </p:spTgt>
                                        </p:tgtEl>
                                      </p:cBhvr>
                                    </p:animEffect>
                                  </p:childTnLst>
                                </p:cTn>
                              </p:par>
                              <p:par>
                                <p:cTn id="23" presetID="22" presetClass="entr" presetSubtype="8"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wipe(left)">
                                      <p:cBhvr>
                                        <p:cTn id="25" dur="2000"/>
                                        <p:tgtEl>
                                          <p:spTgt spid="3">
                                            <p:txEl>
                                              <p:pRg st="3" end="3"/>
                                            </p:txEl>
                                          </p:spTgt>
                                        </p:tgtEl>
                                      </p:cBhvr>
                                    </p:animEffect>
                                  </p:childTnLst>
                                </p:cTn>
                              </p:par>
                              <p:par>
                                <p:cTn id="26" presetID="22" presetClass="entr" presetSubtype="8" fill="hold" nodeType="with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wipe(left)">
                                      <p:cBhvr>
                                        <p:cTn id="28" dur="2000"/>
                                        <p:tgtEl>
                                          <p:spTgt spid="3">
                                            <p:txEl>
                                              <p:pRg st="4" end="4"/>
                                            </p:txEl>
                                          </p:spTgt>
                                        </p:tgtEl>
                                      </p:cBhvr>
                                    </p:animEffect>
                                  </p:childTnLst>
                                </p:cTn>
                              </p:par>
                              <p:par>
                                <p:cTn id="29" presetID="22" presetClass="entr" presetSubtype="8" fill="hold"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wipe(left)">
                                      <p:cBhvr>
                                        <p:cTn id="31" dur="2000"/>
                                        <p:tgtEl>
                                          <p:spTgt spid="3">
                                            <p:txEl>
                                              <p:pRg st="5" end="5"/>
                                            </p:txEl>
                                          </p:spTgt>
                                        </p:tgtEl>
                                      </p:cBhvr>
                                    </p:animEffect>
                                  </p:childTnLst>
                                </p:cTn>
                              </p:par>
                              <p:par>
                                <p:cTn id="32" presetID="22" presetClass="entr" presetSubtype="8" fill="hold" nodeType="withEffect">
                                  <p:stCondLst>
                                    <p:cond delay="0"/>
                                  </p:stCondLst>
                                  <p:childTnLst>
                                    <p:set>
                                      <p:cBhvr>
                                        <p:cTn id="33" dur="1" fill="hold">
                                          <p:stCondLst>
                                            <p:cond delay="0"/>
                                          </p:stCondLst>
                                        </p:cTn>
                                        <p:tgtEl>
                                          <p:spTgt spid="3">
                                            <p:txEl>
                                              <p:pRg st="6" end="6"/>
                                            </p:txEl>
                                          </p:spTgt>
                                        </p:tgtEl>
                                        <p:attrNameLst>
                                          <p:attrName>style.visibility</p:attrName>
                                        </p:attrNameLst>
                                      </p:cBhvr>
                                      <p:to>
                                        <p:strVal val="visible"/>
                                      </p:to>
                                    </p:set>
                                    <p:animEffect transition="in" filter="wipe(left)">
                                      <p:cBhvr>
                                        <p:cTn id="34" dur="2000"/>
                                        <p:tgtEl>
                                          <p:spTgt spid="3">
                                            <p:txEl>
                                              <p:pRg st="6" end="6"/>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2"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wipe(right)">
                                      <p:cBhvr>
                                        <p:cTn id="39" dur="2000"/>
                                        <p:tgtEl>
                                          <p:spTgt spid="3">
                                            <p:txEl>
                                              <p:pRg st="8" end="8"/>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nodeType="clickEffect">
                                  <p:stCondLst>
                                    <p:cond delay="0"/>
                                  </p:stCondLst>
                                  <p:childTnLst>
                                    <p:set>
                                      <p:cBhvr>
                                        <p:cTn id="43" dur="1" fill="hold">
                                          <p:stCondLst>
                                            <p:cond delay="0"/>
                                          </p:stCondLst>
                                        </p:cTn>
                                        <p:tgtEl>
                                          <p:spTgt spid="3">
                                            <p:txEl>
                                              <p:pRg st="10" end="10"/>
                                            </p:txEl>
                                          </p:spTgt>
                                        </p:tgtEl>
                                        <p:attrNameLst>
                                          <p:attrName>style.visibility</p:attrName>
                                        </p:attrNameLst>
                                      </p:cBhvr>
                                      <p:to>
                                        <p:strVal val="visible"/>
                                      </p:to>
                                    </p:set>
                                    <p:animEffect transition="in" filter="wipe(left)">
                                      <p:cBhvr>
                                        <p:cTn id="44" dur="2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Excise – Changes in Central Excise Tariff</a:t>
            </a:r>
            <a:endParaRPr lang="en-US" dirty="0"/>
          </a:p>
        </p:txBody>
      </p:sp>
      <p:sp>
        <p:nvSpPr>
          <p:cNvPr id="3" name="Footer Placeholder 2"/>
          <p:cNvSpPr>
            <a:spLocks noGrp="1"/>
          </p:cNvSpPr>
          <p:nvPr>
            <p:ph type="ftr" sz="quarter" idx="11"/>
          </p:nvPr>
        </p:nvSpPr>
        <p:spPr/>
        <p:txBody>
          <a:bodyPr/>
          <a:lstStyle/>
          <a:p>
            <a:r>
              <a:rPr lang="en-US" smtClean="0"/>
              <a:t>visit us at www.capradeepjain.com</a:t>
            </a:r>
            <a:endParaRPr lang="en-US"/>
          </a:p>
        </p:txBody>
      </p:sp>
      <p:sp>
        <p:nvSpPr>
          <p:cNvPr id="4" name="Slide Number Placeholder 3"/>
          <p:cNvSpPr>
            <a:spLocks noGrp="1"/>
          </p:cNvSpPr>
          <p:nvPr>
            <p:ph type="sldNum" sz="quarter" idx="12"/>
          </p:nvPr>
        </p:nvSpPr>
        <p:spPr/>
        <p:txBody>
          <a:bodyPr>
            <a:normAutofit fontScale="85000" lnSpcReduction="20000"/>
          </a:bodyPr>
          <a:lstStyle/>
          <a:p>
            <a:fld id="{28D3A0CF-A015-45E9-945A-9737571716B3}" type="slidenum">
              <a:rPr lang="en-US" smtClean="0"/>
              <a:pPr/>
              <a:t>11</a:t>
            </a:fld>
            <a:endParaRPr lang="en-US"/>
          </a:p>
        </p:txBody>
      </p:sp>
      <p:pic>
        <p:nvPicPr>
          <p:cNvPr id="3075" name="Picture 3"/>
          <p:cNvPicPr>
            <a:picLocks noGrp="1" noChangeAspect="1" noChangeArrowheads="1"/>
          </p:cNvPicPr>
          <p:nvPr>
            <p:ph sz="quarter" idx="1"/>
          </p:nvPr>
        </p:nvPicPr>
        <p:blipFill>
          <a:blip r:embed="rId2"/>
          <a:srcRect/>
          <a:stretch>
            <a:fillRect/>
          </a:stretch>
        </p:blipFill>
        <p:spPr bwMode="auto">
          <a:xfrm>
            <a:off x="304800" y="1676400"/>
            <a:ext cx="8153400" cy="4419600"/>
          </a:xfrm>
          <a:prstGeom prst="rect">
            <a:avLst/>
          </a:prstGeom>
          <a:noFill/>
          <a:ln w="9525">
            <a:noFill/>
            <a:miter lim="800000"/>
            <a:headEnd/>
            <a:tailEnd/>
          </a:ln>
          <a:effectLst/>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3075"/>
                                        </p:tgtEl>
                                        <p:attrNameLst>
                                          <p:attrName>style.visibility</p:attrName>
                                        </p:attrNameLst>
                                      </p:cBhvr>
                                      <p:to>
                                        <p:strVal val="visible"/>
                                      </p:to>
                                    </p:set>
                                    <p:animEffect transition="in" filter="diamond(in)">
                                      <p:cBhvr>
                                        <p:cTn id="12" dur="20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Excise – Changes in Central Excise Tariff</a:t>
            </a:r>
            <a:endParaRPr lang="en-US" dirty="0"/>
          </a:p>
        </p:txBody>
      </p:sp>
      <p:sp>
        <p:nvSpPr>
          <p:cNvPr id="3" name="Footer Placeholder 2"/>
          <p:cNvSpPr>
            <a:spLocks noGrp="1"/>
          </p:cNvSpPr>
          <p:nvPr>
            <p:ph type="ftr" sz="quarter" idx="11"/>
          </p:nvPr>
        </p:nvSpPr>
        <p:spPr/>
        <p:txBody>
          <a:bodyPr/>
          <a:lstStyle/>
          <a:p>
            <a:r>
              <a:rPr lang="en-US" smtClean="0"/>
              <a:t>visit us at www.capradeepjain.com</a:t>
            </a:r>
            <a:endParaRPr lang="en-US"/>
          </a:p>
        </p:txBody>
      </p:sp>
      <p:sp>
        <p:nvSpPr>
          <p:cNvPr id="4" name="Slide Number Placeholder 3"/>
          <p:cNvSpPr>
            <a:spLocks noGrp="1"/>
          </p:cNvSpPr>
          <p:nvPr>
            <p:ph type="sldNum" sz="quarter" idx="12"/>
          </p:nvPr>
        </p:nvSpPr>
        <p:spPr/>
        <p:txBody>
          <a:bodyPr>
            <a:normAutofit fontScale="85000" lnSpcReduction="20000"/>
          </a:bodyPr>
          <a:lstStyle/>
          <a:p>
            <a:fld id="{28D3A0CF-A015-45E9-945A-9737571716B3}" type="slidenum">
              <a:rPr lang="en-US" smtClean="0"/>
              <a:pPr/>
              <a:t>12</a:t>
            </a:fld>
            <a:endParaRPr lang="en-US"/>
          </a:p>
        </p:txBody>
      </p:sp>
      <p:sp>
        <p:nvSpPr>
          <p:cNvPr id="5" name="Content Placeholder 4"/>
          <p:cNvSpPr>
            <a:spLocks noGrp="1"/>
          </p:cNvSpPr>
          <p:nvPr>
            <p:ph sz="quarter" idx="1"/>
          </p:nvPr>
        </p:nvSpPr>
        <p:spPr/>
        <p:txBody>
          <a:bodyPr/>
          <a:lstStyle/>
          <a:p>
            <a:endParaRPr lang="en-US"/>
          </a:p>
        </p:txBody>
      </p:sp>
      <p:pic>
        <p:nvPicPr>
          <p:cNvPr id="4098" name="Picture 2"/>
          <p:cNvPicPr>
            <a:picLocks noChangeAspect="1" noChangeArrowheads="1"/>
          </p:cNvPicPr>
          <p:nvPr/>
        </p:nvPicPr>
        <p:blipFill>
          <a:blip r:embed="rId2"/>
          <a:srcRect/>
          <a:stretch>
            <a:fillRect/>
          </a:stretch>
        </p:blipFill>
        <p:spPr bwMode="auto">
          <a:xfrm>
            <a:off x="609600" y="1600200"/>
            <a:ext cx="8153400" cy="4343400"/>
          </a:xfrm>
          <a:prstGeom prst="rect">
            <a:avLst/>
          </a:prstGeom>
          <a:noFill/>
          <a:ln w="9525">
            <a:noFill/>
            <a:miter lim="800000"/>
            <a:headEnd/>
            <a:tailEnd/>
          </a:ln>
          <a:effectLst/>
        </p:spPr>
      </p:pic>
    </p:spTree>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32" fill="hold" nodeType="clickEffect">
                                  <p:stCondLst>
                                    <p:cond delay="0"/>
                                  </p:stCondLst>
                                  <p:childTnLst>
                                    <p:set>
                                      <p:cBhvr>
                                        <p:cTn id="11" dur="1" fill="hold">
                                          <p:stCondLst>
                                            <p:cond delay="0"/>
                                          </p:stCondLst>
                                        </p:cTn>
                                        <p:tgtEl>
                                          <p:spTgt spid="4098"/>
                                        </p:tgtEl>
                                        <p:attrNameLst>
                                          <p:attrName>style.visibility</p:attrName>
                                        </p:attrNameLst>
                                      </p:cBhvr>
                                      <p:to>
                                        <p:strVal val="visible"/>
                                      </p:to>
                                    </p:set>
                                    <p:animEffect transition="in" filter="diamond(out)">
                                      <p:cBhvr>
                                        <p:cTn id="12" dur="2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Changes in CENVAT Credit Rules</a:t>
            </a:r>
            <a:endParaRPr lang="en-US" dirty="0"/>
          </a:p>
        </p:txBody>
      </p:sp>
      <p:sp>
        <p:nvSpPr>
          <p:cNvPr id="3" name="Footer Placeholder 2"/>
          <p:cNvSpPr>
            <a:spLocks noGrp="1"/>
          </p:cNvSpPr>
          <p:nvPr>
            <p:ph type="ftr" sz="quarter" idx="11"/>
          </p:nvPr>
        </p:nvSpPr>
        <p:spPr/>
        <p:txBody>
          <a:bodyPr/>
          <a:lstStyle/>
          <a:p>
            <a:r>
              <a:rPr lang="en-US" smtClean="0"/>
              <a:t>visit us at www.capradeepjain.com</a:t>
            </a:r>
            <a:endParaRPr lang="en-US"/>
          </a:p>
        </p:txBody>
      </p:sp>
      <p:sp>
        <p:nvSpPr>
          <p:cNvPr id="4" name="Content Placeholder 3"/>
          <p:cNvSpPr>
            <a:spLocks noGrp="1"/>
          </p:cNvSpPr>
          <p:nvPr>
            <p:ph sz="quarter" idx="1"/>
          </p:nvPr>
        </p:nvSpPr>
        <p:spPr/>
        <p:txBody>
          <a:bodyPr>
            <a:normAutofit fontScale="85000" lnSpcReduction="20000"/>
          </a:bodyPr>
          <a:lstStyle/>
          <a:p>
            <a:pPr algn="just"/>
            <a:r>
              <a:rPr lang="en-US" dirty="0" smtClean="0"/>
              <a:t>Now Credit on all motor vehicles shall be allowed other than those falling under tariff heading 8702,8703,8704,8711 and their chassis will be allowed. The credit of service tax paid on hiring, insurance and repair will also be allowed.</a:t>
            </a:r>
          </a:p>
          <a:p>
            <a:pPr>
              <a:buNone/>
            </a:pPr>
            <a:endParaRPr lang="en-US" dirty="0" smtClean="0"/>
          </a:p>
          <a:p>
            <a:pPr algn="just"/>
            <a:r>
              <a:rPr lang="en-US" dirty="0" smtClean="0"/>
              <a:t>Following credit in respect of vehicles shall also be allowed</a:t>
            </a:r>
          </a:p>
          <a:p>
            <a:pPr algn="just">
              <a:buNone/>
            </a:pPr>
            <a:r>
              <a:rPr lang="en-US" dirty="0" smtClean="0"/>
              <a:t> (</a:t>
            </a:r>
            <a:r>
              <a:rPr lang="en-US" dirty="0" err="1" smtClean="0"/>
              <a:t>i</a:t>
            </a:r>
            <a:r>
              <a:rPr lang="en-US" dirty="0" smtClean="0"/>
              <a:t>)	insurance to motor insurance companies (as 	reinsurance 	and third party insurance) and manufacturers</a:t>
            </a:r>
          </a:p>
          <a:p>
            <a:pPr algn="just">
              <a:buNone/>
            </a:pPr>
            <a:r>
              <a:rPr lang="en-US" dirty="0" smtClean="0"/>
              <a:t>(ii)		Repair of vehicles to manufacturers in respect of motor 	vehicles manufactured by them and to insurance 	companies in respect of motor vehicles 	insured/reinsured by them</a:t>
            </a:r>
            <a:endParaRPr lang="en-US" dirty="0"/>
          </a:p>
        </p:txBody>
      </p:sp>
      <p:sp>
        <p:nvSpPr>
          <p:cNvPr id="5" name="Slide Number Placeholder 4"/>
          <p:cNvSpPr>
            <a:spLocks noGrp="1"/>
          </p:cNvSpPr>
          <p:nvPr>
            <p:ph type="sldNum" sz="quarter" idx="12"/>
          </p:nvPr>
        </p:nvSpPr>
        <p:spPr/>
        <p:txBody>
          <a:bodyPr>
            <a:normAutofit fontScale="85000" lnSpcReduction="20000"/>
          </a:bodyPr>
          <a:lstStyle/>
          <a:p>
            <a:fld id="{28D3A0CF-A015-45E9-945A-9737571716B3}" type="slidenum">
              <a:rPr lang="en-US" smtClean="0"/>
              <a:pPr/>
              <a:t>13</a:t>
            </a:fld>
            <a:endParaRPr lang="en-US"/>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down)">
                                      <p:cBhvr>
                                        <p:cTn id="12" dur="20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wipe(up)">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wipe(left)">
                                      <p:cBhvr>
                                        <p:cTn id="22" dur="20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2"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wipe(right)">
                                      <p:cBhvr>
                                        <p:cTn id="27" dur="20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Changes in CENVAT Credit Rules</a:t>
            </a:r>
            <a:endParaRPr lang="en-US" dirty="0"/>
          </a:p>
        </p:txBody>
      </p:sp>
      <p:sp>
        <p:nvSpPr>
          <p:cNvPr id="3" name="Footer Placeholder 2"/>
          <p:cNvSpPr>
            <a:spLocks noGrp="1"/>
          </p:cNvSpPr>
          <p:nvPr>
            <p:ph type="ftr" sz="quarter" idx="11"/>
          </p:nvPr>
        </p:nvSpPr>
        <p:spPr/>
        <p:txBody>
          <a:bodyPr/>
          <a:lstStyle/>
          <a:p>
            <a:r>
              <a:rPr lang="en-US" smtClean="0"/>
              <a:t>visit us at www.capradeepjain.com</a:t>
            </a:r>
            <a:endParaRPr lang="en-US"/>
          </a:p>
        </p:txBody>
      </p:sp>
      <p:sp>
        <p:nvSpPr>
          <p:cNvPr id="4" name="Content Placeholder 3"/>
          <p:cNvSpPr>
            <a:spLocks noGrp="1"/>
          </p:cNvSpPr>
          <p:nvPr>
            <p:ph sz="quarter" idx="1"/>
          </p:nvPr>
        </p:nvSpPr>
        <p:spPr/>
        <p:txBody>
          <a:bodyPr>
            <a:normAutofit fontScale="77500" lnSpcReduction="20000"/>
          </a:bodyPr>
          <a:lstStyle/>
          <a:p>
            <a:pPr algn="just"/>
            <a:r>
              <a:rPr lang="en-US" dirty="0" smtClean="0"/>
              <a:t>Rule – 3(5) and 3(5A) are being amended to prescribe that in case the capital goods on which CENVAT credit has been taken are cleared after being used then the amount payable shall be either the amount calculated on the basis of CENVAT credit taken at the time of receipt reduced by a prescribed percentage or the duty on transaction value whichever is higher.</a:t>
            </a:r>
          </a:p>
          <a:p>
            <a:pPr algn="just">
              <a:buNone/>
            </a:pPr>
            <a:endParaRPr lang="en-US" dirty="0" smtClean="0"/>
          </a:p>
          <a:p>
            <a:pPr lvl="0" algn="just"/>
            <a:r>
              <a:rPr lang="en-US" dirty="0" smtClean="0"/>
              <a:t>Sub Rule – 4(1) and 4(2) have been amended to allow credit of goods without bringing them in to premises subject to due documentation regarding their delivery and location.</a:t>
            </a:r>
          </a:p>
          <a:p>
            <a:pPr lvl="0" algn="just">
              <a:buNone/>
            </a:pPr>
            <a:endParaRPr lang="en-US" dirty="0" smtClean="0"/>
          </a:p>
          <a:p>
            <a:pPr algn="just"/>
            <a:r>
              <a:rPr lang="en-US" dirty="0" smtClean="0"/>
              <a:t>Changes are being made in Rule 7 relating to distribution of credits of input services by an input service distributer (ISD) to ensure their scientific allocation to only such units where they have been put to use and proportionate to turnover.</a:t>
            </a:r>
          </a:p>
        </p:txBody>
      </p:sp>
      <p:sp>
        <p:nvSpPr>
          <p:cNvPr id="5" name="Slide Number Placeholder 4"/>
          <p:cNvSpPr>
            <a:spLocks noGrp="1"/>
          </p:cNvSpPr>
          <p:nvPr>
            <p:ph type="sldNum" sz="quarter" idx="12"/>
          </p:nvPr>
        </p:nvSpPr>
        <p:spPr/>
        <p:txBody>
          <a:bodyPr>
            <a:normAutofit fontScale="85000" lnSpcReduction="20000"/>
          </a:bodyPr>
          <a:lstStyle/>
          <a:p>
            <a:fld id="{28D3A0CF-A015-45E9-945A-9737571716B3}" type="slidenum">
              <a:rPr lang="en-US" smtClean="0"/>
              <a:pPr/>
              <a:t>14</a:t>
            </a:fld>
            <a:endParaRPr lang="en-US"/>
          </a:p>
        </p:txBody>
      </p:sp>
    </p:spTree>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right)">
                                      <p:cBhvr>
                                        <p:cTn id="12" dur="10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wipe(left)">
                                      <p:cBhvr>
                                        <p:cTn id="17" dur="20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wipe(right)">
                                      <p:cBhvr>
                                        <p:cTn id="22" dur="20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Changes in CENVAT Credit Rules</a:t>
            </a:r>
            <a:endParaRPr lang="en-US" dirty="0"/>
          </a:p>
        </p:txBody>
      </p:sp>
      <p:sp>
        <p:nvSpPr>
          <p:cNvPr id="3" name="Footer Placeholder 2"/>
          <p:cNvSpPr>
            <a:spLocks noGrp="1"/>
          </p:cNvSpPr>
          <p:nvPr>
            <p:ph type="ftr" sz="quarter" idx="11"/>
          </p:nvPr>
        </p:nvSpPr>
        <p:spPr/>
        <p:txBody>
          <a:bodyPr/>
          <a:lstStyle/>
          <a:p>
            <a:r>
              <a:rPr lang="en-US" smtClean="0"/>
              <a:t>visit us at www.capradeepjain.com</a:t>
            </a:r>
            <a:endParaRPr lang="en-US"/>
          </a:p>
        </p:txBody>
      </p:sp>
      <p:sp>
        <p:nvSpPr>
          <p:cNvPr id="4" name="Content Placeholder 3"/>
          <p:cNvSpPr>
            <a:spLocks noGrp="1"/>
          </p:cNvSpPr>
          <p:nvPr>
            <p:ph sz="quarter" idx="1"/>
          </p:nvPr>
        </p:nvSpPr>
        <p:spPr/>
        <p:txBody>
          <a:bodyPr>
            <a:normAutofit fontScale="92500" lnSpcReduction="20000"/>
          </a:bodyPr>
          <a:lstStyle/>
          <a:p>
            <a:pPr algn="just"/>
            <a:r>
              <a:rPr lang="en-US" dirty="0" smtClean="0"/>
              <a:t>Rule (9)(1)(e) is being amended to allow </a:t>
            </a:r>
            <a:r>
              <a:rPr lang="en-US" dirty="0" err="1" smtClean="0"/>
              <a:t>availment</a:t>
            </a:r>
            <a:r>
              <a:rPr lang="en-US" dirty="0" smtClean="0"/>
              <a:t> of credit on tax payment </a:t>
            </a:r>
            <a:r>
              <a:rPr lang="en-US" dirty="0" err="1" smtClean="0"/>
              <a:t>challan</a:t>
            </a:r>
            <a:r>
              <a:rPr lang="en-US" dirty="0" smtClean="0"/>
              <a:t> in case of payment of service tax by all service receivers on reverse charge</a:t>
            </a:r>
          </a:p>
          <a:p>
            <a:pPr algn="just">
              <a:buNone/>
            </a:pPr>
            <a:endParaRPr lang="en-US" dirty="0" smtClean="0"/>
          </a:p>
          <a:p>
            <a:pPr lvl="0" algn="just"/>
            <a:r>
              <a:rPr lang="en-US" dirty="0" smtClean="0"/>
              <a:t>Rule 10A is being inserted to permit transfer of unutilized credit of SAD lying in balance at the end of each quarter to another factory of the manufacturer</a:t>
            </a:r>
          </a:p>
          <a:p>
            <a:pPr lvl="0" algn="just">
              <a:buNone/>
            </a:pPr>
            <a:endParaRPr lang="en-US" dirty="0" smtClean="0"/>
          </a:p>
          <a:p>
            <a:pPr lvl="0" algn="just"/>
            <a:r>
              <a:rPr lang="en-US" dirty="0" smtClean="0"/>
              <a:t>Rule 14 amended to substitute word “or” with “and”. So now interest shall be payable when credit is taken </a:t>
            </a:r>
            <a:r>
              <a:rPr lang="en-US" b="1" dirty="0" smtClean="0"/>
              <a:t>and </a:t>
            </a:r>
            <a:r>
              <a:rPr lang="en-US" dirty="0" smtClean="0"/>
              <a:t>utilized wrongly. Decision of </a:t>
            </a:r>
            <a:r>
              <a:rPr lang="en-US" b="1" dirty="0" err="1" smtClean="0"/>
              <a:t>Ind</a:t>
            </a:r>
            <a:r>
              <a:rPr lang="en-US" b="1" dirty="0" smtClean="0"/>
              <a:t> Swift laboratories (2011 – TIOL – SC –CX) nullified. </a:t>
            </a:r>
          </a:p>
          <a:p>
            <a:endParaRPr lang="en-US" dirty="0"/>
          </a:p>
        </p:txBody>
      </p:sp>
      <p:sp>
        <p:nvSpPr>
          <p:cNvPr id="5" name="Slide Number Placeholder 4"/>
          <p:cNvSpPr>
            <a:spLocks noGrp="1"/>
          </p:cNvSpPr>
          <p:nvPr>
            <p:ph type="sldNum" sz="quarter" idx="12"/>
          </p:nvPr>
        </p:nvSpPr>
        <p:spPr/>
        <p:txBody>
          <a:bodyPr>
            <a:normAutofit fontScale="85000" lnSpcReduction="20000"/>
          </a:bodyPr>
          <a:lstStyle/>
          <a:p>
            <a:fld id="{28D3A0CF-A015-45E9-945A-9737571716B3}" type="slidenum">
              <a:rPr lang="en-US" smtClean="0"/>
              <a:pPr/>
              <a:t>15</a:t>
            </a:fld>
            <a:endParaRPr lang="en-US"/>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20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wipe(right)">
                                      <p:cBhvr>
                                        <p:cTn id="17" dur="20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wipe(left)">
                                      <p:cBhvr>
                                        <p:cTn id="22" dur="20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Changes in CENVAT Credit Rules</a:t>
            </a:r>
            <a:endParaRPr lang="en-US" dirty="0"/>
          </a:p>
        </p:txBody>
      </p:sp>
      <p:sp>
        <p:nvSpPr>
          <p:cNvPr id="3" name="Footer Placeholder 2"/>
          <p:cNvSpPr>
            <a:spLocks noGrp="1"/>
          </p:cNvSpPr>
          <p:nvPr>
            <p:ph type="ftr" sz="quarter" idx="11"/>
          </p:nvPr>
        </p:nvSpPr>
        <p:spPr/>
        <p:txBody>
          <a:bodyPr/>
          <a:lstStyle/>
          <a:p>
            <a:r>
              <a:rPr lang="en-US" smtClean="0"/>
              <a:t>visit us at www.capradeepjain.com</a:t>
            </a:r>
            <a:endParaRPr lang="en-US"/>
          </a:p>
        </p:txBody>
      </p:sp>
      <p:sp>
        <p:nvSpPr>
          <p:cNvPr id="4" name="Slide Number Placeholder 3"/>
          <p:cNvSpPr>
            <a:spLocks noGrp="1"/>
          </p:cNvSpPr>
          <p:nvPr>
            <p:ph type="sldNum" sz="quarter" idx="12"/>
          </p:nvPr>
        </p:nvSpPr>
        <p:spPr/>
        <p:txBody>
          <a:bodyPr>
            <a:normAutofit fontScale="85000" lnSpcReduction="20000"/>
          </a:bodyPr>
          <a:lstStyle/>
          <a:p>
            <a:fld id="{28D3A0CF-A015-45E9-945A-9737571716B3}" type="slidenum">
              <a:rPr lang="en-US" smtClean="0"/>
              <a:pPr/>
              <a:t>16</a:t>
            </a:fld>
            <a:endParaRPr lang="en-US"/>
          </a:p>
        </p:txBody>
      </p:sp>
      <p:sp>
        <p:nvSpPr>
          <p:cNvPr id="5" name="Content Placeholder 4"/>
          <p:cNvSpPr>
            <a:spLocks noGrp="1"/>
          </p:cNvSpPr>
          <p:nvPr>
            <p:ph sz="quarter" idx="1"/>
          </p:nvPr>
        </p:nvSpPr>
        <p:spPr/>
        <p:txBody>
          <a:bodyPr>
            <a:normAutofit fontScale="92500" lnSpcReduction="20000"/>
          </a:bodyPr>
          <a:lstStyle/>
          <a:p>
            <a:pPr algn="just"/>
            <a:r>
              <a:rPr lang="en-US" dirty="0" smtClean="0"/>
              <a:t>Rule – 5 of CENVAT Credit Rules relating to refund of CENVAT credit is simplified now, the new scheme does not require the kind of correlation that is needed at present between exports and inputs used in such exports. Duties or taxes paid on any goods or services that qualify as inputs or input services will be entitled to refund in the </a:t>
            </a:r>
            <a:r>
              <a:rPr lang="en-US" b="1" dirty="0" smtClean="0"/>
              <a:t>ratio of export turnover to total turnover.</a:t>
            </a:r>
            <a:endParaRPr lang="en-US" dirty="0" smtClean="0"/>
          </a:p>
          <a:p>
            <a:endParaRPr lang="en-US" dirty="0" smtClean="0"/>
          </a:p>
          <a:p>
            <a:r>
              <a:rPr lang="en-US" dirty="0" smtClean="0"/>
              <a:t>New Formula is as follows</a:t>
            </a:r>
          </a:p>
          <a:p>
            <a:pPr>
              <a:buNone/>
            </a:pPr>
            <a:endParaRPr lang="en-US" dirty="0" smtClean="0"/>
          </a:p>
          <a:p>
            <a:r>
              <a:rPr lang="en-US" sz="1700" i="1" dirty="0" smtClean="0"/>
              <a:t>Refund amount = </a:t>
            </a:r>
            <a:r>
              <a:rPr lang="en-US" sz="1700" i="1" u="sng" dirty="0" smtClean="0"/>
              <a:t>(Export turnover of goods+ Export turnover of services)</a:t>
            </a:r>
            <a:r>
              <a:rPr lang="en-US" sz="1700" i="1" dirty="0" smtClean="0"/>
              <a:t> x Net CENVAT credit </a:t>
            </a:r>
            <a:endParaRPr lang="en-US" sz="1700" dirty="0" smtClean="0"/>
          </a:p>
          <a:p>
            <a:pPr>
              <a:buNone/>
            </a:pPr>
            <a:r>
              <a:rPr lang="en-US" sz="1700" i="1" dirty="0" smtClean="0"/>
              <a:t>        </a:t>
            </a:r>
            <a:r>
              <a:rPr lang="en-US" sz="1700" i="1" dirty="0" smtClean="0"/>
              <a:t>                                             </a:t>
            </a:r>
            <a:r>
              <a:rPr lang="en-US" sz="1700" i="1" dirty="0" smtClean="0"/>
              <a:t>Total turnover</a:t>
            </a:r>
            <a:endParaRPr lang="en-US" sz="1700" dirty="0" smtClean="0"/>
          </a:p>
          <a:p>
            <a:endParaRPr lang="en-US" dirty="0" smtClean="0"/>
          </a:p>
          <a:p>
            <a:endParaRPr lang="en-US" dirty="0"/>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down)">
                                      <p:cBhvr>
                                        <p:cTn id="12" dur="20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wipe(up)">
                                      <p:cBhvr>
                                        <p:cTn id="17" dur="1000"/>
                                        <p:tgtEl>
                                          <p:spTgt spid="5">
                                            <p:txEl>
                                              <p:pRg st="2" end="2"/>
                                            </p:txEl>
                                          </p:spTgt>
                                        </p:tgtEl>
                                      </p:cBhvr>
                                    </p:animEffect>
                                  </p:childTnLst>
                                </p:cTn>
                              </p:par>
                              <p:par>
                                <p:cTn id="18" presetID="22" presetClass="entr" presetSubtype="1" fill="hold" nodeType="withEffect">
                                  <p:stCondLst>
                                    <p:cond delay="0"/>
                                  </p:stCondLst>
                                  <p:childTnLst>
                                    <p:set>
                                      <p:cBhvr>
                                        <p:cTn id="19" dur="1" fill="hold">
                                          <p:stCondLst>
                                            <p:cond delay="0"/>
                                          </p:stCondLst>
                                        </p:cTn>
                                        <p:tgtEl>
                                          <p:spTgt spid="5">
                                            <p:txEl>
                                              <p:pRg st="4" end="4"/>
                                            </p:txEl>
                                          </p:spTgt>
                                        </p:tgtEl>
                                        <p:attrNameLst>
                                          <p:attrName>style.visibility</p:attrName>
                                        </p:attrNameLst>
                                      </p:cBhvr>
                                      <p:to>
                                        <p:strVal val="visible"/>
                                      </p:to>
                                    </p:set>
                                    <p:animEffect transition="in" filter="wipe(up)">
                                      <p:cBhvr>
                                        <p:cTn id="20" dur="1000"/>
                                        <p:tgtEl>
                                          <p:spTgt spid="5">
                                            <p:txEl>
                                              <p:pRg st="4" end="4"/>
                                            </p:txEl>
                                          </p:spTgt>
                                        </p:tgtEl>
                                      </p:cBhvr>
                                    </p:animEffect>
                                  </p:childTnLst>
                                </p:cTn>
                              </p:par>
                              <p:par>
                                <p:cTn id="21" presetID="22" presetClass="entr" presetSubtype="1" fill="hold" nodeType="with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animEffect transition="in" filter="wipe(up)">
                                      <p:cBhvr>
                                        <p:cTn id="23" dur="10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EXCISE – Amendments in Central Excise Act</a:t>
            </a:r>
            <a:endParaRPr lang="en-US" dirty="0"/>
          </a:p>
        </p:txBody>
      </p:sp>
      <p:sp>
        <p:nvSpPr>
          <p:cNvPr id="3" name="Content Placeholder 2"/>
          <p:cNvSpPr>
            <a:spLocks noGrp="1"/>
          </p:cNvSpPr>
          <p:nvPr>
            <p:ph sz="quarter" idx="1"/>
          </p:nvPr>
        </p:nvSpPr>
        <p:spPr/>
        <p:txBody>
          <a:bodyPr>
            <a:normAutofit fontScale="70000" lnSpcReduction="20000"/>
          </a:bodyPr>
          <a:lstStyle/>
          <a:p>
            <a:pPr algn="just"/>
            <a:r>
              <a:rPr lang="en-US" dirty="0" smtClean="0"/>
              <a:t>For offences involving excisable goods as per sec 9(1)(</a:t>
            </a:r>
            <a:r>
              <a:rPr lang="en-US" dirty="0" err="1" smtClean="0"/>
              <a:t>i</a:t>
            </a:r>
            <a:r>
              <a:rPr lang="en-US" dirty="0" smtClean="0"/>
              <a:t>) of act, in which </a:t>
            </a:r>
            <a:r>
              <a:rPr lang="en-US" b="1" dirty="0" smtClean="0"/>
              <a:t>duty </a:t>
            </a:r>
            <a:r>
              <a:rPr lang="en-US" b="1" dirty="0" err="1" smtClean="0"/>
              <a:t>leviable</a:t>
            </a:r>
            <a:r>
              <a:rPr lang="en-US" b="1" dirty="0" smtClean="0"/>
              <a:t> exceeds Rs. 1Lakh </a:t>
            </a:r>
            <a:r>
              <a:rPr lang="en-US" dirty="0" smtClean="0"/>
              <a:t>which are punishable with term imprisonment for a term which may extend to seven years and fine, </a:t>
            </a:r>
            <a:r>
              <a:rPr lang="en-US" b="1" dirty="0" smtClean="0"/>
              <a:t>duty </a:t>
            </a:r>
            <a:r>
              <a:rPr lang="en-US" b="1" dirty="0" err="1" smtClean="0"/>
              <a:t>leviable</a:t>
            </a:r>
            <a:r>
              <a:rPr lang="en-US" b="1" dirty="0" smtClean="0"/>
              <a:t> for the same is increased to </a:t>
            </a:r>
          </a:p>
          <a:p>
            <a:pPr algn="just">
              <a:buNone/>
            </a:pPr>
            <a:r>
              <a:rPr lang="en-US" b="1" dirty="0" smtClean="0"/>
              <a:t>     30 </a:t>
            </a:r>
            <a:r>
              <a:rPr lang="en-US" b="1" dirty="0" err="1" smtClean="0"/>
              <a:t>lakhs</a:t>
            </a:r>
            <a:endParaRPr lang="en-US" b="1" dirty="0" smtClean="0"/>
          </a:p>
          <a:p>
            <a:pPr algn="just">
              <a:buNone/>
            </a:pPr>
            <a:endParaRPr lang="en-US" dirty="0" smtClean="0"/>
          </a:p>
          <a:p>
            <a:pPr algn="just"/>
            <a:r>
              <a:rPr lang="en-US" dirty="0" smtClean="0"/>
              <a:t>Sec 13 revised to provide that offences punishable </a:t>
            </a:r>
          </a:p>
          <a:p>
            <a:pPr algn="just">
              <a:buNone/>
            </a:pPr>
            <a:r>
              <a:rPr lang="en-US" dirty="0" smtClean="0"/>
              <a:t>     with imprisonment of three years or more under sec 9 </a:t>
            </a:r>
          </a:p>
          <a:p>
            <a:pPr algn="just">
              <a:buNone/>
            </a:pPr>
            <a:r>
              <a:rPr lang="en-US" dirty="0" smtClean="0"/>
              <a:t>     shall be </a:t>
            </a:r>
            <a:r>
              <a:rPr lang="en-US" b="1" dirty="0" smtClean="0"/>
              <a:t>cognizable. Supreme court decision in case of </a:t>
            </a:r>
          </a:p>
          <a:p>
            <a:pPr algn="just">
              <a:buNone/>
            </a:pPr>
            <a:r>
              <a:rPr lang="en-US" b="1" dirty="0" smtClean="0"/>
              <a:t>     Om </a:t>
            </a:r>
            <a:r>
              <a:rPr lang="en-US" b="1" dirty="0" err="1" smtClean="0"/>
              <a:t>Prakash</a:t>
            </a:r>
            <a:r>
              <a:rPr lang="en-US" b="1" dirty="0" smtClean="0"/>
              <a:t> v/s </a:t>
            </a:r>
            <a:r>
              <a:rPr lang="en-US" b="1" dirty="0" err="1" smtClean="0"/>
              <a:t>UoI</a:t>
            </a:r>
            <a:r>
              <a:rPr lang="en-US" b="1" dirty="0" smtClean="0"/>
              <a:t> (2011-TIOL-95-SC-CX-LB) nullified.</a:t>
            </a:r>
          </a:p>
          <a:p>
            <a:pPr algn="just"/>
            <a:endParaRPr lang="en-US" dirty="0" smtClean="0"/>
          </a:p>
          <a:p>
            <a:pPr algn="just"/>
            <a:r>
              <a:rPr lang="en-US" dirty="0" smtClean="0"/>
              <a:t>Sec 13A being inserted to provide that bail in case of offences punishable with a term of imprisonment of three years or more under sec 9 shall not be granted without an opportunity being given to the public prosecutor to present his case</a:t>
            </a:r>
            <a:r>
              <a:rPr lang="en-US" b="1" dirty="0" smtClean="0"/>
              <a:t>. </a:t>
            </a:r>
            <a:endParaRPr lang="en-US" b="1" dirty="0"/>
          </a:p>
        </p:txBody>
      </p:sp>
      <p:pic>
        <p:nvPicPr>
          <p:cNvPr id="4" name="Picture 3" descr="jail.jpg"/>
          <p:cNvPicPr>
            <a:picLocks noChangeAspect="1"/>
          </p:cNvPicPr>
          <p:nvPr/>
        </p:nvPicPr>
        <p:blipFill>
          <a:blip r:embed="rId2"/>
          <a:stretch>
            <a:fillRect/>
          </a:stretch>
        </p:blipFill>
        <p:spPr>
          <a:xfrm>
            <a:off x="6858000" y="2590800"/>
            <a:ext cx="2057400" cy="2362200"/>
          </a:xfrm>
          <a:prstGeom prst="rect">
            <a:avLst/>
          </a:prstGeom>
        </p:spPr>
      </p:pic>
      <p:sp>
        <p:nvSpPr>
          <p:cNvPr id="5" name="Footer Placeholder 4"/>
          <p:cNvSpPr>
            <a:spLocks noGrp="1"/>
          </p:cNvSpPr>
          <p:nvPr>
            <p:ph type="ftr" sz="quarter" idx="11"/>
          </p:nvPr>
        </p:nvSpPr>
        <p:spPr/>
        <p:txBody>
          <a:bodyPr/>
          <a:lstStyle/>
          <a:p>
            <a:r>
              <a:rPr lang="en-US" smtClean="0"/>
              <a:t>visit us at www.capradeepjain.com</a:t>
            </a:r>
            <a:endParaRPr lang="en-US"/>
          </a:p>
        </p:txBody>
      </p:sp>
      <p:sp>
        <p:nvSpPr>
          <p:cNvPr id="6" name="Slide Number Placeholder 5"/>
          <p:cNvSpPr>
            <a:spLocks noGrp="1"/>
          </p:cNvSpPr>
          <p:nvPr>
            <p:ph type="sldNum" sz="quarter" idx="12"/>
          </p:nvPr>
        </p:nvSpPr>
        <p:spPr/>
        <p:txBody>
          <a:bodyPr>
            <a:normAutofit fontScale="85000" lnSpcReduction="20000"/>
          </a:bodyPr>
          <a:lstStyle/>
          <a:p>
            <a:fld id="{28D3A0CF-A015-45E9-945A-9737571716B3}" type="slidenum">
              <a:rPr lang="en-US" smtClean="0"/>
              <a:pPr/>
              <a:t>17</a:t>
            </a:fld>
            <a:endParaRPr lang="en-US"/>
          </a:p>
        </p:txBody>
      </p:sp>
    </p:spTree>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2000"/>
                                        <p:tgtEl>
                                          <p:spTgt spid="3">
                                            <p:txEl>
                                              <p:pRg st="0" end="0"/>
                                            </p:txEl>
                                          </p:spTgt>
                                        </p:tgtEl>
                                      </p:cBhvr>
                                    </p:animEffect>
                                  </p:childTnLst>
                                </p:cTn>
                              </p:par>
                              <p:par>
                                <p:cTn id="13" presetID="22" presetClass="entr" presetSubtype="8"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ipe(left)">
                                      <p:cBhvr>
                                        <p:cTn id="15" dur="20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2"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wipe(right)">
                                      <p:cBhvr>
                                        <p:cTn id="20" dur="2000"/>
                                        <p:tgtEl>
                                          <p:spTgt spid="3">
                                            <p:txEl>
                                              <p:pRg st="3" end="3"/>
                                            </p:txEl>
                                          </p:spTgt>
                                        </p:tgtEl>
                                      </p:cBhvr>
                                    </p:animEffect>
                                  </p:childTnLst>
                                </p:cTn>
                              </p:par>
                              <p:par>
                                <p:cTn id="21" presetID="22" presetClass="entr" presetSubtype="2"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right)">
                                      <p:cBhvr>
                                        <p:cTn id="23" dur="2000"/>
                                        <p:tgtEl>
                                          <p:spTgt spid="3">
                                            <p:txEl>
                                              <p:pRg st="4" end="4"/>
                                            </p:txEl>
                                          </p:spTgt>
                                        </p:tgtEl>
                                      </p:cBhvr>
                                    </p:animEffect>
                                  </p:childTnLst>
                                </p:cTn>
                              </p:par>
                              <p:par>
                                <p:cTn id="24" presetID="22" presetClass="entr" presetSubtype="2"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wipe(right)">
                                      <p:cBhvr>
                                        <p:cTn id="26" dur="2000"/>
                                        <p:tgtEl>
                                          <p:spTgt spid="3">
                                            <p:txEl>
                                              <p:pRg st="5" end="5"/>
                                            </p:txEl>
                                          </p:spTgt>
                                        </p:tgtEl>
                                      </p:cBhvr>
                                    </p:animEffect>
                                  </p:childTnLst>
                                </p:cTn>
                              </p:par>
                              <p:par>
                                <p:cTn id="27" presetID="22" presetClass="entr" presetSubtype="2"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wipe(right)">
                                      <p:cBhvr>
                                        <p:cTn id="29" dur="2000"/>
                                        <p:tgtEl>
                                          <p:spTgt spid="3">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9" presetClass="entr" presetSubtype="0" fill="hold" nodeType="click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dissolve">
                                      <p:cBhvr>
                                        <p:cTn id="34" dur="500"/>
                                        <p:tgtEl>
                                          <p:spTgt spid="4"/>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wipe(left)">
                                      <p:cBhvr>
                                        <p:cTn id="39"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EXCISE – Amendments in Central Excise Act</a:t>
            </a:r>
            <a:endParaRPr lang="en-US" dirty="0"/>
          </a:p>
        </p:txBody>
      </p:sp>
      <p:sp>
        <p:nvSpPr>
          <p:cNvPr id="3" name="Content Placeholder 2"/>
          <p:cNvSpPr>
            <a:spLocks noGrp="1"/>
          </p:cNvSpPr>
          <p:nvPr>
            <p:ph sz="quarter" idx="1"/>
          </p:nvPr>
        </p:nvSpPr>
        <p:spPr/>
        <p:txBody>
          <a:bodyPr>
            <a:normAutofit fontScale="85000" lnSpcReduction="20000"/>
          </a:bodyPr>
          <a:lstStyle/>
          <a:p>
            <a:pPr algn="just"/>
            <a:r>
              <a:rPr lang="en-US" dirty="0" smtClean="0"/>
              <a:t>Sec 11AC being amended to make available benefit of reduced penalty </a:t>
            </a:r>
            <a:r>
              <a:rPr lang="en-US" b="1" dirty="0" smtClean="0"/>
              <a:t>only if the reduced penalty is also paid within specified period of 30 days.</a:t>
            </a:r>
          </a:p>
          <a:p>
            <a:pPr algn="just">
              <a:buNone/>
            </a:pPr>
            <a:endParaRPr lang="en-US" dirty="0" smtClean="0"/>
          </a:p>
          <a:p>
            <a:pPr algn="just"/>
            <a:r>
              <a:rPr lang="en-US" dirty="0" smtClean="0"/>
              <a:t>Sec 12 F relating to search and seizure </a:t>
            </a:r>
          </a:p>
          <a:p>
            <a:pPr algn="just">
              <a:buNone/>
            </a:pPr>
            <a:r>
              <a:rPr lang="en-US" dirty="0" smtClean="0"/>
              <a:t>    being amended to align with the </a:t>
            </a:r>
          </a:p>
          <a:p>
            <a:pPr algn="just">
              <a:buNone/>
            </a:pPr>
            <a:r>
              <a:rPr lang="en-US" dirty="0" smtClean="0"/>
              <a:t>    provisions of Customs act</a:t>
            </a:r>
          </a:p>
          <a:p>
            <a:pPr algn="just">
              <a:buNone/>
            </a:pPr>
            <a:endParaRPr lang="en-US" dirty="0" smtClean="0"/>
          </a:p>
          <a:p>
            <a:pPr algn="just"/>
            <a:r>
              <a:rPr lang="en-US" dirty="0" smtClean="0"/>
              <a:t>Sec 18 being substituted to provide that save as provided under the Central excise act, searches shall be carried out as per procedure laid down in the Code of criminal procedure.</a:t>
            </a:r>
            <a:endParaRPr lang="en-US" dirty="0"/>
          </a:p>
        </p:txBody>
      </p:sp>
      <p:pic>
        <p:nvPicPr>
          <p:cNvPr id="4" name="Picture 3" descr="tax penalty.jpg"/>
          <p:cNvPicPr>
            <a:picLocks noChangeAspect="1"/>
          </p:cNvPicPr>
          <p:nvPr/>
        </p:nvPicPr>
        <p:blipFill>
          <a:blip r:embed="rId2"/>
          <a:stretch>
            <a:fillRect/>
          </a:stretch>
        </p:blipFill>
        <p:spPr>
          <a:xfrm>
            <a:off x="6019800" y="2286000"/>
            <a:ext cx="2971800" cy="2133600"/>
          </a:xfrm>
          <a:prstGeom prst="rect">
            <a:avLst/>
          </a:prstGeom>
        </p:spPr>
      </p:pic>
      <p:sp>
        <p:nvSpPr>
          <p:cNvPr id="5" name="Footer Placeholder 4"/>
          <p:cNvSpPr>
            <a:spLocks noGrp="1"/>
          </p:cNvSpPr>
          <p:nvPr>
            <p:ph type="ftr" sz="quarter" idx="11"/>
          </p:nvPr>
        </p:nvSpPr>
        <p:spPr/>
        <p:txBody>
          <a:bodyPr/>
          <a:lstStyle/>
          <a:p>
            <a:r>
              <a:rPr lang="en-US" smtClean="0"/>
              <a:t>visit us at www.capradeepjain.com</a:t>
            </a:r>
            <a:endParaRPr lang="en-US"/>
          </a:p>
        </p:txBody>
      </p:sp>
      <p:sp>
        <p:nvSpPr>
          <p:cNvPr id="6" name="Slide Number Placeholder 5"/>
          <p:cNvSpPr>
            <a:spLocks noGrp="1"/>
          </p:cNvSpPr>
          <p:nvPr>
            <p:ph type="sldNum" sz="quarter" idx="12"/>
          </p:nvPr>
        </p:nvSpPr>
        <p:spPr/>
        <p:txBody>
          <a:bodyPr>
            <a:normAutofit fontScale="85000" lnSpcReduction="20000"/>
          </a:bodyPr>
          <a:lstStyle/>
          <a:p>
            <a:fld id="{28D3A0CF-A015-45E9-945A-9737571716B3}" type="slidenum">
              <a:rPr lang="en-US" smtClean="0"/>
              <a:pPr/>
              <a:t>18</a:t>
            </a:fld>
            <a:endParaRPr lang="en-US"/>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1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right)">
                                      <p:cBhvr>
                                        <p:cTn id="17" dur="1000"/>
                                        <p:tgtEl>
                                          <p:spTgt spid="3">
                                            <p:txEl>
                                              <p:pRg st="2" end="2"/>
                                            </p:txEl>
                                          </p:spTgt>
                                        </p:tgtEl>
                                      </p:cBhvr>
                                    </p:animEffect>
                                  </p:childTnLst>
                                </p:cTn>
                              </p:par>
                              <p:par>
                                <p:cTn id="18" presetID="22" presetClass="entr" presetSubtype="2"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wipe(right)">
                                      <p:cBhvr>
                                        <p:cTn id="20" dur="1000"/>
                                        <p:tgtEl>
                                          <p:spTgt spid="3">
                                            <p:txEl>
                                              <p:pRg st="3" end="3"/>
                                            </p:txEl>
                                          </p:spTgt>
                                        </p:tgtEl>
                                      </p:cBhvr>
                                    </p:animEffect>
                                  </p:childTnLst>
                                </p:cTn>
                              </p:par>
                              <p:par>
                                <p:cTn id="21" presetID="22" presetClass="entr" presetSubtype="2"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right)">
                                      <p:cBhvr>
                                        <p:cTn id="23" dur="10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9" presetClass="entr" presetSubtype="0" fill="hold"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ssolve">
                                      <p:cBhvr>
                                        <p:cTn id="28" dur="500"/>
                                        <p:tgtEl>
                                          <p:spTgt spid="4"/>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wipe(left)">
                                      <p:cBhvr>
                                        <p:cTn id="33"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EXCISE – Amendments in Central Excise Rules &amp; Other Miscellaneous</a:t>
            </a:r>
            <a:endParaRPr lang="en-US" dirty="0"/>
          </a:p>
        </p:txBody>
      </p:sp>
      <p:sp>
        <p:nvSpPr>
          <p:cNvPr id="3" name="Content Placeholder 2"/>
          <p:cNvSpPr>
            <a:spLocks noGrp="1"/>
          </p:cNvSpPr>
          <p:nvPr>
            <p:ph sz="quarter" idx="1"/>
          </p:nvPr>
        </p:nvSpPr>
        <p:spPr/>
        <p:txBody>
          <a:bodyPr>
            <a:normAutofit fontScale="85000" lnSpcReduction="20000"/>
          </a:bodyPr>
          <a:lstStyle/>
          <a:p>
            <a:pPr algn="just"/>
            <a:r>
              <a:rPr lang="en-US" dirty="0" smtClean="0"/>
              <a:t>Rule 22(3) being amended to empower officers of audit, cost accountants and chartered accountants appointed under sec 14A or 14AA to prescribe time limit within which the units being audited will produce the documents</a:t>
            </a:r>
          </a:p>
          <a:p>
            <a:pPr algn="just">
              <a:buNone/>
            </a:pPr>
            <a:endParaRPr lang="en-US" dirty="0" smtClean="0"/>
          </a:p>
          <a:p>
            <a:pPr algn="just"/>
            <a:r>
              <a:rPr lang="en-US" dirty="0" smtClean="0"/>
              <a:t>The rate of </a:t>
            </a:r>
            <a:r>
              <a:rPr lang="en-US" dirty="0" err="1" smtClean="0"/>
              <a:t>cess</a:t>
            </a:r>
            <a:r>
              <a:rPr lang="en-US" dirty="0" smtClean="0"/>
              <a:t> </a:t>
            </a:r>
            <a:r>
              <a:rPr lang="en-US" dirty="0" err="1" smtClean="0"/>
              <a:t>leviable</a:t>
            </a:r>
            <a:r>
              <a:rPr lang="en-US" dirty="0" smtClean="0"/>
              <a:t> as a duty of excise on crude petroleum under oil industries and development increase to Rs.4500 per MT from Rs.2500 per MT</a:t>
            </a:r>
          </a:p>
          <a:p>
            <a:pPr algn="just">
              <a:buNone/>
            </a:pPr>
            <a:endParaRPr lang="en-US" dirty="0" smtClean="0"/>
          </a:p>
          <a:p>
            <a:pPr algn="just"/>
            <a:r>
              <a:rPr lang="en-US" dirty="0" smtClean="0"/>
              <a:t>Concessional rate of Rs.30 per sq </a:t>
            </a:r>
            <a:r>
              <a:rPr lang="en-US" dirty="0" err="1" smtClean="0"/>
              <a:t>mtr</a:t>
            </a:r>
            <a:r>
              <a:rPr lang="en-US" dirty="0" smtClean="0"/>
              <a:t> also available to polished marble slabs of heading 68022190. Relevant exemption entry also amended to include CETH 6802 2190</a:t>
            </a:r>
          </a:p>
          <a:p>
            <a:endParaRPr lang="en-US" dirty="0"/>
          </a:p>
        </p:txBody>
      </p:sp>
      <p:sp>
        <p:nvSpPr>
          <p:cNvPr id="4" name="Footer Placeholder 3"/>
          <p:cNvSpPr>
            <a:spLocks noGrp="1"/>
          </p:cNvSpPr>
          <p:nvPr>
            <p:ph type="ftr" sz="quarter" idx="11"/>
          </p:nvPr>
        </p:nvSpPr>
        <p:spPr/>
        <p:txBody>
          <a:bodyPr/>
          <a:lstStyle/>
          <a:p>
            <a:r>
              <a:rPr lang="en-US" smtClean="0"/>
              <a:t>visit us at www.capradeepjain.com</a:t>
            </a:r>
            <a:endParaRPr lang="en-US"/>
          </a:p>
        </p:txBody>
      </p:sp>
      <p:sp>
        <p:nvSpPr>
          <p:cNvPr id="5" name="Slide Number Placeholder 4"/>
          <p:cNvSpPr>
            <a:spLocks noGrp="1"/>
          </p:cNvSpPr>
          <p:nvPr>
            <p:ph type="sldNum" sz="quarter" idx="12"/>
          </p:nvPr>
        </p:nvSpPr>
        <p:spPr/>
        <p:txBody>
          <a:bodyPr>
            <a:normAutofit fontScale="85000" lnSpcReduction="20000"/>
          </a:bodyPr>
          <a:lstStyle/>
          <a:p>
            <a:fld id="{28D3A0CF-A015-45E9-945A-9737571716B3}" type="slidenum">
              <a:rPr lang="en-US" smtClean="0"/>
              <a:pPr/>
              <a:t>19</a:t>
            </a:fld>
            <a:endParaRPr lang="en-US"/>
          </a:p>
        </p:txBody>
      </p:sp>
    </p:spTree>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right)">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left)">
                                      <p:cBhvr>
                                        <p:cTn id="2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Service tax – Increase in rate</a:t>
            </a:r>
            <a:endParaRPr lang="en-US" dirty="0"/>
          </a:p>
        </p:txBody>
      </p:sp>
      <p:pic>
        <p:nvPicPr>
          <p:cNvPr id="5" name="Picture 4" descr="up arrow.jpg"/>
          <p:cNvPicPr>
            <a:picLocks noChangeAspect="1"/>
          </p:cNvPicPr>
          <p:nvPr/>
        </p:nvPicPr>
        <p:blipFill>
          <a:blip r:embed="rId2"/>
          <a:stretch>
            <a:fillRect/>
          </a:stretch>
        </p:blipFill>
        <p:spPr>
          <a:xfrm>
            <a:off x="457200" y="1524000"/>
            <a:ext cx="8305800" cy="5029200"/>
          </a:xfrm>
          <a:prstGeom prst="rect">
            <a:avLst/>
          </a:prstGeom>
        </p:spPr>
      </p:pic>
      <p:sp>
        <p:nvSpPr>
          <p:cNvPr id="3" name="Content Placeholder 2"/>
          <p:cNvSpPr>
            <a:spLocks noGrp="1"/>
          </p:cNvSpPr>
          <p:nvPr>
            <p:ph sz="quarter" idx="1"/>
          </p:nvPr>
        </p:nvSpPr>
        <p:spPr/>
        <p:txBody>
          <a:bodyPr>
            <a:normAutofit fontScale="62500" lnSpcReduction="20000"/>
          </a:bodyPr>
          <a:lstStyle/>
          <a:p>
            <a:pPr algn="just"/>
            <a:r>
              <a:rPr lang="en-US" dirty="0" smtClean="0"/>
              <a:t>Rate of service tax being increased to 12% from 10%. Consequent changes also being made in composition rate as follows </a:t>
            </a:r>
          </a:p>
          <a:p>
            <a:pPr algn="just">
              <a:buNone/>
            </a:pPr>
            <a:endParaRPr lang="en-US" dirty="0" smtClean="0"/>
          </a:p>
          <a:p>
            <a:pPr algn="just">
              <a:buNone/>
            </a:pPr>
            <a:r>
              <a:rPr lang="en-US" dirty="0" smtClean="0"/>
              <a:t>	(</a:t>
            </a:r>
            <a:r>
              <a:rPr lang="en-US" dirty="0" err="1" smtClean="0"/>
              <a:t>i</a:t>
            </a:r>
            <a:r>
              <a:rPr lang="en-US" dirty="0" smtClean="0"/>
              <a:t>)	For Life insurance – 3% for the first year premium </a:t>
            </a:r>
          </a:p>
          <a:p>
            <a:pPr algn="just">
              <a:buNone/>
            </a:pPr>
            <a:r>
              <a:rPr lang="en-US" dirty="0" smtClean="0"/>
              <a:t>              while rate of 1.5% is being retained for subsequent years.</a:t>
            </a:r>
          </a:p>
          <a:p>
            <a:pPr algn="just">
              <a:buNone/>
            </a:pPr>
            <a:endParaRPr lang="en-US" dirty="0" smtClean="0"/>
          </a:p>
          <a:p>
            <a:pPr algn="just">
              <a:buNone/>
            </a:pPr>
            <a:r>
              <a:rPr lang="en-US" dirty="0" smtClean="0"/>
              <a:t>	(ii) 	Money changing – Existing rates being raised proportionately by 20%</a:t>
            </a:r>
          </a:p>
          <a:p>
            <a:pPr algn="just">
              <a:buNone/>
            </a:pPr>
            <a:endParaRPr lang="en-US" dirty="0" smtClean="0"/>
          </a:p>
          <a:p>
            <a:pPr algn="just">
              <a:buNone/>
            </a:pPr>
            <a:r>
              <a:rPr lang="en-US" dirty="0" smtClean="0"/>
              <a:t>	(iii) 	Works contract – From 4% to 4.8% for 	composite contract.</a:t>
            </a:r>
          </a:p>
          <a:p>
            <a:pPr algn="just">
              <a:buNone/>
            </a:pPr>
            <a:endParaRPr lang="en-US" dirty="0" smtClean="0"/>
          </a:p>
          <a:p>
            <a:pPr algn="just"/>
            <a:r>
              <a:rPr lang="en-US" dirty="0" smtClean="0"/>
              <a:t>Rate for CENVAT reversal for exempt services has been revised from 5% to 6% in Rule – 6(3) of CCR’04</a:t>
            </a:r>
          </a:p>
          <a:p>
            <a:pPr algn="just"/>
            <a:endParaRPr lang="en-US" dirty="0" smtClean="0"/>
          </a:p>
          <a:p>
            <a:pPr algn="just"/>
            <a:r>
              <a:rPr lang="en-US" dirty="0" smtClean="0"/>
              <a:t>Dual tax structure for air transportation being replaced with uniform ad – valorem levy at standard rate with abatement of 60% on all sectors and all classes. </a:t>
            </a:r>
            <a:endParaRPr lang="en-US" dirty="0"/>
          </a:p>
        </p:txBody>
      </p:sp>
      <p:pic>
        <p:nvPicPr>
          <p:cNvPr id="6" name="Picture 5" descr="images.jpg"/>
          <p:cNvPicPr>
            <a:picLocks noChangeAspect="1"/>
          </p:cNvPicPr>
          <p:nvPr/>
        </p:nvPicPr>
        <p:blipFill>
          <a:blip r:embed="rId3"/>
          <a:stretch>
            <a:fillRect/>
          </a:stretch>
        </p:blipFill>
        <p:spPr>
          <a:xfrm>
            <a:off x="4953000" y="1905000"/>
            <a:ext cx="2466975" cy="609600"/>
          </a:xfrm>
          <a:prstGeom prst="rect">
            <a:avLst/>
          </a:prstGeom>
        </p:spPr>
      </p:pic>
      <p:sp>
        <p:nvSpPr>
          <p:cNvPr id="7" name="Footer Placeholder 6"/>
          <p:cNvSpPr>
            <a:spLocks noGrp="1"/>
          </p:cNvSpPr>
          <p:nvPr>
            <p:ph type="ftr" sz="quarter" idx="11"/>
          </p:nvPr>
        </p:nvSpPr>
        <p:spPr/>
        <p:txBody>
          <a:bodyPr/>
          <a:lstStyle/>
          <a:p>
            <a:r>
              <a:rPr lang="en-US" smtClean="0"/>
              <a:t>visit us at www.capradeepjain.com</a:t>
            </a:r>
            <a:endParaRPr lang="en-US"/>
          </a:p>
        </p:txBody>
      </p:sp>
      <p:sp>
        <p:nvSpPr>
          <p:cNvPr id="8" name="Slide Number Placeholder 7"/>
          <p:cNvSpPr>
            <a:spLocks noGrp="1"/>
          </p:cNvSpPr>
          <p:nvPr>
            <p:ph type="sldNum" sz="quarter" idx="12"/>
          </p:nvPr>
        </p:nvSpPr>
        <p:spPr/>
        <p:txBody>
          <a:bodyPr>
            <a:normAutofit fontScale="85000" lnSpcReduction="20000"/>
          </a:bodyPr>
          <a:lstStyle/>
          <a:p>
            <a:fld id="{28D3A0CF-A015-45E9-945A-9737571716B3}" type="slidenum">
              <a:rPr lang="en-US" smtClean="0"/>
              <a:pPr/>
              <a:t>20</a:t>
            </a:fld>
            <a:endParaRPr lang="en-US"/>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right)">
                                      <p:cBhvr>
                                        <p:cTn id="17" dur="500"/>
                                        <p:tgtEl>
                                          <p:spTgt spid="3">
                                            <p:txEl>
                                              <p:pRg st="2" end="2"/>
                                            </p:txEl>
                                          </p:spTgt>
                                        </p:tgtEl>
                                      </p:cBhvr>
                                    </p:animEffect>
                                  </p:childTnLst>
                                </p:cTn>
                              </p:par>
                              <p:par>
                                <p:cTn id="18" presetID="22" presetClass="entr" presetSubtype="2"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wipe(right)">
                                      <p:cBhvr>
                                        <p:cTn id="20" dur="500"/>
                                        <p:tgtEl>
                                          <p:spTgt spid="3">
                                            <p:txEl>
                                              <p:pRg st="3" end="3"/>
                                            </p:txEl>
                                          </p:spTgt>
                                        </p:tgtEl>
                                      </p:cBhvr>
                                    </p:animEffect>
                                  </p:childTnLst>
                                </p:cTn>
                              </p:par>
                              <p:par>
                                <p:cTn id="21" presetID="9" presetClass="entr" presetSubtype="0"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dissolve">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2" fill="hold"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wipe(right)">
                                      <p:cBhvr>
                                        <p:cTn id="28" dur="500"/>
                                        <p:tgtEl>
                                          <p:spTgt spid="3">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nodeType="click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animEffect transition="in" filter="wipe(left)">
                                      <p:cBhvr>
                                        <p:cTn id="33" dur="500"/>
                                        <p:tgtEl>
                                          <p:spTgt spid="3">
                                            <p:txEl>
                                              <p:pRg st="7" end="7"/>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2" fill="hold" nodeType="clickEffect">
                                  <p:stCondLst>
                                    <p:cond delay="0"/>
                                  </p:stCondLst>
                                  <p:childTnLst>
                                    <p:set>
                                      <p:cBhvr>
                                        <p:cTn id="37" dur="1" fill="hold">
                                          <p:stCondLst>
                                            <p:cond delay="0"/>
                                          </p:stCondLst>
                                        </p:cTn>
                                        <p:tgtEl>
                                          <p:spTgt spid="3">
                                            <p:txEl>
                                              <p:pRg st="9" end="9"/>
                                            </p:txEl>
                                          </p:spTgt>
                                        </p:tgtEl>
                                        <p:attrNameLst>
                                          <p:attrName>style.visibility</p:attrName>
                                        </p:attrNameLst>
                                      </p:cBhvr>
                                      <p:to>
                                        <p:strVal val="visible"/>
                                      </p:to>
                                    </p:set>
                                    <p:animEffect transition="in" filter="wipe(right)">
                                      <p:cBhvr>
                                        <p:cTn id="38" dur="1000"/>
                                        <p:tgtEl>
                                          <p:spTgt spid="3">
                                            <p:txEl>
                                              <p:pRg st="9" end="9"/>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nodeType="clickEffect">
                                  <p:stCondLst>
                                    <p:cond delay="0"/>
                                  </p:stCondLst>
                                  <p:childTnLst>
                                    <p:set>
                                      <p:cBhvr>
                                        <p:cTn id="42" dur="1" fill="hold">
                                          <p:stCondLst>
                                            <p:cond delay="0"/>
                                          </p:stCondLst>
                                        </p:cTn>
                                        <p:tgtEl>
                                          <p:spTgt spid="3">
                                            <p:txEl>
                                              <p:pRg st="11" end="11"/>
                                            </p:txEl>
                                          </p:spTgt>
                                        </p:tgtEl>
                                        <p:attrNameLst>
                                          <p:attrName>style.visibility</p:attrName>
                                        </p:attrNameLst>
                                      </p:cBhvr>
                                      <p:to>
                                        <p:strVal val="visible"/>
                                      </p:to>
                                    </p:set>
                                    <p:animEffect transition="in" filter="wipe(left)">
                                      <p:cBhvr>
                                        <p:cTn id="43" dur="10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Service tax – Introduction of Negative list</a:t>
            </a:r>
            <a:endParaRPr lang="en-US" dirty="0"/>
          </a:p>
        </p:txBody>
      </p:sp>
      <p:sp>
        <p:nvSpPr>
          <p:cNvPr id="3" name="Content Placeholder 2"/>
          <p:cNvSpPr>
            <a:spLocks noGrp="1"/>
          </p:cNvSpPr>
          <p:nvPr>
            <p:ph sz="quarter" idx="1"/>
          </p:nvPr>
        </p:nvSpPr>
        <p:spPr/>
        <p:txBody>
          <a:bodyPr>
            <a:normAutofit fontScale="70000" lnSpcReduction="20000"/>
          </a:bodyPr>
          <a:lstStyle/>
          <a:p>
            <a:pPr algn="just"/>
            <a:r>
              <a:rPr lang="en-US" dirty="0" smtClean="0"/>
              <a:t>In a major paradigm shift services now shall be taxable based on “Negative list of services”.</a:t>
            </a:r>
          </a:p>
          <a:p>
            <a:pPr algn="just">
              <a:buNone/>
            </a:pPr>
            <a:endParaRPr lang="en-US" dirty="0" smtClean="0"/>
          </a:p>
          <a:p>
            <a:pPr algn="just"/>
            <a:r>
              <a:rPr lang="en-US" b="1" dirty="0" smtClean="0"/>
              <a:t>Thus if an activity meets the characteristics </a:t>
            </a:r>
          </a:p>
          <a:p>
            <a:pPr algn="just">
              <a:buNone/>
            </a:pPr>
            <a:r>
              <a:rPr lang="en-US" b="1" dirty="0" smtClean="0"/>
              <a:t>    of a “service” it is taxable unless specified in </a:t>
            </a:r>
          </a:p>
          <a:p>
            <a:pPr algn="just">
              <a:buNone/>
            </a:pPr>
            <a:r>
              <a:rPr lang="en-US" b="1" dirty="0" smtClean="0"/>
              <a:t>     the negative list</a:t>
            </a:r>
          </a:p>
          <a:p>
            <a:pPr algn="just">
              <a:buNone/>
            </a:pPr>
            <a:endParaRPr lang="en-US" dirty="0" smtClean="0"/>
          </a:p>
          <a:p>
            <a:pPr algn="just"/>
            <a:r>
              <a:rPr lang="en-US" dirty="0" smtClean="0"/>
              <a:t>Negative list, comprising 17 heads are listed </a:t>
            </a:r>
          </a:p>
          <a:p>
            <a:pPr algn="just">
              <a:buNone/>
            </a:pPr>
            <a:r>
              <a:rPr lang="en-US" dirty="0" smtClean="0"/>
              <a:t>     under new section 66D or otherwise are exempted by a notification issued under sec  93 of the Act</a:t>
            </a:r>
          </a:p>
          <a:p>
            <a:pPr algn="just">
              <a:buNone/>
            </a:pPr>
            <a:endParaRPr lang="en-US" dirty="0" smtClean="0"/>
          </a:p>
          <a:p>
            <a:pPr algn="just"/>
            <a:r>
              <a:rPr lang="en-US" dirty="0" smtClean="0"/>
              <a:t>On coming in to force of new provisions, the earlier provisions contained in sec 65,65A,66,66A will cease to apply but will remain relevant in respect of services provided prior to coming into force of new provisions.</a:t>
            </a:r>
          </a:p>
          <a:p>
            <a:endParaRPr lang="en-US" dirty="0" smtClean="0"/>
          </a:p>
          <a:p>
            <a:endParaRPr lang="en-US" dirty="0"/>
          </a:p>
        </p:txBody>
      </p:sp>
      <p:pic>
        <p:nvPicPr>
          <p:cNvPr id="4" name="Picture 3" descr="negative.jpg"/>
          <p:cNvPicPr>
            <a:picLocks noChangeAspect="1"/>
          </p:cNvPicPr>
          <p:nvPr/>
        </p:nvPicPr>
        <p:blipFill>
          <a:blip r:embed="rId2"/>
          <a:stretch>
            <a:fillRect/>
          </a:stretch>
        </p:blipFill>
        <p:spPr>
          <a:xfrm>
            <a:off x="5867400" y="1981200"/>
            <a:ext cx="3048000" cy="2209800"/>
          </a:xfrm>
          <a:prstGeom prst="rect">
            <a:avLst/>
          </a:prstGeom>
        </p:spPr>
      </p:pic>
      <p:sp>
        <p:nvSpPr>
          <p:cNvPr id="5" name="Footer Placeholder 4"/>
          <p:cNvSpPr>
            <a:spLocks noGrp="1"/>
          </p:cNvSpPr>
          <p:nvPr>
            <p:ph type="ftr" sz="quarter" idx="11"/>
          </p:nvPr>
        </p:nvSpPr>
        <p:spPr/>
        <p:txBody>
          <a:bodyPr/>
          <a:lstStyle/>
          <a:p>
            <a:r>
              <a:rPr lang="en-US" smtClean="0"/>
              <a:t>visit us at www.capradeepjain.com</a:t>
            </a:r>
            <a:endParaRPr lang="en-US"/>
          </a:p>
        </p:txBody>
      </p:sp>
      <p:sp>
        <p:nvSpPr>
          <p:cNvPr id="6" name="Slide Number Placeholder 5"/>
          <p:cNvSpPr>
            <a:spLocks noGrp="1"/>
          </p:cNvSpPr>
          <p:nvPr>
            <p:ph type="sldNum" sz="quarter" idx="12"/>
          </p:nvPr>
        </p:nvSpPr>
        <p:spPr/>
        <p:txBody>
          <a:bodyPr>
            <a:normAutofit fontScale="85000" lnSpcReduction="20000"/>
          </a:bodyPr>
          <a:lstStyle/>
          <a:p>
            <a:fld id="{28D3A0CF-A015-45E9-945A-9737571716B3}" type="slidenum">
              <a:rPr lang="en-US" smtClean="0"/>
              <a:pPr/>
              <a:t>21</a:t>
            </a:fld>
            <a:endParaRPr lang="en-US"/>
          </a:p>
        </p:txBody>
      </p:sp>
    </p:spTree>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right)">
                                      <p:cBhvr>
                                        <p:cTn id="17" dur="1000"/>
                                        <p:tgtEl>
                                          <p:spTgt spid="3">
                                            <p:txEl>
                                              <p:pRg st="2" end="2"/>
                                            </p:txEl>
                                          </p:spTgt>
                                        </p:tgtEl>
                                      </p:cBhvr>
                                    </p:animEffect>
                                  </p:childTnLst>
                                </p:cTn>
                              </p:par>
                              <p:par>
                                <p:cTn id="18" presetID="22" presetClass="entr" presetSubtype="2"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wipe(right)">
                                      <p:cBhvr>
                                        <p:cTn id="20" dur="1000"/>
                                        <p:tgtEl>
                                          <p:spTgt spid="3">
                                            <p:txEl>
                                              <p:pRg st="3" end="3"/>
                                            </p:txEl>
                                          </p:spTgt>
                                        </p:tgtEl>
                                      </p:cBhvr>
                                    </p:animEffect>
                                  </p:childTnLst>
                                </p:cTn>
                              </p:par>
                              <p:par>
                                <p:cTn id="21" presetID="22" presetClass="entr" presetSubtype="2"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right)">
                                      <p:cBhvr>
                                        <p:cTn id="23" dur="1000"/>
                                        <p:tgtEl>
                                          <p:spTgt spid="3">
                                            <p:txEl>
                                              <p:pRg st="4" end="4"/>
                                            </p:txEl>
                                          </p:spTgt>
                                        </p:tgtEl>
                                      </p:cBhvr>
                                    </p:animEffect>
                                  </p:childTnLst>
                                </p:cTn>
                              </p:par>
                              <p:par>
                                <p:cTn id="24" presetID="9" presetClass="entr" presetSubtype="0"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dissolve">
                                      <p:cBhvr>
                                        <p:cTn id="26" dur="5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wipe(left)">
                                      <p:cBhvr>
                                        <p:cTn id="31" dur="1000"/>
                                        <p:tgtEl>
                                          <p:spTgt spid="3">
                                            <p:txEl>
                                              <p:pRg st="6" end="6"/>
                                            </p:txEl>
                                          </p:spTgt>
                                        </p:tgtEl>
                                      </p:cBhvr>
                                    </p:animEffect>
                                  </p:childTnLst>
                                </p:cTn>
                              </p:par>
                              <p:par>
                                <p:cTn id="32" presetID="22" presetClass="entr" presetSubtype="8" fill="hold" nodeType="with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animEffect transition="in" filter="wipe(left)">
                                      <p:cBhvr>
                                        <p:cTn id="34" dur="1000"/>
                                        <p:tgtEl>
                                          <p:spTgt spid="3">
                                            <p:txEl>
                                              <p:pRg st="7" end="7"/>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2" fill="hold" nodeType="click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animEffect transition="in" filter="wipe(right)">
                                      <p:cBhvr>
                                        <p:cTn id="39" dur="1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Service tax – Negative list</a:t>
            </a:r>
            <a:endParaRPr lang="en-US" dirty="0"/>
          </a:p>
        </p:txBody>
      </p:sp>
      <p:sp>
        <p:nvSpPr>
          <p:cNvPr id="3" name="Content Placeholder 2"/>
          <p:cNvSpPr>
            <a:spLocks noGrp="1"/>
          </p:cNvSpPr>
          <p:nvPr>
            <p:ph sz="quarter" idx="1"/>
          </p:nvPr>
        </p:nvSpPr>
        <p:spPr/>
        <p:txBody>
          <a:bodyPr>
            <a:normAutofit fontScale="62500" lnSpcReduction="20000"/>
          </a:bodyPr>
          <a:lstStyle/>
          <a:p>
            <a:r>
              <a:rPr lang="en-US" dirty="0" smtClean="0"/>
              <a:t>Following services are being included in negative list and thus shall not be liable to taxation</a:t>
            </a:r>
          </a:p>
          <a:p>
            <a:pPr>
              <a:buNone/>
            </a:pPr>
            <a:endParaRPr lang="en-US" dirty="0" smtClean="0"/>
          </a:p>
          <a:p>
            <a:pPr>
              <a:buNone/>
            </a:pPr>
            <a:r>
              <a:rPr lang="en-US" dirty="0" smtClean="0"/>
              <a:t>	(1) 	Services provided by government or local authority </a:t>
            </a:r>
          </a:p>
          <a:p>
            <a:pPr>
              <a:buNone/>
            </a:pPr>
            <a:r>
              <a:rPr lang="en-US" dirty="0" smtClean="0"/>
              <a:t>		excluding certain  services</a:t>
            </a:r>
          </a:p>
          <a:p>
            <a:pPr>
              <a:buNone/>
            </a:pPr>
            <a:r>
              <a:rPr lang="en-US" dirty="0" smtClean="0"/>
              <a:t>	(2)	Services provided by Reserve Bank of India</a:t>
            </a:r>
          </a:p>
          <a:p>
            <a:pPr>
              <a:buNone/>
            </a:pPr>
            <a:r>
              <a:rPr lang="en-US" dirty="0" smtClean="0"/>
              <a:t>	(3)	Services by a foreign diplomatic mission located in India</a:t>
            </a:r>
          </a:p>
          <a:p>
            <a:pPr>
              <a:buNone/>
            </a:pPr>
            <a:r>
              <a:rPr lang="en-US" dirty="0" smtClean="0"/>
              <a:t>	(4)	Services relating to agriculture</a:t>
            </a:r>
          </a:p>
          <a:p>
            <a:pPr>
              <a:buNone/>
            </a:pPr>
            <a:r>
              <a:rPr lang="en-US" dirty="0" smtClean="0"/>
              <a:t>	(5)	Trading of goods</a:t>
            </a:r>
          </a:p>
          <a:p>
            <a:pPr>
              <a:buNone/>
            </a:pPr>
            <a:r>
              <a:rPr lang="en-US" dirty="0" smtClean="0"/>
              <a:t>	(6)	Any process amounting to manufacture </a:t>
            </a:r>
          </a:p>
          <a:p>
            <a:pPr>
              <a:buNone/>
            </a:pPr>
            <a:r>
              <a:rPr lang="en-US" dirty="0" smtClean="0"/>
              <a:t>              or production of goods</a:t>
            </a:r>
          </a:p>
          <a:p>
            <a:pPr>
              <a:buNone/>
            </a:pPr>
            <a:r>
              <a:rPr lang="en-US" dirty="0" smtClean="0"/>
              <a:t>	(7)	Selling of space or time slots for advertisement other than 	advertisements 	broadcast by radio or television</a:t>
            </a:r>
          </a:p>
          <a:p>
            <a:pPr>
              <a:buNone/>
            </a:pPr>
            <a:r>
              <a:rPr lang="en-US" dirty="0" smtClean="0"/>
              <a:t>	(8)	Service by way of access to road or a bridge or payment of toll charges</a:t>
            </a:r>
          </a:p>
          <a:p>
            <a:pPr>
              <a:buNone/>
            </a:pPr>
            <a:r>
              <a:rPr lang="en-US" dirty="0" smtClean="0"/>
              <a:t>	(9)	Betting, gambling or lottery</a:t>
            </a:r>
            <a:endParaRPr lang="en-US" dirty="0"/>
          </a:p>
        </p:txBody>
      </p:sp>
      <p:pic>
        <p:nvPicPr>
          <p:cNvPr id="4" name="Picture 3" descr="rbi.jpg"/>
          <p:cNvPicPr>
            <a:picLocks noChangeAspect="1"/>
          </p:cNvPicPr>
          <p:nvPr/>
        </p:nvPicPr>
        <p:blipFill>
          <a:blip r:embed="rId2"/>
          <a:stretch>
            <a:fillRect/>
          </a:stretch>
        </p:blipFill>
        <p:spPr>
          <a:xfrm>
            <a:off x="6477000" y="1905000"/>
            <a:ext cx="2209800" cy="1371600"/>
          </a:xfrm>
          <a:prstGeom prst="rect">
            <a:avLst/>
          </a:prstGeom>
        </p:spPr>
      </p:pic>
      <p:pic>
        <p:nvPicPr>
          <p:cNvPr id="5" name="Picture 4" descr="agri.jpg"/>
          <p:cNvPicPr>
            <a:picLocks noChangeAspect="1"/>
          </p:cNvPicPr>
          <p:nvPr/>
        </p:nvPicPr>
        <p:blipFill>
          <a:blip r:embed="rId3"/>
          <a:stretch>
            <a:fillRect/>
          </a:stretch>
        </p:blipFill>
        <p:spPr>
          <a:xfrm>
            <a:off x="5486400" y="3657600"/>
            <a:ext cx="3124200" cy="1285875"/>
          </a:xfrm>
          <a:prstGeom prst="rect">
            <a:avLst/>
          </a:prstGeom>
        </p:spPr>
      </p:pic>
      <p:sp>
        <p:nvSpPr>
          <p:cNvPr id="6" name="Footer Placeholder 5"/>
          <p:cNvSpPr>
            <a:spLocks noGrp="1"/>
          </p:cNvSpPr>
          <p:nvPr>
            <p:ph type="ftr" sz="quarter" idx="11"/>
          </p:nvPr>
        </p:nvSpPr>
        <p:spPr/>
        <p:txBody>
          <a:bodyPr/>
          <a:lstStyle/>
          <a:p>
            <a:r>
              <a:rPr lang="en-US" smtClean="0"/>
              <a:t>visit us at www.capradeepjain.com</a:t>
            </a:r>
            <a:endParaRPr lang="en-US"/>
          </a:p>
        </p:txBody>
      </p:sp>
      <p:sp>
        <p:nvSpPr>
          <p:cNvPr id="7" name="Slide Number Placeholder 6"/>
          <p:cNvSpPr>
            <a:spLocks noGrp="1"/>
          </p:cNvSpPr>
          <p:nvPr>
            <p:ph type="sldNum" sz="quarter" idx="12"/>
          </p:nvPr>
        </p:nvSpPr>
        <p:spPr/>
        <p:txBody>
          <a:bodyPr>
            <a:normAutofit fontScale="85000" lnSpcReduction="20000"/>
          </a:bodyPr>
          <a:lstStyle/>
          <a:p>
            <a:fld id="{28D3A0CF-A015-45E9-945A-9737571716B3}" type="slidenum">
              <a:rPr lang="en-US" smtClean="0"/>
              <a:pPr/>
              <a:t>22</a:t>
            </a:fld>
            <a:endParaRPr lang="en-US"/>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left)">
                                      <p:cBhvr>
                                        <p:cTn id="17" dur="500"/>
                                        <p:tgtEl>
                                          <p:spTgt spid="3">
                                            <p:txEl>
                                              <p:pRg st="2" end="2"/>
                                            </p:txEl>
                                          </p:spTgt>
                                        </p:tgtEl>
                                      </p:cBhvr>
                                    </p:animEffect>
                                  </p:childTnLst>
                                </p:cTn>
                              </p:par>
                              <p:par>
                                <p:cTn id="18" presetID="22" presetClass="entr" presetSubtype="8"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wipe(left)">
                                      <p:cBhvr>
                                        <p:cTn id="20" dur="500"/>
                                        <p:tgtEl>
                                          <p:spTgt spid="3">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2"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wipe(right)">
                                      <p:cBhvr>
                                        <p:cTn id="25" dur="500"/>
                                        <p:tgtEl>
                                          <p:spTgt spid="3">
                                            <p:txEl>
                                              <p:pRg st="4" end="4"/>
                                            </p:txEl>
                                          </p:spTgt>
                                        </p:tgtEl>
                                      </p:cBhvr>
                                    </p:animEffect>
                                  </p:childTnLst>
                                </p:cTn>
                              </p:par>
                              <p:par>
                                <p:cTn id="26" presetID="9" presetClass="entr" presetSubtype="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ssolve">
                                      <p:cBhvr>
                                        <p:cTn id="28" dur="500"/>
                                        <p:tgtEl>
                                          <p:spTgt spid="4"/>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Effect transition="in" filter="wipe(down)">
                                      <p:cBhvr>
                                        <p:cTn id="33" dur="500"/>
                                        <p:tgtEl>
                                          <p:spTgt spid="3">
                                            <p:txEl>
                                              <p:pRg st="5" end="5"/>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1" fill="hold" nodeType="clickEffect">
                                  <p:stCondLst>
                                    <p:cond delay="0"/>
                                  </p:stCondLst>
                                  <p:childTnLst>
                                    <p:set>
                                      <p:cBhvr>
                                        <p:cTn id="37" dur="1" fill="hold">
                                          <p:stCondLst>
                                            <p:cond delay="0"/>
                                          </p:stCondLst>
                                        </p:cTn>
                                        <p:tgtEl>
                                          <p:spTgt spid="3">
                                            <p:txEl>
                                              <p:pRg st="6" end="6"/>
                                            </p:txEl>
                                          </p:spTgt>
                                        </p:tgtEl>
                                        <p:attrNameLst>
                                          <p:attrName>style.visibility</p:attrName>
                                        </p:attrNameLst>
                                      </p:cBhvr>
                                      <p:to>
                                        <p:strVal val="visible"/>
                                      </p:to>
                                    </p:set>
                                    <p:animEffect transition="in" filter="wipe(up)">
                                      <p:cBhvr>
                                        <p:cTn id="38" dur="500"/>
                                        <p:tgtEl>
                                          <p:spTgt spid="3">
                                            <p:txEl>
                                              <p:pRg st="6" end="6"/>
                                            </p:txEl>
                                          </p:spTgt>
                                        </p:tgtEl>
                                      </p:cBhvr>
                                    </p:animEffect>
                                  </p:childTnLst>
                                </p:cTn>
                              </p:par>
                              <p:par>
                                <p:cTn id="39" presetID="9" presetClass="entr" presetSubtype="0"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dissolve">
                                      <p:cBhvr>
                                        <p:cTn id="41" dur="500"/>
                                        <p:tgtEl>
                                          <p:spTgt spid="5"/>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nodeType="clickEffect">
                                  <p:stCondLst>
                                    <p:cond delay="0"/>
                                  </p:stCondLst>
                                  <p:childTnLst>
                                    <p:set>
                                      <p:cBhvr>
                                        <p:cTn id="45" dur="1" fill="hold">
                                          <p:stCondLst>
                                            <p:cond delay="0"/>
                                          </p:stCondLst>
                                        </p:cTn>
                                        <p:tgtEl>
                                          <p:spTgt spid="3">
                                            <p:txEl>
                                              <p:pRg st="7" end="7"/>
                                            </p:txEl>
                                          </p:spTgt>
                                        </p:tgtEl>
                                        <p:attrNameLst>
                                          <p:attrName>style.visibility</p:attrName>
                                        </p:attrNameLst>
                                      </p:cBhvr>
                                      <p:to>
                                        <p:strVal val="visible"/>
                                      </p:to>
                                    </p:set>
                                    <p:animEffect transition="in" filter="wipe(left)">
                                      <p:cBhvr>
                                        <p:cTn id="46" dur="500"/>
                                        <p:tgtEl>
                                          <p:spTgt spid="3">
                                            <p:txEl>
                                              <p:pRg st="7" end="7"/>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2" fill="hold" nodeType="clickEffect">
                                  <p:stCondLst>
                                    <p:cond delay="0"/>
                                  </p:stCondLst>
                                  <p:childTnLst>
                                    <p:set>
                                      <p:cBhvr>
                                        <p:cTn id="50" dur="1" fill="hold">
                                          <p:stCondLst>
                                            <p:cond delay="0"/>
                                          </p:stCondLst>
                                        </p:cTn>
                                        <p:tgtEl>
                                          <p:spTgt spid="3">
                                            <p:txEl>
                                              <p:pRg st="8" end="8"/>
                                            </p:txEl>
                                          </p:spTgt>
                                        </p:tgtEl>
                                        <p:attrNameLst>
                                          <p:attrName>style.visibility</p:attrName>
                                        </p:attrNameLst>
                                      </p:cBhvr>
                                      <p:to>
                                        <p:strVal val="visible"/>
                                      </p:to>
                                    </p:set>
                                    <p:animEffect transition="in" filter="wipe(right)">
                                      <p:cBhvr>
                                        <p:cTn id="51" dur="500"/>
                                        <p:tgtEl>
                                          <p:spTgt spid="3">
                                            <p:txEl>
                                              <p:pRg st="8" end="8"/>
                                            </p:txEl>
                                          </p:spTgt>
                                        </p:tgtEl>
                                      </p:cBhvr>
                                    </p:animEffect>
                                  </p:childTnLst>
                                </p:cTn>
                              </p:par>
                              <p:par>
                                <p:cTn id="52" presetID="22" presetClass="entr" presetSubtype="2" fill="hold" nodeType="withEffect">
                                  <p:stCondLst>
                                    <p:cond delay="0"/>
                                  </p:stCondLst>
                                  <p:childTnLst>
                                    <p:set>
                                      <p:cBhvr>
                                        <p:cTn id="53" dur="1" fill="hold">
                                          <p:stCondLst>
                                            <p:cond delay="0"/>
                                          </p:stCondLst>
                                        </p:cTn>
                                        <p:tgtEl>
                                          <p:spTgt spid="3">
                                            <p:txEl>
                                              <p:pRg st="9" end="9"/>
                                            </p:txEl>
                                          </p:spTgt>
                                        </p:tgtEl>
                                        <p:attrNameLst>
                                          <p:attrName>style.visibility</p:attrName>
                                        </p:attrNameLst>
                                      </p:cBhvr>
                                      <p:to>
                                        <p:strVal val="visible"/>
                                      </p:to>
                                    </p:set>
                                    <p:animEffect transition="in" filter="wipe(right)">
                                      <p:cBhvr>
                                        <p:cTn id="54" dur="500"/>
                                        <p:tgtEl>
                                          <p:spTgt spid="3">
                                            <p:txEl>
                                              <p:pRg st="9" end="9"/>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4" fill="hold" nodeType="clickEffect">
                                  <p:stCondLst>
                                    <p:cond delay="0"/>
                                  </p:stCondLst>
                                  <p:childTnLst>
                                    <p:set>
                                      <p:cBhvr>
                                        <p:cTn id="58" dur="1" fill="hold">
                                          <p:stCondLst>
                                            <p:cond delay="0"/>
                                          </p:stCondLst>
                                        </p:cTn>
                                        <p:tgtEl>
                                          <p:spTgt spid="3">
                                            <p:txEl>
                                              <p:pRg st="10" end="10"/>
                                            </p:txEl>
                                          </p:spTgt>
                                        </p:tgtEl>
                                        <p:attrNameLst>
                                          <p:attrName>style.visibility</p:attrName>
                                        </p:attrNameLst>
                                      </p:cBhvr>
                                      <p:to>
                                        <p:strVal val="visible"/>
                                      </p:to>
                                    </p:set>
                                    <p:animEffect transition="in" filter="wipe(down)">
                                      <p:cBhvr>
                                        <p:cTn id="59" dur="500"/>
                                        <p:tgtEl>
                                          <p:spTgt spid="3">
                                            <p:txEl>
                                              <p:pRg st="10" end="10"/>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1" fill="hold" nodeType="clickEffect">
                                  <p:stCondLst>
                                    <p:cond delay="0"/>
                                  </p:stCondLst>
                                  <p:childTnLst>
                                    <p:set>
                                      <p:cBhvr>
                                        <p:cTn id="63" dur="1" fill="hold">
                                          <p:stCondLst>
                                            <p:cond delay="0"/>
                                          </p:stCondLst>
                                        </p:cTn>
                                        <p:tgtEl>
                                          <p:spTgt spid="3">
                                            <p:txEl>
                                              <p:pRg st="11" end="11"/>
                                            </p:txEl>
                                          </p:spTgt>
                                        </p:tgtEl>
                                        <p:attrNameLst>
                                          <p:attrName>style.visibility</p:attrName>
                                        </p:attrNameLst>
                                      </p:cBhvr>
                                      <p:to>
                                        <p:strVal val="visible"/>
                                      </p:to>
                                    </p:set>
                                    <p:animEffect transition="in" filter="wipe(up)">
                                      <p:cBhvr>
                                        <p:cTn id="64" dur="500"/>
                                        <p:tgtEl>
                                          <p:spTgt spid="3">
                                            <p:txEl>
                                              <p:pRg st="11" end="11"/>
                                            </p:txEl>
                                          </p:spTgt>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8" fill="hold" nodeType="clickEffect">
                                  <p:stCondLst>
                                    <p:cond delay="0"/>
                                  </p:stCondLst>
                                  <p:childTnLst>
                                    <p:set>
                                      <p:cBhvr>
                                        <p:cTn id="68" dur="1" fill="hold">
                                          <p:stCondLst>
                                            <p:cond delay="0"/>
                                          </p:stCondLst>
                                        </p:cTn>
                                        <p:tgtEl>
                                          <p:spTgt spid="3">
                                            <p:txEl>
                                              <p:pRg st="12" end="12"/>
                                            </p:txEl>
                                          </p:spTgt>
                                        </p:tgtEl>
                                        <p:attrNameLst>
                                          <p:attrName>style.visibility</p:attrName>
                                        </p:attrNameLst>
                                      </p:cBhvr>
                                      <p:to>
                                        <p:strVal val="visible"/>
                                      </p:to>
                                    </p:set>
                                    <p:animEffect transition="in" filter="wipe(left)">
                                      <p:cBhvr>
                                        <p:cTn id="69" dur="5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Service tax – Negative list</a:t>
            </a:r>
            <a:endParaRPr lang="en-US" dirty="0"/>
          </a:p>
        </p:txBody>
      </p:sp>
      <p:sp>
        <p:nvSpPr>
          <p:cNvPr id="3" name="Content Placeholder 2"/>
          <p:cNvSpPr>
            <a:spLocks noGrp="1"/>
          </p:cNvSpPr>
          <p:nvPr>
            <p:ph sz="quarter" idx="1"/>
          </p:nvPr>
        </p:nvSpPr>
        <p:spPr/>
        <p:txBody>
          <a:bodyPr>
            <a:normAutofit fontScale="55000" lnSpcReduction="20000"/>
          </a:bodyPr>
          <a:lstStyle/>
          <a:p>
            <a:pPr algn="just">
              <a:buNone/>
            </a:pPr>
            <a:r>
              <a:rPr lang="en-US" dirty="0" smtClean="0"/>
              <a:t>(10)	Admission to entertainment events or access to entertainment facilities</a:t>
            </a:r>
          </a:p>
          <a:p>
            <a:pPr algn="just">
              <a:buNone/>
            </a:pPr>
            <a:r>
              <a:rPr lang="en-US" dirty="0" smtClean="0"/>
              <a:t>(11)	Transmission or distribution of electricity by an electric transmission or    	distribution utility</a:t>
            </a:r>
          </a:p>
          <a:p>
            <a:pPr algn="just">
              <a:buNone/>
            </a:pPr>
            <a:r>
              <a:rPr lang="en-US" dirty="0" smtClean="0"/>
              <a:t>(12)    	Services by way of </a:t>
            </a:r>
          </a:p>
          <a:p>
            <a:pPr marL="571500" indent="-571500" algn="just">
              <a:buNone/>
            </a:pPr>
            <a:r>
              <a:rPr lang="en-US" dirty="0" smtClean="0"/>
              <a:t>		(a) 	Pre – school education and education </a:t>
            </a:r>
          </a:p>
          <a:p>
            <a:pPr marL="571500" indent="-571500" algn="just">
              <a:buNone/>
            </a:pPr>
            <a:r>
              <a:rPr lang="en-US" dirty="0" smtClean="0"/>
              <a:t>                                 up to higher secondary school or equivalent</a:t>
            </a:r>
          </a:p>
          <a:p>
            <a:pPr marL="571500" indent="-571500" algn="just">
              <a:buNone/>
            </a:pPr>
            <a:r>
              <a:rPr lang="en-US" dirty="0" smtClean="0"/>
              <a:t>		(b) 	education as part of curriculum for obtaining a </a:t>
            </a:r>
          </a:p>
          <a:p>
            <a:pPr marL="571500" indent="-571500" algn="just">
              <a:buNone/>
            </a:pPr>
            <a:r>
              <a:rPr lang="en-US" dirty="0" smtClean="0"/>
              <a:t>		                qualification </a:t>
            </a:r>
            <a:r>
              <a:rPr lang="en-US" dirty="0" err="1" smtClean="0"/>
              <a:t>recognised</a:t>
            </a:r>
            <a:r>
              <a:rPr lang="en-US" dirty="0" smtClean="0"/>
              <a:t> by any law for time being in force</a:t>
            </a:r>
          </a:p>
          <a:p>
            <a:pPr marL="571500" indent="-571500" algn="just">
              <a:buNone/>
            </a:pPr>
            <a:r>
              <a:rPr lang="en-US" dirty="0" smtClean="0"/>
              <a:t>		(c )	Education as a part of approved educational vocational course</a:t>
            </a:r>
          </a:p>
          <a:p>
            <a:pPr marL="571500" indent="-571500" algn="just">
              <a:buNone/>
            </a:pPr>
            <a:r>
              <a:rPr lang="en-US" dirty="0" smtClean="0"/>
              <a:t>(13) 		Services by way of residential dwelling for use as residence</a:t>
            </a:r>
          </a:p>
          <a:p>
            <a:pPr marL="571500" indent="-571500" algn="just">
              <a:buNone/>
            </a:pPr>
            <a:r>
              <a:rPr lang="en-US" dirty="0" smtClean="0"/>
              <a:t>(14) 		Services by way of </a:t>
            </a:r>
          </a:p>
          <a:p>
            <a:pPr marL="571500" indent="-571500" algn="just">
              <a:buNone/>
            </a:pPr>
            <a:r>
              <a:rPr lang="en-US" dirty="0" smtClean="0"/>
              <a:t>		(a) 	Extending deposit, loans or advances in so far </a:t>
            </a:r>
          </a:p>
          <a:p>
            <a:pPr marL="571500" indent="-571500" algn="just">
              <a:buNone/>
            </a:pPr>
            <a:r>
              <a:rPr lang="en-US" dirty="0" smtClean="0"/>
              <a:t>                                 as the consideration is represented by way of interest or discount</a:t>
            </a:r>
          </a:p>
          <a:p>
            <a:pPr marL="571500" indent="-571500" algn="just">
              <a:buNone/>
            </a:pPr>
            <a:r>
              <a:rPr lang="en-US" dirty="0" smtClean="0"/>
              <a:t>		(b)	Inter – se sale or purchase of foreign currency among banks or 			</a:t>
            </a:r>
            <a:r>
              <a:rPr lang="en-US" dirty="0" err="1" smtClean="0"/>
              <a:t>authorised</a:t>
            </a:r>
            <a:r>
              <a:rPr lang="en-US" dirty="0" smtClean="0"/>
              <a:t> dealers of foreign 	exchange or amongst bank and such 		dealers					 </a:t>
            </a:r>
            <a:endParaRPr lang="en-US" dirty="0"/>
          </a:p>
        </p:txBody>
      </p:sp>
      <p:pic>
        <p:nvPicPr>
          <p:cNvPr id="4" name="Picture 3" descr="education.jpg"/>
          <p:cNvPicPr>
            <a:picLocks noChangeAspect="1"/>
          </p:cNvPicPr>
          <p:nvPr/>
        </p:nvPicPr>
        <p:blipFill>
          <a:blip r:embed="rId2"/>
          <a:stretch>
            <a:fillRect/>
          </a:stretch>
        </p:blipFill>
        <p:spPr>
          <a:xfrm>
            <a:off x="6553200" y="2133600"/>
            <a:ext cx="2209800" cy="1295400"/>
          </a:xfrm>
          <a:prstGeom prst="rect">
            <a:avLst/>
          </a:prstGeom>
        </p:spPr>
      </p:pic>
      <p:pic>
        <p:nvPicPr>
          <p:cNvPr id="5" name="Picture 4" descr="deposit.jpg"/>
          <p:cNvPicPr>
            <a:picLocks noChangeAspect="1"/>
          </p:cNvPicPr>
          <p:nvPr/>
        </p:nvPicPr>
        <p:blipFill>
          <a:blip r:embed="rId3"/>
          <a:stretch>
            <a:fillRect/>
          </a:stretch>
        </p:blipFill>
        <p:spPr>
          <a:xfrm>
            <a:off x="6553200" y="4038600"/>
            <a:ext cx="2419350" cy="838200"/>
          </a:xfrm>
          <a:prstGeom prst="rect">
            <a:avLst/>
          </a:prstGeom>
        </p:spPr>
      </p:pic>
      <p:sp>
        <p:nvSpPr>
          <p:cNvPr id="6" name="Footer Placeholder 5"/>
          <p:cNvSpPr>
            <a:spLocks noGrp="1"/>
          </p:cNvSpPr>
          <p:nvPr>
            <p:ph type="ftr" sz="quarter" idx="11"/>
          </p:nvPr>
        </p:nvSpPr>
        <p:spPr/>
        <p:txBody>
          <a:bodyPr/>
          <a:lstStyle/>
          <a:p>
            <a:r>
              <a:rPr lang="en-US" smtClean="0"/>
              <a:t>visit us at www.capradeepjain.com</a:t>
            </a:r>
            <a:endParaRPr lang="en-US"/>
          </a:p>
        </p:txBody>
      </p:sp>
      <p:sp>
        <p:nvSpPr>
          <p:cNvPr id="7" name="Slide Number Placeholder 6"/>
          <p:cNvSpPr>
            <a:spLocks noGrp="1"/>
          </p:cNvSpPr>
          <p:nvPr>
            <p:ph type="sldNum" sz="quarter" idx="12"/>
          </p:nvPr>
        </p:nvSpPr>
        <p:spPr/>
        <p:txBody>
          <a:bodyPr>
            <a:normAutofit fontScale="85000" lnSpcReduction="20000"/>
          </a:bodyPr>
          <a:lstStyle/>
          <a:p>
            <a:fld id="{28D3A0CF-A015-45E9-945A-9737571716B3}" type="slidenum">
              <a:rPr lang="en-US" smtClean="0"/>
              <a:pPr/>
              <a:t>23</a:t>
            </a:fld>
            <a:endParaRPr lang="en-US"/>
          </a:p>
        </p:txBody>
      </p:sp>
    </p:spTree>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up)">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left)">
                                      <p:cBhvr>
                                        <p:cTn id="22" dur="1000"/>
                                        <p:tgtEl>
                                          <p:spTgt spid="3">
                                            <p:txEl>
                                              <p:pRg st="2" end="2"/>
                                            </p:txEl>
                                          </p:spTgt>
                                        </p:tgtEl>
                                      </p:cBhvr>
                                    </p:animEffect>
                                  </p:childTnLst>
                                </p:cTn>
                              </p:par>
                              <p:par>
                                <p:cTn id="23" presetID="22" presetClass="entr" presetSubtype="8"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wipe(left)">
                                      <p:cBhvr>
                                        <p:cTn id="25" dur="1000"/>
                                        <p:tgtEl>
                                          <p:spTgt spid="3">
                                            <p:txEl>
                                              <p:pRg st="3" end="3"/>
                                            </p:txEl>
                                          </p:spTgt>
                                        </p:tgtEl>
                                      </p:cBhvr>
                                    </p:animEffect>
                                  </p:childTnLst>
                                </p:cTn>
                              </p:par>
                              <p:par>
                                <p:cTn id="26" presetID="22" presetClass="entr" presetSubtype="8" fill="hold" nodeType="with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wipe(left)">
                                      <p:cBhvr>
                                        <p:cTn id="28" dur="1000"/>
                                        <p:tgtEl>
                                          <p:spTgt spid="3">
                                            <p:txEl>
                                              <p:pRg st="4" end="4"/>
                                            </p:txEl>
                                          </p:spTgt>
                                        </p:tgtEl>
                                      </p:cBhvr>
                                    </p:animEffect>
                                  </p:childTnLst>
                                </p:cTn>
                              </p:par>
                              <p:par>
                                <p:cTn id="29" presetID="22" presetClass="entr" presetSubtype="8" fill="hold"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wipe(left)">
                                      <p:cBhvr>
                                        <p:cTn id="31" dur="1000"/>
                                        <p:tgtEl>
                                          <p:spTgt spid="3">
                                            <p:txEl>
                                              <p:pRg st="5" end="5"/>
                                            </p:txEl>
                                          </p:spTgt>
                                        </p:tgtEl>
                                      </p:cBhvr>
                                    </p:animEffect>
                                  </p:childTnLst>
                                </p:cTn>
                              </p:par>
                              <p:par>
                                <p:cTn id="32" presetID="22" presetClass="entr" presetSubtype="8" fill="hold" nodeType="withEffect">
                                  <p:stCondLst>
                                    <p:cond delay="0"/>
                                  </p:stCondLst>
                                  <p:childTnLst>
                                    <p:set>
                                      <p:cBhvr>
                                        <p:cTn id="33" dur="1" fill="hold">
                                          <p:stCondLst>
                                            <p:cond delay="0"/>
                                          </p:stCondLst>
                                        </p:cTn>
                                        <p:tgtEl>
                                          <p:spTgt spid="3">
                                            <p:txEl>
                                              <p:pRg st="6" end="6"/>
                                            </p:txEl>
                                          </p:spTgt>
                                        </p:tgtEl>
                                        <p:attrNameLst>
                                          <p:attrName>style.visibility</p:attrName>
                                        </p:attrNameLst>
                                      </p:cBhvr>
                                      <p:to>
                                        <p:strVal val="visible"/>
                                      </p:to>
                                    </p:set>
                                    <p:animEffect transition="in" filter="wipe(left)">
                                      <p:cBhvr>
                                        <p:cTn id="34" dur="1000"/>
                                        <p:tgtEl>
                                          <p:spTgt spid="3">
                                            <p:txEl>
                                              <p:pRg st="6" end="6"/>
                                            </p:txEl>
                                          </p:spTgt>
                                        </p:tgtEl>
                                      </p:cBhvr>
                                    </p:animEffect>
                                  </p:childTnLst>
                                </p:cTn>
                              </p:par>
                              <p:par>
                                <p:cTn id="35" presetID="22" presetClass="entr" presetSubtype="8" fill="hold" nodeType="with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wipe(left)">
                                      <p:cBhvr>
                                        <p:cTn id="37" dur="1000"/>
                                        <p:tgtEl>
                                          <p:spTgt spid="3">
                                            <p:txEl>
                                              <p:pRg st="7" end="7"/>
                                            </p:txEl>
                                          </p:spTgt>
                                        </p:tgtEl>
                                      </p:cBhvr>
                                    </p:animEffect>
                                  </p:childTnLst>
                                </p:cTn>
                              </p:par>
                              <p:par>
                                <p:cTn id="38" presetID="9" presetClass="entr" presetSubtype="0"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dissolve">
                                      <p:cBhvr>
                                        <p:cTn id="40" dur="1000"/>
                                        <p:tgtEl>
                                          <p:spTgt spid="4"/>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2" fill="hold" nodeType="click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Effect transition="in" filter="wipe(right)">
                                      <p:cBhvr>
                                        <p:cTn id="45" dur="500"/>
                                        <p:tgtEl>
                                          <p:spTgt spid="3">
                                            <p:txEl>
                                              <p:pRg st="8" end="8"/>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8" fill="hold" nodeType="clickEffect">
                                  <p:stCondLst>
                                    <p:cond delay="0"/>
                                  </p:stCondLst>
                                  <p:childTnLst>
                                    <p:set>
                                      <p:cBhvr>
                                        <p:cTn id="49" dur="1" fill="hold">
                                          <p:stCondLst>
                                            <p:cond delay="0"/>
                                          </p:stCondLst>
                                        </p:cTn>
                                        <p:tgtEl>
                                          <p:spTgt spid="3">
                                            <p:txEl>
                                              <p:pRg st="9" end="9"/>
                                            </p:txEl>
                                          </p:spTgt>
                                        </p:tgtEl>
                                        <p:attrNameLst>
                                          <p:attrName>style.visibility</p:attrName>
                                        </p:attrNameLst>
                                      </p:cBhvr>
                                      <p:to>
                                        <p:strVal val="visible"/>
                                      </p:to>
                                    </p:set>
                                    <p:animEffect transition="in" filter="wipe(left)">
                                      <p:cBhvr>
                                        <p:cTn id="50" dur="1000"/>
                                        <p:tgtEl>
                                          <p:spTgt spid="3">
                                            <p:txEl>
                                              <p:pRg st="9" end="9"/>
                                            </p:txEl>
                                          </p:spTgt>
                                        </p:tgtEl>
                                      </p:cBhvr>
                                    </p:animEffect>
                                  </p:childTnLst>
                                </p:cTn>
                              </p:par>
                              <p:par>
                                <p:cTn id="51" presetID="22" presetClass="entr" presetSubtype="8" fill="hold" nodeType="withEffect">
                                  <p:stCondLst>
                                    <p:cond delay="0"/>
                                  </p:stCondLst>
                                  <p:childTnLst>
                                    <p:set>
                                      <p:cBhvr>
                                        <p:cTn id="52" dur="1" fill="hold">
                                          <p:stCondLst>
                                            <p:cond delay="0"/>
                                          </p:stCondLst>
                                        </p:cTn>
                                        <p:tgtEl>
                                          <p:spTgt spid="3">
                                            <p:txEl>
                                              <p:pRg st="10" end="10"/>
                                            </p:txEl>
                                          </p:spTgt>
                                        </p:tgtEl>
                                        <p:attrNameLst>
                                          <p:attrName>style.visibility</p:attrName>
                                        </p:attrNameLst>
                                      </p:cBhvr>
                                      <p:to>
                                        <p:strVal val="visible"/>
                                      </p:to>
                                    </p:set>
                                    <p:animEffect transition="in" filter="wipe(left)">
                                      <p:cBhvr>
                                        <p:cTn id="53" dur="1000"/>
                                        <p:tgtEl>
                                          <p:spTgt spid="3">
                                            <p:txEl>
                                              <p:pRg st="10" end="10"/>
                                            </p:txEl>
                                          </p:spTgt>
                                        </p:tgtEl>
                                      </p:cBhvr>
                                    </p:animEffect>
                                  </p:childTnLst>
                                </p:cTn>
                              </p:par>
                              <p:par>
                                <p:cTn id="54" presetID="22" presetClass="entr" presetSubtype="8" fill="hold" nodeType="withEffect">
                                  <p:stCondLst>
                                    <p:cond delay="0"/>
                                  </p:stCondLst>
                                  <p:childTnLst>
                                    <p:set>
                                      <p:cBhvr>
                                        <p:cTn id="55" dur="1" fill="hold">
                                          <p:stCondLst>
                                            <p:cond delay="0"/>
                                          </p:stCondLst>
                                        </p:cTn>
                                        <p:tgtEl>
                                          <p:spTgt spid="3">
                                            <p:txEl>
                                              <p:pRg st="11" end="11"/>
                                            </p:txEl>
                                          </p:spTgt>
                                        </p:tgtEl>
                                        <p:attrNameLst>
                                          <p:attrName>style.visibility</p:attrName>
                                        </p:attrNameLst>
                                      </p:cBhvr>
                                      <p:to>
                                        <p:strVal val="visible"/>
                                      </p:to>
                                    </p:set>
                                    <p:animEffect transition="in" filter="wipe(left)">
                                      <p:cBhvr>
                                        <p:cTn id="56" dur="1000"/>
                                        <p:tgtEl>
                                          <p:spTgt spid="3">
                                            <p:txEl>
                                              <p:pRg st="11" end="11"/>
                                            </p:txEl>
                                          </p:spTgt>
                                        </p:tgtEl>
                                      </p:cBhvr>
                                    </p:animEffect>
                                  </p:childTnLst>
                                </p:cTn>
                              </p:par>
                              <p:par>
                                <p:cTn id="57" presetID="22" presetClass="entr" presetSubtype="8" fill="hold" nodeType="withEffect">
                                  <p:stCondLst>
                                    <p:cond delay="0"/>
                                  </p:stCondLst>
                                  <p:childTnLst>
                                    <p:set>
                                      <p:cBhvr>
                                        <p:cTn id="58" dur="1" fill="hold">
                                          <p:stCondLst>
                                            <p:cond delay="0"/>
                                          </p:stCondLst>
                                        </p:cTn>
                                        <p:tgtEl>
                                          <p:spTgt spid="3">
                                            <p:txEl>
                                              <p:pRg st="12" end="12"/>
                                            </p:txEl>
                                          </p:spTgt>
                                        </p:tgtEl>
                                        <p:attrNameLst>
                                          <p:attrName>style.visibility</p:attrName>
                                        </p:attrNameLst>
                                      </p:cBhvr>
                                      <p:to>
                                        <p:strVal val="visible"/>
                                      </p:to>
                                    </p:set>
                                    <p:animEffect transition="in" filter="wipe(left)">
                                      <p:cBhvr>
                                        <p:cTn id="59" dur="1000"/>
                                        <p:tgtEl>
                                          <p:spTgt spid="3">
                                            <p:txEl>
                                              <p:pRg st="12" end="12"/>
                                            </p:txEl>
                                          </p:spTgt>
                                        </p:tgtEl>
                                      </p:cBhvr>
                                    </p:animEffect>
                                  </p:childTnLst>
                                </p:cTn>
                              </p:par>
                              <p:par>
                                <p:cTn id="60" presetID="9" presetClass="entr" presetSubtype="0" fill="hold" nodeType="withEffect">
                                  <p:stCondLst>
                                    <p:cond delay="0"/>
                                  </p:stCondLst>
                                  <p:childTnLst>
                                    <p:set>
                                      <p:cBhvr>
                                        <p:cTn id="61" dur="1" fill="hold">
                                          <p:stCondLst>
                                            <p:cond delay="0"/>
                                          </p:stCondLst>
                                        </p:cTn>
                                        <p:tgtEl>
                                          <p:spTgt spid="5"/>
                                        </p:tgtEl>
                                        <p:attrNameLst>
                                          <p:attrName>style.visibility</p:attrName>
                                        </p:attrNameLst>
                                      </p:cBhvr>
                                      <p:to>
                                        <p:strVal val="visible"/>
                                      </p:to>
                                    </p:set>
                                    <p:animEffect transition="in" filter="dissolve">
                                      <p:cBhvr>
                                        <p:cTn id="6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Service tax – Negative list</a:t>
            </a:r>
            <a:endParaRPr lang="en-US" dirty="0"/>
          </a:p>
        </p:txBody>
      </p:sp>
      <p:sp>
        <p:nvSpPr>
          <p:cNvPr id="3" name="Content Placeholder 2"/>
          <p:cNvSpPr>
            <a:spLocks noGrp="1"/>
          </p:cNvSpPr>
          <p:nvPr>
            <p:ph sz="quarter" idx="1"/>
          </p:nvPr>
        </p:nvSpPr>
        <p:spPr>
          <a:xfrm>
            <a:off x="609600" y="1524000"/>
            <a:ext cx="8153400" cy="4495800"/>
          </a:xfrm>
        </p:spPr>
        <p:txBody>
          <a:bodyPr>
            <a:normAutofit fontScale="47500" lnSpcReduction="20000"/>
          </a:bodyPr>
          <a:lstStyle/>
          <a:p>
            <a:pPr>
              <a:buNone/>
            </a:pPr>
            <a:r>
              <a:rPr lang="en-US" sz="3300" dirty="0" smtClean="0"/>
              <a:t>	(15) Service of transportation of passengers with or without accompanied belongings by </a:t>
            </a:r>
          </a:p>
          <a:p>
            <a:pPr lvl="1">
              <a:buNone/>
            </a:pPr>
            <a:r>
              <a:rPr lang="en-US" sz="3300" dirty="0" smtClean="0"/>
              <a:t>		 (a) by stage carriage</a:t>
            </a:r>
          </a:p>
          <a:p>
            <a:pPr lvl="1">
              <a:buNone/>
            </a:pPr>
            <a:r>
              <a:rPr lang="en-US" sz="3300" dirty="0" smtClean="0"/>
              <a:t> 		 (b) railways in a class other than </a:t>
            </a:r>
          </a:p>
          <a:p>
            <a:pPr lvl="1">
              <a:buNone/>
            </a:pPr>
            <a:r>
              <a:rPr lang="en-US" sz="3300" dirty="0" smtClean="0"/>
              <a:t>		          (</a:t>
            </a:r>
            <a:r>
              <a:rPr lang="en-US" sz="3300" dirty="0" err="1" smtClean="0"/>
              <a:t>i</a:t>
            </a:r>
            <a:r>
              <a:rPr lang="en-US" sz="3300" dirty="0" smtClean="0"/>
              <a:t>) first class</a:t>
            </a:r>
          </a:p>
          <a:p>
            <a:pPr lvl="1">
              <a:buNone/>
            </a:pPr>
            <a:r>
              <a:rPr lang="en-US" sz="3300" dirty="0" smtClean="0"/>
              <a:t>		          (ii)an air conditioned coach</a:t>
            </a:r>
          </a:p>
          <a:p>
            <a:pPr lvl="1">
              <a:buNone/>
            </a:pPr>
            <a:r>
              <a:rPr lang="en-US" sz="3300" dirty="0" smtClean="0"/>
              <a:t> 		(c)  </a:t>
            </a:r>
            <a:r>
              <a:rPr lang="en-US" sz="3300" dirty="0" err="1" smtClean="0"/>
              <a:t>metro,monorail</a:t>
            </a:r>
            <a:r>
              <a:rPr lang="en-US" sz="3300" dirty="0" smtClean="0"/>
              <a:t> or tramway</a:t>
            </a:r>
          </a:p>
          <a:p>
            <a:pPr lvl="1">
              <a:buNone/>
            </a:pPr>
            <a:r>
              <a:rPr lang="en-US" sz="3300" dirty="0" smtClean="0"/>
              <a:t> 		(d)  Inland waterways</a:t>
            </a:r>
          </a:p>
          <a:p>
            <a:pPr lvl="1">
              <a:buNone/>
            </a:pPr>
            <a:r>
              <a:rPr lang="en-US" sz="3300" dirty="0" smtClean="0"/>
              <a:t> 		(e)  Public transport other than predominantly for tourism purpose in a vessel of less   	      than 15  </a:t>
            </a:r>
            <a:r>
              <a:rPr lang="en-US" sz="3300" dirty="0" err="1" smtClean="0"/>
              <a:t>tonne</a:t>
            </a:r>
            <a:r>
              <a:rPr lang="en-US" sz="3300" dirty="0" smtClean="0"/>
              <a:t> net</a:t>
            </a:r>
          </a:p>
          <a:p>
            <a:pPr lvl="1">
              <a:buNone/>
            </a:pPr>
            <a:r>
              <a:rPr lang="en-US" sz="3300" dirty="0" smtClean="0"/>
              <a:t> 		(f)   Metered </a:t>
            </a:r>
            <a:r>
              <a:rPr lang="en-US" sz="3300" dirty="0" err="1" smtClean="0"/>
              <a:t>cabs,radio</a:t>
            </a:r>
            <a:r>
              <a:rPr lang="en-US" sz="3300" dirty="0" smtClean="0"/>
              <a:t> taxis or auto rickshaws </a:t>
            </a:r>
          </a:p>
          <a:p>
            <a:pPr lvl="1">
              <a:buNone/>
            </a:pPr>
            <a:endParaRPr lang="en-US" sz="3300" dirty="0" smtClean="0"/>
          </a:p>
          <a:p>
            <a:pPr marL="880110" lvl="1" indent="-514350">
              <a:buNone/>
            </a:pPr>
            <a:r>
              <a:rPr lang="en-US" sz="3300" dirty="0" smtClean="0"/>
              <a:t>(16)	Services by way of transportation of goods </a:t>
            </a:r>
          </a:p>
          <a:p>
            <a:pPr marL="880110" lvl="1" indent="-514350">
              <a:buNone/>
            </a:pPr>
            <a:r>
              <a:rPr lang="en-US" sz="3300" dirty="0" smtClean="0"/>
              <a:t>        	(a) by road except services of GTA or Courier agency</a:t>
            </a:r>
          </a:p>
          <a:p>
            <a:pPr marL="880110" lvl="1" indent="-514350">
              <a:buNone/>
            </a:pPr>
            <a:r>
              <a:rPr lang="en-US" sz="3300" dirty="0" smtClean="0"/>
              <a:t>	(b) by an aircraft or a vessel from a place outside </a:t>
            </a:r>
            <a:r>
              <a:rPr lang="en-US" sz="3300" dirty="0" err="1" smtClean="0"/>
              <a:t>india</a:t>
            </a:r>
            <a:endParaRPr lang="en-US" sz="3300" dirty="0" smtClean="0"/>
          </a:p>
          <a:p>
            <a:pPr marL="880110" lvl="1" indent="-514350">
              <a:buNone/>
            </a:pPr>
            <a:r>
              <a:rPr lang="en-US" sz="3300" dirty="0" smtClean="0"/>
              <a:t>	(c)  by inland water ways</a:t>
            </a:r>
          </a:p>
          <a:p>
            <a:pPr marL="880110" lvl="1" indent="-514350">
              <a:buNone/>
            </a:pPr>
            <a:r>
              <a:rPr lang="en-US" sz="3300" dirty="0" smtClean="0"/>
              <a:t>(17)  </a:t>
            </a:r>
            <a:r>
              <a:rPr lang="en-US" sz="3300" dirty="0" err="1" smtClean="0"/>
              <a:t>funeral,burial,crematorium</a:t>
            </a:r>
            <a:r>
              <a:rPr lang="en-US" sz="3300" dirty="0" smtClean="0"/>
              <a:t> or mortuary services including </a:t>
            </a:r>
            <a:r>
              <a:rPr lang="en-US" sz="3300" dirty="0" err="1" smtClean="0"/>
              <a:t>transporation</a:t>
            </a:r>
            <a:r>
              <a:rPr lang="en-US" sz="3300" dirty="0" smtClean="0"/>
              <a:t> of deceased </a:t>
            </a:r>
          </a:p>
          <a:p>
            <a:pPr lvl="1">
              <a:buNone/>
            </a:pPr>
            <a:endParaRPr lang="en-US" dirty="0"/>
          </a:p>
        </p:txBody>
      </p:sp>
      <p:pic>
        <p:nvPicPr>
          <p:cNvPr id="4" name="Picture 3" descr="transport.jpg"/>
          <p:cNvPicPr>
            <a:picLocks noChangeAspect="1"/>
          </p:cNvPicPr>
          <p:nvPr/>
        </p:nvPicPr>
        <p:blipFill>
          <a:blip r:embed="rId2"/>
          <a:stretch>
            <a:fillRect/>
          </a:stretch>
        </p:blipFill>
        <p:spPr>
          <a:xfrm>
            <a:off x="4724400" y="1905000"/>
            <a:ext cx="3810000" cy="1371600"/>
          </a:xfrm>
          <a:prstGeom prst="rect">
            <a:avLst/>
          </a:prstGeom>
        </p:spPr>
      </p:pic>
      <p:sp>
        <p:nvSpPr>
          <p:cNvPr id="5" name="Footer Placeholder 4"/>
          <p:cNvSpPr>
            <a:spLocks noGrp="1"/>
          </p:cNvSpPr>
          <p:nvPr>
            <p:ph type="ftr" sz="quarter" idx="11"/>
          </p:nvPr>
        </p:nvSpPr>
        <p:spPr/>
        <p:txBody>
          <a:bodyPr/>
          <a:lstStyle/>
          <a:p>
            <a:r>
              <a:rPr lang="en-US" smtClean="0"/>
              <a:t>visit us at www.capradeepjain.com</a:t>
            </a:r>
            <a:endParaRPr lang="en-US"/>
          </a:p>
        </p:txBody>
      </p:sp>
      <p:sp>
        <p:nvSpPr>
          <p:cNvPr id="6" name="Slide Number Placeholder 5"/>
          <p:cNvSpPr>
            <a:spLocks noGrp="1"/>
          </p:cNvSpPr>
          <p:nvPr>
            <p:ph type="sldNum" sz="quarter" idx="12"/>
          </p:nvPr>
        </p:nvSpPr>
        <p:spPr/>
        <p:txBody>
          <a:bodyPr>
            <a:normAutofit fontScale="85000" lnSpcReduction="20000"/>
          </a:bodyPr>
          <a:lstStyle/>
          <a:p>
            <a:fld id="{28D3A0CF-A015-45E9-945A-9737571716B3}" type="slidenum">
              <a:rPr lang="en-US" smtClean="0"/>
              <a:pPr/>
              <a:t>24</a:t>
            </a:fld>
            <a:endParaRPr lang="en-US"/>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5"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down)">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1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up)">
                                      <p:cBhvr>
                                        <p:cTn id="17" dur="1000"/>
                                        <p:tgtEl>
                                          <p:spTgt spid="3">
                                            <p:txEl>
                                              <p:pRg st="1" end="1"/>
                                            </p:txEl>
                                          </p:spTgt>
                                        </p:tgtEl>
                                      </p:cBhvr>
                                    </p:animEffect>
                                  </p:childTnLst>
                                </p:cTn>
                              </p:par>
                              <p:par>
                                <p:cTn id="18" presetID="22" presetClass="entr" presetSubtype="1" fill="hold"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wipe(up)">
                                      <p:cBhvr>
                                        <p:cTn id="20" dur="1000"/>
                                        <p:tgtEl>
                                          <p:spTgt spid="3">
                                            <p:txEl>
                                              <p:pRg st="2" end="2"/>
                                            </p:txEl>
                                          </p:spTgt>
                                        </p:tgtEl>
                                      </p:cBhvr>
                                    </p:animEffect>
                                  </p:childTnLst>
                                </p:cTn>
                              </p:par>
                              <p:par>
                                <p:cTn id="21" presetID="22" presetClass="entr" presetSubtype="1"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up)">
                                      <p:cBhvr>
                                        <p:cTn id="23" dur="1000"/>
                                        <p:tgtEl>
                                          <p:spTgt spid="3">
                                            <p:txEl>
                                              <p:pRg st="3" end="3"/>
                                            </p:txEl>
                                          </p:spTgt>
                                        </p:tgtEl>
                                      </p:cBhvr>
                                    </p:animEffect>
                                  </p:childTnLst>
                                </p:cTn>
                              </p:par>
                              <p:par>
                                <p:cTn id="24" presetID="22" presetClass="entr" presetSubtype="1" fill="hold"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wipe(up)">
                                      <p:cBhvr>
                                        <p:cTn id="26" dur="1000"/>
                                        <p:tgtEl>
                                          <p:spTgt spid="3">
                                            <p:txEl>
                                              <p:pRg st="4" end="4"/>
                                            </p:txEl>
                                          </p:spTgt>
                                        </p:tgtEl>
                                      </p:cBhvr>
                                    </p:animEffect>
                                  </p:childTnLst>
                                </p:cTn>
                              </p:par>
                              <p:par>
                                <p:cTn id="27" presetID="22" presetClass="entr" presetSubtype="1" fill="hold" nodeType="with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wipe(up)">
                                      <p:cBhvr>
                                        <p:cTn id="29" dur="1000"/>
                                        <p:tgtEl>
                                          <p:spTgt spid="3">
                                            <p:txEl>
                                              <p:pRg st="5" end="5"/>
                                            </p:txEl>
                                          </p:spTgt>
                                        </p:tgtEl>
                                      </p:cBhvr>
                                    </p:animEffect>
                                  </p:childTnLst>
                                </p:cTn>
                              </p:par>
                              <p:par>
                                <p:cTn id="30" presetID="22" presetClass="entr" presetSubtype="1" fill="hold" nodeType="with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wipe(up)">
                                      <p:cBhvr>
                                        <p:cTn id="32" dur="1000"/>
                                        <p:tgtEl>
                                          <p:spTgt spid="3">
                                            <p:txEl>
                                              <p:pRg st="6" end="6"/>
                                            </p:txEl>
                                          </p:spTgt>
                                        </p:tgtEl>
                                      </p:cBhvr>
                                    </p:animEffect>
                                  </p:childTnLst>
                                </p:cTn>
                              </p:par>
                              <p:par>
                                <p:cTn id="33" presetID="22" presetClass="entr" presetSubtype="1" fill="hold" nodeType="with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wipe(up)">
                                      <p:cBhvr>
                                        <p:cTn id="35" dur="1000"/>
                                        <p:tgtEl>
                                          <p:spTgt spid="3">
                                            <p:txEl>
                                              <p:pRg st="7" end="7"/>
                                            </p:txEl>
                                          </p:spTgt>
                                        </p:tgtEl>
                                      </p:cBhvr>
                                    </p:animEffect>
                                  </p:childTnLst>
                                </p:cTn>
                              </p:par>
                              <p:par>
                                <p:cTn id="36" presetID="22" presetClass="entr" presetSubtype="1" fill="hold" nodeType="withEffect">
                                  <p:stCondLst>
                                    <p:cond delay="0"/>
                                  </p:stCondLst>
                                  <p:childTnLst>
                                    <p:set>
                                      <p:cBhvr>
                                        <p:cTn id="37" dur="1" fill="hold">
                                          <p:stCondLst>
                                            <p:cond delay="0"/>
                                          </p:stCondLst>
                                        </p:cTn>
                                        <p:tgtEl>
                                          <p:spTgt spid="3">
                                            <p:txEl>
                                              <p:pRg st="8" end="8"/>
                                            </p:txEl>
                                          </p:spTgt>
                                        </p:tgtEl>
                                        <p:attrNameLst>
                                          <p:attrName>style.visibility</p:attrName>
                                        </p:attrNameLst>
                                      </p:cBhvr>
                                      <p:to>
                                        <p:strVal val="visible"/>
                                      </p:to>
                                    </p:set>
                                    <p:animEffect transition="in" filter="wipe(up)">
                                      <p:cBhvr>
                                        <p:cTn id="38" dur="1000"/>
                                        <p:tgtEl>
                                          <p:spTgt spid="3">
                                            <p:txEl>
                                              <p:pRg st="8" end="8"/>
                                            </p:txEl>
                                          </p:spTgt>
                                        </p:tgtEl>
                                      </p:cBhvr>
                                    </p:animEffect>
                                  </p:childTnLst>
                                </p:cTn>
                              </p:par>
                              <p:par>
                                <p:cTn id="39" presetID="9" presetClass="entr" presetSubtype="0"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dissolve">
                                      <p:cBhvr>
                                        <p:cTn id="41" dur="2000"/>
                                        <p:tgtEl>
                                          <p:spTgt spid="4"/>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nodeType="clickEffect">
                                  <p:stCondLst>
                                    <p:cond delay="0"/>
                                  </p:stCondLst>
                                  <p:childTnLst>
                                    <p:set>
                                      <p:cBhvr>
                                        <p:cTn id="45" dur="1" fill="hold">
                                          <p:stCondLst>
                                            <p:cond delay="0"/>
                                          </p:stCondLst>
                                        </p:cTn>
                                        <p:tgtEl>
                                          <p:spTgt spid="3">
                                            <p:txEl>
                                              <p:pRg st="10" end="10"/>
                                            </p:txEl>
                                          </p:spTgt>
                                        </p:tgtEl>
                                        <p:attrNameLst>
                                          <p:attrName>style.visibility</p:attrName>
                                        </p:attrNameLst>
                                      </p:cBhvr>
                                      <p:to>
                                        <p:strVal val="visible"/>
                                      </p:to>
                                    </p:set>
                                    <p:animEffect transition="in" filter="wipe(down)">
                                      <p:cBhvr>
                                        <p:cTn id="46" dur="1000"/>
                                        <p:tgtEl>
                                          <p:spTgt spid="3">
                                            <p:txEl>
                                              <p:pRg st="10" end="10"/>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1" fill="hold"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animEffect transition="in" filter="wipe(up)">
                                      <p:cBhvr>
                                        <p:cTn id="51" dur="1000"/>
                                        <p:tgtEl>
                                          <p:spTgt spid="3">
                                            <p:txEl>
                                              <p:pRg st="11" end="11"/>
                                            </p:txEl>
                                          </p:spTgt>
                                        </p:tgtEl>
                                      </p:cBhvr>
                                    </p:animEffect>
                                  </p:childTnLst>
                                </p:cTn>
                              </p:par>
                              <p:par>
                                <p:cTn id="52" presetID="22" presetClass="entr" presetSubtype="1" fill="hold" nodeType="withEffect">
                                  <p:stCondLst>
                                    <p:cond delay="0"/>
                                  </p:stCondLst>
                                  <p:childTnLst>
                                    <p:set>
                                      <p:cBhvr>
                                        <p:cTn id="53" dur="1" fill="hold">
                                          <p:stCondLst>
                                            <p:cond delay="0"/>
                                          </p:stCondLst>
                                        </p:cTn>
                                        <p:tgtEl>
                                          <p:spTgt spid="3">
                                            <p:txEl>
                                              <p:pRg st="12" end="12"/>
                                            </p:txEl>
                                          </p:spTgt>
                                        </p:tgtEl>
                                        <p:attrNameLst>
                                          <p:attrName>style.visibility</p:attrName>
                                        </p:attrNameLst>
                                      </p:cBhvr>
                                      <p:to>
                                        <p:strVal val="visible"/>
                                      </p:to>
                                    </p:set>
                                    <p:animEffect transition="in" filter="wipe(up)">
                                      <p:cBhvr>
                                        <p:cTn id="54" dur="1000"/>
                                        <p:tgtEl>
                                          <p:spTgt spid="3">
                                            <p:txEl>
                                              <p:pRg st="12" end="12"/>
                                            </p:txEl>
                                          </p:spTgt>
                                        </p:tgtEl>
                                      </p:cBhvr>
                                    </p:animEffect>
                                  </p:childTnLst>
                                </p:cTn>
                              </p:par>
                              <p:par>
                                <p:cTn id="55" presetID="22" presetClass="entr" presetSubtype="1" fill="hold" nodeType="withEffect">
                                  <p:stCondLst>
                                    <p:cond delay="0"/>
                                  </p:stCondLst>
                                  <p:childTnLst>
                                    <p:set>
                                      <p:cBhvr>
                                        <p:cTn id="56" dur="1" fill="hold">
                                          <p:stCondLst>
                                            <p:cond delay="0"/>
                                          </p:stCondLst>
                                        </p:cTn>
                                        <p:tgtEl>
                                          <p:spTgt spid="3">
                                            <p:txEl>
                                              <p:pRg st="13" end="13"/>
                                            </p:txEl>
                                          </p:spTgt>
                                        </p:tgtEl>
                                        <p:attrNameLst>
                                          <p:attrName>style.visibility</p:attrName>
                                        </p:attrNameLst>
                                      </p:cBhvr>
                                      <p:to>
                                        <p:strVal val="visible"/>
                                      </p:to>
                                    </p:set>
                                    <p:animEffect transition="in" filter="wipe(up)">
                                      <p:cBhvr>
                                        <p:cTn id="57" dur="1000"/>
                                        <p:tgtEl>
                                          <p:spTgt spid="3">
                                            <p:txEl>
                                              <p:pRg st="13" end="13"/>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nodeType="clickEffect">
                                  <p:stCondLst>
                                    <p:cond delay="0"/>
                                  </p:stCondLst>
                                  <p:childTnLst>
                                    <p:set>
                                      <p:cBhvr>
                                        <p:cTn id="61" dur="1" fill="hold">
                                          <p:stCondLst>
                                            <p:cond delay="0"/>
                                          </p:stCondLst>
                                        </p:cTn>
                                        <p:tgtEl>
                                          <p:spTgt spid="3">
                                            <p:txEl>
                                              <p:pRg st="14" end="14"/>
                                            </p:txEl>
                                          </p:spTgt>
                                        </p:tgtEl>
                                        <p:attrNameLst>
                                          <p:attrName>style.visibility</p:attrName>
                                        </p:attrNameLst>
                                      </p:cBhvr>
                                      <p:to>
                                        <p:strVal val="visible"/>
                                      </p:to>
                                    </p:set>
                                    <p:animEffect transition="in" filter="wipe(left)">
                                      <p:cBhvr>
                                        <p:cTn id="62" dur="500"/>
                                        <p:tgtEl>
                                          <p:spTgt spid="3">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Service tax – “Service” new definition</a:t>
            </a:r>
            <a:endParaRPr lang="en-US" dirty="0"/>
          </a:p>
        </p:txBody>
      </p:sp>
      <p:sp>
        <p:nvSpPr>
          <p:cNvPr id="3" name="Content Placeholder 2"/>
          <p:cNvSpPr>
            <a:spLocks noGrp="1"/>
          </p:cNvSpPr>
          <p:nvPr>
            <p:ph sz="quarter" idx="1"/>
          </p:nvPr>
        </p:nvSpPr>
        <p:spPr/>
        <p:txBody>
          <a:bodyPr>
            <a:normAutofit fontScale="77500" lnSpcReduction="20000"/>
          </a:bodyPr>
          <a:lstStyle/>
          <a:p>
            <a:pPr algn="just"/>
            <a:r>
              <a:rPr lang="en-US" dirty="0" smtClean="0"/>
              <a:t>The word “service” is defined in clause (44) of new section 65B, according to the same</a:t>
            </a:r>
          </a:p>
          <a:p>
            <a:pPr algn="just">
              <a:buNone/>
            </a:pPr>
            <a:endParaRPr lang="en-US" dirty="0" smtClean="0"/>
          </a:p>
          <a:p>
            <a:pPr algn="just"/>
            <a:r>
              <a:rPr lang="en-US" dirty="0" smtClean="0"/>
              <a:t>“Service” means any activity carried out by a person for another for consideration and includes declared service, but shall not include</a:t>
            </a:r>
          </a:p>
          <a:p>
            <a:pPr lvl="1" algn="just">
              <a:buNone/>
            </a:pPr>
            <a:r>
              <a:rPr lang="en-US" dirty="0" smtClean="0"/>
              <a:t>	(a) an activity which constitutes merely </a:t>
            </a:r>
          </a:p>
          <a:p>
            <a:pPr lvl="3" algn="just"/>
            <a:r>
              <a:rPr lang="en-US" dirty="0" smtClean="0"/>
              <a:t>(</a:t>
            </a:r>
            <a:r>
              <a:rPr lang="en-US" dirty="0" err="1" smtClean="0"/>
              <a:t>i</a:t>
            </a:r>
            <a:r>
              <a:rPr lang="en-US" dirty="0" smtClean="0"/>
              <a:t>) a transfer of title in goods or immovable property by way of </a:t>
            </a:r>
            <a:r>
              <a:rPr lang="en-US" dirty="0" err="1" smtClean="0"/>
              <a:t>sale,gift</a:t>
            </a:r>
            <a:r>
              <a:rPr lang="en-US" dirty="0" smtClean="0"/>
              <a:t>, or in any other manner</a:t>
            </a:r>
          </a:p>
          <a:p>
            <a:pPr lvl="3" algn="just"/>
            <a:r>
              <a:rPr lang="en-US" dirty="0" smtClean="0"/>
              <a:t>(ii)a transaction in money or actionable claim</a:t>
            </a:r>
          </a:p>
          <a:p>
            <a:pPr lvl="3" algn="just"/>
            <a:endParaRPr lang="en-US" dirty="0" smtClean="0"/>
          </a:p>
          <a:p>
            <a:pPr lvl="2" algn="just">
              <a:buNone/>
            </a:pPr>
            <a:r>
              <a:rPr lang="en-US" sz="2600" dirty="0" smtClean="0"/>
              <a:t>(b) a provision of service by an employee to the employer in the course of or in relation to employment</a:t>
            </a:r>
          </a:p>
          <a:p>
            <a:pPr lvl="2" algn="just">
              <a:buNone/>
            </a:pPr>
            <a:endParaRPr lang="en-US" sz="2600" dirty="0" smtClean="0"/>
          </a:p>
          <a:p>
            <a:pPr lvl="2" algn="just">
              <a:buNone/>
            </a:pPr>
            <a:r>
              <a:rPr lang="en-US" sz="2600" dirty="0" smtClean="0"/>
              <a:t>(c) fees taken in any court or tribunal established under any law for time being in force	</a:t>
            </a:r>
          </a:p>
        </p:txBody>
      </p:sp>
      <p:sp>
        <p:nvSpPr>
          <p:cNvPr id="4" name="Footer Placeholder 3"/>
          <p:cNvSpPr>
            <a:spLocks noGrp="1"/>
          </p:cNvSpPr>
          <p:nvPr>
            <p:ph type="ftr" sz="quarter" idx="11"/>
          </p:nvPr>
        </p:nvSpPr>
        <p:spPr/>
        <p:txBody>
          <a:bodyPr/>
          <a:lstStyle/>
          <a:p>
            <a:r>
              <a:rPr lang="en-US" smtClean="0"/>
              <a:t>visit us at www.capradeepjain.com</a:t>
            </a:r>
            <a:endParaRPr lang="en-US"/>
          </a:p>
        </p:txBody>
      </p:sp>
      <p:sp>
        <p:nvSpPr>
          <p:cNvPr id="5" name="Slide Number Placeholder 4"/>
          <p:cNvSpPr>
            <a:spLocks noGrp="1"/>
          </p:cNvSpPr>
          <p:nvPr>
            <p:ph type="sldNum" sz="quarter" idx="12"/>
          </p:nvPr>
        </p:nvSpPr>
        <p:spPr/>
        <p:txBody>
          <a:bodyPr>
            <a:normAutofit fontScale="85000" lnSpcReduction="20000"/>
          </a:bodyPr>
          <a:lstStyle/>
          <a:p>
            <a:fld id="{28D3A0CF-A015-45E9-945A-9737571716B3}" type="slidenum">
              <a:rPr lang="en-US" smtClean="0"/>
              <a:pPr/>
              <a:t>25</a:t>
            </a:fld>
            <a:endParaRPr lang="en-US"/>
          </a:p>
        </p:txBody>
      </p:sp>
    </p:spTree>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1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right)">
                                      <p:cBhvr>
                                        <p:cTn id="17" dur="1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par>
                                <p:cTn id="23" presetID="22" presetClass="entr" presetSubtype="4"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wipe(down)">
                                      <p:cBhvr>
                                        <p:cTn id="25" dur="500"/>
                                        <p:tgtEl>
                                          <p:spTgt spid="3">
                                            <p:txEl>
                                              <p:pRg st="4" end="4"/>
                                            </p:txEl>
                                          </p:spTgt>
                                        </p:tgtEl>
                                      </p:cBhvr>
                                    </p:animEffect>
                                  </p:childTnLst>
                                </p:cTn>
                              </p:par>
                              <p:par>
                                <p:cTn id="26" presetID="22" presetClass="entr" presetSubtype="4" fill="hold" nodeType="with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wipe(down)">
                                      <p:cBhvr>
                                        <p:cTn id="28" dur="500"/>
                                        <p:tgtEl>
                                          <p:spTgt spid="3">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1" fill="hold" nodeType="click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animEffect transition="in" filter="wipe(up)">
                                      <p:cBhvr>
                                        <p:cTn id="33" dur="500"/>
                                        <p:tgtEl>
                                          <p:spTgt spid="3">
                                            <p:txEl>
                                              <p:pRg st="7" end="7"/>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nodeType="clickEffect">
                                  <p:stCondLst>
                                    <p:cond delay="0"/>
                                  </p:stCondLst>
                                  <p:childTnLst>
                                    <p:set>
                                      <p:cBhvr>
                                        <p:cTn id="37" dur="1" fill="hold">
                                          <p:stCondLst>
                                            <p:cond delay="0"/>
                                          </p:stCondLst>
                                        </p:cTn>
                                        <p:tgtEl>
                                          <p:spTgt spid="3">
                                            <p:txEl>
                                              <p:pRg st="9" end="9"/>
                                            </p:txEl>
                                          </p:spTgt>
                                        </p:tgtEl>
                                        <p:attrNameLst>
                                          <p:attrName>style.visibility</p:attrName>
                                        </p:attrNameLst>
                                      </p:cBhvr>
                                      <p:to>
                                        <p:strVal val="visible"/>
                                      </p:to>
                                    </p:set>
                                    <p:animEffect transition="in" filter="wipe(down)">
                                      <p:cBhvr>
                                        <p:cTn id="38"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Service tax – Declared services</a:t>
            </a:r>
            <a:endParaRPr lang="en-US" dirty="0"/>
          </a:p>
        </p:txBody>
      </p:sp>
      <p:sp>
        <p:nvSpPr>
          <p:cNvPr id="3" name="Content Placeholder 2"/>
          <p:cNvSpPr>
            <a:spLocks noGrp="1"/>
          </p:cNvSpPr>
          <p:nvPr>
            <p:ph sz="quarter" idx="1"/>
          </p:nvPr>
        </p:nvSpPr>
        <p:spPr/>
        <p:txBody>
          <a:bodyPr>
            <a:normAutofit fontScale="62500" lnSpcReduction="20000"/>
          </a:bodyPr>
          <a:lstStyle/>
          <a:p>
            <a:r>
              <a:rPr lang="en-US" dirty="0" smtClean="0"/>
              <a:t>The following shall constitute declared services as per sec 66E and hence shall be chargeable to taxation, however services other than that specified in declared list are also taxable unless specified in negative list</a:t>
            </a:r>
          </a:p>
          <a:p>
            <a:pPr algn="just">
              <a:buNone/>
            </a:pPr>
            <a:r>
              <a:rPr lang="en-US" dirty="0" smtClean="0"/>
              <a:t>	(a) 	renting of immovable property</a:t>
            </a:r>
          </a:p>
          <a:p>
            <a:pPr algn="just">
              <a:buNone/>
            </a:pPr>
            <a:r>
              <a:rPr lang="en-US" dirty="0" smtClean="0"/>
              <a:t>	(b) 	construction of </a:t>
            </a:r>
            <a:r>
              <a:rPr lang="en-US" dirty="0" err="1" smtClean="0"/>
              <a:t>complex,building,civil</a:t>
            </a:r>
            <a:r>
              <a:rPr lang="en-US" dirty="0" smtClean="0"/>
              <a:t> structure </a:t>
            </a:r>
          </a:p>
          <a:p>
            <a:pPr algn="just">
              <a:buNone/>
            </a:pPr>
            <a:r>
              <a:rPr lang="en-US" dirty="0" smtClean="0"/>
              <a:t>		or a part there of 	including a complex or building </a:t>
            </a:r>
          </a:p>
          <a:p>
            <a:pPr algn="just">
              <a:buNone/>
            </a:pPr>
            <a:r>
              <a:rPr lang="en-US" dirty="0" smtClean="0"/>
              <a:t>		intended for sale to a buyer, wholly or partly, except </a:t>
            </a:r>
          </a:p>
          <a:p>
            <a:pPr algn="just">
              <a:buNone/>
            </a:pPr>
            <a:r>
              <a:rPr lang="en-US" dirty="0" smtClean="0"/>
              <a:t>		where the entire consideration is received after issuance of completion 	certificate by the competent authority</a:t>
            </a:r>
          </a:p>
          <a:p>
            <a:pPr algn="just">
              <a:buNone/>
            </a:pPr>
            <a:r>
              <a:rPr lang="en-US" dirty="0" smtClean="0"/>
              <a:t>	(c) 	temporary transfer or permitting the use or enjoyment of any 	intellectual property right</a:t>
            </a:r>
          </a:p>
          <a:p>
            <a:pPr algn="just">
              <a:buNone/>
            </a:pPr>
            <a:r>
              <a:rPr lang="en-US" dirty="0" smtClean="0"/>
              <a:t>	(d)	</a:t>
            </a:r>
            <a:r>
              <a:rPr lang="en-US" dirty="0" err="1" smtClean="0"/>
              <a:t>development,design,programming,customisation,adaptation</a:t>
            </a:r>
            <a:r>
              <a:rPr lang="en-US" dirty="0" smtClean="0"/>
              <a:t>,</a:t>
            </a:r>
          </a:p>
          <a:p>
            <a:pPr algn="just">
              <a:buNone/>
            </a:pPr>
            <a:r>
              <a:rPr lang="en-US" dirty="0" smtClean="0"/>
              <a:t>     		</a:t>
            </a:r>
            <a:r>
              <a:rPr lang="en-US" dirty="0" err="1" smtClean="0"/>
              <a:t>upgradation,enhancement,implementation</a:t>
            </a:r>
            <a:r>
              <a:rPr lang="en-US" dirty="0" smtClean="0"/>
              <a:t> of information technology 	software</a:t>
            </a:r>
          </a:p>
          <a:p>
            <a:pPr algn="just">
              <a:buNone/>
            </a:pPr>
            <a:r>
              <a:rPr lang="en-US" dirty="0" smtClean="0"/>
              <a:t>     (e)	agreeing to the obligation to refrain from an act, or to tolerate an 	act or 	situation, or to do an act </a:t>
            </a:r>
            <a:endParaRPr lang="en-US" dirty="0"/>
          </a:p>
        </p:txBody>
      </p:sp>
      <p:pic>
        <p:nvPicPr>
          <p:cNvPr id="4" name="Picture 3" descr="construction.jpg"/>
          <p:cNvPicPr>
            <a:picLocks noChangeAspect="1"/>
          </p:cNvPicPr>
          <p:nvPr/>
        </p:nvPicPr>
        <p:blipFill>
          <a:blip r:embed="rId2"/>
          <a:stretch>
            <a:fillRect/>
          </a:stretch>
        </p:blipFill>
        <p:spPr>
          <a:xfrm>
            <a:off x="6629400" y="2057400"/>
            <a:ext cx="2266950" cy="1524000"/>
          </a:xfrm>
          <a:prstGeom prst="rect">
            <a:avLst/>
          </a:prstGeom>
        </p:spPr>
      </p:pic>
      <p:sp>
        <p:nvSpPr>
          <p:cNvPr id="5" name="Footer Placeholder 4"/>
          <p:cNvSpPr>
            <a:spLocks noGrp="1"/>
          </p:cNvSpPr>
          <p:nvPr>
            <p:ph type="ftr" sz="quarter" idx="11"/>
          </p:nvPr>
        </p:nvSpPr>
        <p:spPr/>
        <p:txBody>
          <a:bodyPr/>
          <a:lstStyle/>
          <a:p>
            <a:r>
              <a:rPr lang="en-US" smtClean="0"/>
              <a:t>visit us at www.capradeepjain.com</a:t>
            </a:r>
            <a:endParaRPr lang="en-US"/>
          </a:p>
        </p:txBody>
      </p:sp>
      <p:sp>
        <p:nvSpPr>
          <p:cNvPr id="6" name="Slide Number Placeholder 5"/>
          <p:cNvSpPr>
            <a:spLocks noGrp="1"/>
          </p:cNvSpPr>
          <p:nvPr>
            <p:ph type="sldNum" sz="quarter" idx="12"/>
          </p:nvPr>
        </p:nvSpPr>
        <p:spPr/>
        <p:txBody>
          <a:bodyPr>
            <a:normAutofit fontScale="85000" lnSpcReduction="20000"/>
          </a:bodyPr>
          <a:lstStyle/>
          <a:p>
            <a:fld id="{28D3A0CF-A015-45E9-945A-9737571716B3}" type="slidenum">
              <a:rPr lang="en-US" smtClean="0"/>
              <a:pPr/>
              <a:t>26</a:t>
            </a:fld>
            <a:endParaRPr lang="en-US"/>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1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right)">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right)">
                                      <p:cBhvr>
                                        <p:cTn id="22" dur="500"/>
                                        <p:tgtEl>
                                          <p:spTgt spid="3">
                                            <p:txEl>
                                              <p:pRg st="2" end="2"/>
                                            </p:txEl>
                                          </p:spTgt>
                                        </p:tgtEl>
                                      </p:cBhvr>
                                    </p:animEffect>
                                  </p:childTnLst>
                                </p:cTn>
                              </p:par>
                              <p:par>
                                <p:cTn id="23" presetID="22" presetClass="entr" presetSubtype="2"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wipe(right)">
                                      <p:cBhvr>
                                        <p:cTn id="25" dur="500"/>
                                        <p:tgtEl>
                                          <p:spTgt spid="3">
                                            <p:txEl>
                                              <p:pRg st="3" end="3"/>
                                            </p:txEl>
                                          </p:spTgt>
                                        </p:tgtEl>
                                      </p:cBhvr>
                                    </p:animEffect>
                                  </p:childTnLst>
                                </p:cTn>
                              </p:par>
                              <p:par>
                                <p:cTn id="26" presetID="22" presetClass="entr" presetSubtype="2" fill="hold" nodeType="with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wipe(right)">
                                      <p:cBhvr>
                                        <p:cTn id="28" dur="500"/>
                                        <p:tgtEl>
                                          <p:spTgt spid="3">
                                            <p:txEl>
                                              <p:pRg st="4" end="4"/>
                                            </p:txEl>
                                          </p:spTgt>
                                        </p:tgtEl>
                                      </p:cBhvr>
                                    </p:animEffect>
                                  </p:childTnLst>
                                </p:cTn>
                              </p:par>
                              <p:par>
                                <p:cTn id="29" presetID="22" presetClass="entr" presetSubtype="2" fill="hold"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wipe(right)">
                                      <p:cBhvr>
                                        <p:cTn id="31" dur="500"/>
                                        <p:tgtEl>
                                          <p:spTgt spid="3">
                                            <p:txEl>
                                              <p:pRg st="5" end="5"/>
                                            </p:txEl>
                                          </p:spTgt>
                                        </p:tgtEl>
                                      </p:cBhvr>
                                    </p:animEffect>
                                  </p:childTnLst>
                                </p:cTn>
                              </p:par>
                              <p:par>
                                <p:cTn id="32" presetID="9" presetClass="entr" presetSubtype="0"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dissolve">
                                      <p:cBhvr>
                                        <p:cTn id="34" dur="500"/>
                                        <p:tgtEl>
                                          <p:spTgt spid="4"/>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Effect transition="in" filter="wipe(left)">
                                      <p:cBhvr>
                                        <p:cTn id="39" dur="500"/>
                                        <p:tgtEl>
                                          <p:spTgt spid="3">
                                            <p:txEl>
                                              <p:pRg st="6" end="6"/>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nodeType="clickEffect">
                                  <p:stCondLst>
                                    <p:cond delay="0"/>
                                  </p:stCondLst>
                                  <p:childTnLst>
                                    <p:set>
                                      <p:cBhvr>
                                        <p:cTn id="43" dur="1" fill="hold">
                                          <p:stCondLst>
                                            <p:cond delay="0"/>
                                          </p:stCondLst>
                                        </p:cTn>
                                        <p:tgtEl>
                                          <p:spTgt spid="3">
                                            <p:txEl>
                                              <p:pRg st="7" end="7"/>
                                            </p:txEl>
                                          </p:spTgt>
                                        </p:tgtEl>
                                        <p:attrNameLst>
                                          <p:attrName>style.visibility</p:attrName>
                                        </p:attrNameLst>
                                      </p:cBhvr>
                                      <p:to>
                                        <p:strVal val="visible"/>
                                      </p:to>
                                    </p:set>
                                    <p:animEffect transition="in" filter="wipe(left)">
                                      <p:cBhvr>
                                        <p:cTn id="44" dur="500"/>
                                        <p:tgtEl>
                                          <p:spTgt spid="3">
                                            <p:txEl>
                                              <p:pRg st="7" end="7"/>
                                            </p:txEl>
                                          </p:spTgt>
                                        </p:tgtEl>
                                      </p:cBhvr>
                                    </p:animEffect>
                                  </p:childTnLst>
                                </p:cTn>
                              </p:par>
                              <p:par>
                                <p:cTn id="45" presetID="22" presetClass="entr" presetSubtype="8" fill="hold" nodeType="with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wipe(left)">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2" fill="hold"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wipe(right)">
                                      <p:cBhvr>
                                        <p:cTn id="5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Service tax – Declared services</a:t>
            </a:r>
            <a:endParaRPr lang="en-US" dirty="0"/>
          </a:p>
        </p:txBody>
      </p:sp>
      <p:sp>
        <p:nvSpPr>
          <p:cNvPr id="3" name="Content Placeholder 2"/>
          <p:cNvSpPr>
            <a:spLocks noGrp="1"/>
          </p:cNvSpPr>
          <p:nvPr>
            <p:ph sz="quarter" idx="1"/>
          </p:nvPr>
        </p:nvSpPr>
        <p:spPr/>
        <p:txBody>
          <a:bodyPr>
            <a:normAutofit fontScale="85000" lnSpcReduction="20000"/>
          </a:bodyPr>
          <a:lstStyle/>
          <a:p>
            <a:pPr algn="just">
              <a:buNone/>
            </a:pPr>
            <a:r>
              <a:rPr lang="en-US" dirty="0" smtClean="0"/>
              <a:t>(f)	transfer of goods by way of hiring, </a:t>
            </a:r>
            <a:r>
              <a:rPr lang="en-US" dirty="0" err="1" smtClean="0"/>
              <a:t>leasing,licensing</a:t>
            </a:r>
            <a:r>
              <a:rPr lang="en-US" dirty="0" smtClean="0"/>
              <a:t> or in any such manner without transfer of right to use such goods</a:t>
            </a:r>
          </a:p>
          <a:p>
            <a:pPr algn="just">
              <a:buNone/>
            </a:pPr>
            <a:endParaRPr lang="en-US" dirty="0" smtClean="0"/>
          </a:p>
          <a:p>
            <a:pPr algn="just">
              <a:buNone/>
            </a:pPr>
            <a:r>
              <a:rPr lang="en-US" dirty="0" smtClean="0"/>
              <a:t>(g)activities in relation to delivery of goods on hire purchase or any system of payment by </a:t>
            </a:r>
            <a:r>
              <a:rPr lang="en-US" dirty="0" err="1" smtClean="0"/>
              <a:t>instalments</a:t>
            </a:r>
            <a:endParaRPr lang="en-US" dirty="0" smtClean="0"/>
          </a:p>
          <a:p>
            <a:pPr algn="just">
              <a:buNone/>
            </a:pPr>
            <a:endParaRPr lang="en-US" dirty="0" smtClean="0"/>
          </a:p>
          <a:p>
            <a:pPr algn="just">
              <a:buNone/>
            </a:pPr>
            <a:r>
              <a:rPr lang="en-US" dirty="0" smtClean="0"/>
              <a:t>(h) service portion in execution of a works </a:t>
            </a:r>
          </a:p>
          <a:p>
            <a:pPr algn="just">
              <a:buNone/>
            </a:pPr>
            <a:r>
              <a:rPr lang="en-US" dirty="0" smtClean="0"/>
              <a:t>     contract</a:t>
            </a:r>
          </a:p>
          <a:p>
            <a:pPr algn="just">
              <a:buNone/>
            </a:pPr>
            <a:endParaRPr lang="en-US" dirty="0" smtClean="0"/>
          </a:p>
          <a:p>
            <a:pPr algn="just">
              <a:buNone/>
            </a:pPr>
            <a:r>
              <a:rPr lang="en-US" dirty="0" smtClean="0"/>
              <a:t>(</a:t>
            </a:r>
            <a:r>
              <a:rPr lang="en-US" dirty="0" err="1" smtClean="0"/>
              <a:t>i</a:t>
            </a:r>
            <a:r>
              <a:rPr lang="en-US" dirty="0" smtClean="0"/>
              <a:t>) service portion in an activity where in </a:t>
            </a:r>
          </a:p>
          <a:p>
            <a:pPr algn="just">
              <a:buNone/>
            </a:pPr>
            <a:r>
              <a:rPr lang="en-US" dirty="0" smtClean="0"/>
              <a:t>   goods, being food or any other article of human consumption or drink is supplied in any manner as a part of activity</a:t>
            </a:r>
            <a:endParaRPr lang="en-US" dirty="0"/>
          </a:p>
        </p:txBody>
      </p:sp>
      <p:sp>
        <p:nvSpPr>
          <p:cNvPr id="5" name="Footer Placeholder 4"/>
          <p:cNvSpPr>
            <a:spLocks noGrp="1"/>
          </p:cNvSpPr>
          <p:nvPr>
            <p:ph type="ftr" sz="quarter" idx="11"/>
          </p:nvPr>
        </p:nvSpPr>
        <p:spPr/>
        <p:txBody>
          <a:bodyPr/>
          <a:lstStyle/>
          <a:p>
            <a:r>
              <a:rPr lang="en-US" smtClean="0"/>
              <a:t>visit us at www.capradeepjain.com</a:t>
            </a:r>
            <a:endParaRPr lang="en-US"/>
          </a:p>
        </p:txBody>
      </p:sp>
      <p:sp>
        <p:nvSpPr>
          <p:cNvPr id="6" name="Slide Number Placeholder 5"/>
          <p:cNvSpPr>
            <a:spLocks noGrp="1"/>
          </p:cNvSpPr>
          <p:nvPr>
            <p:ph type="sldNum" sz="quarter" idx="12"/>
          </p:nvPr>
        </p:nvSpPr>
        <p:spPr/>
        <p:txBody>
          <a:bodyPr>
            <a:normAutofit fontScale="85000" lnSpcReduction="20000"/>
          </a:bodyPr>
          <a:lstStyle/>
          <a:p>
            <a:fld id="{28D3A0CF-A015-45E9-945A-9737571716B3}" type="slidenum">
              <a:rPr lang="en-US" smtClean="0"/>
              <a:pPr/>
              <a:t>27</a:t>
            </a:fld>
            <a:endParaRPr lang="en-US"/>
          </a:p>
        </p:txBody>
      </p:sp>
      <p:pic>
        <p:nvPicPr>
          <p:cNvPr id="7" name="Picture 6" descr="restaurant service.jpg"/>
          <p:cNvPicPr>
            <a:picLocks noChangeAspect="1"/>
          </p:cNvPicPr>
          <p:nvPr/>
        </p:nvPicPr>
        <p:blipFill>
          <a:blip r:embed="rId2"/>
          <a:stretch>
            <a:fillRect/>
          </a:stretch>
        </p:blipFill>
        <p:spPr>
          <a:xfrm>
            <a:off x="6248400" y="3200400"/>
            <a:ext cx="2438400" cy="1876425"/>
          </a:xfrm>
          <a:prstGeom prst="rect">
            <a:avLst/>
          </a:prstGeom>
        </p:spPr>
      </p:pic>
    </p:spTree>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1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right)">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left)">
                                      <p:cBhvr>
                                        <p:cTn id="22" dur="500"/>
                                        <p:tgtEl>
                                          <p:spTgt spid="3">
                                            <p:txEl>
                                              <p:pRg st="4" end="4"/>
                                            </p:txEl>
                                          </p:spTgt>
                                        </p:tgtEl>
                                      </p:cBhvr>
                                    </p:animEffect>
                                  </p:childTnLst>
                                </p:cTn>
                              </p:par>
                              <p:par>
                                <p:cTn id="23" presetID="22" presetClass="entr" presetSubtype="8"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Effect transition="in" filter="wipe(left)">
                                      <p:cBhvr>
                                        <p:cTn id="25" dur="500"/>
                                        <p:tgtEl>
                                          <p:spTgt spid="3">
                                            <p:txEl>
                                              <p:pRg st="5" end="5"/>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2" fill="hold" nodeType="click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wipe(right)">
                                      <p:cBhvr>
                                        <p:cTn id="30" dur="500"/>
                                        <p:tgtEl>
                                          <p:spTgt spid="3">
                                            <p:txEl>
                                              <p:pRg st="7" end="7"/>
                                            </p:txEl>
                                          </p:spTgt>
                                        </p:tgtEl>
                                      </p:cBhvr>
                                    </p:animEffect>
                                  </p:childTnLst>
                                </p:cTn>
                              </p:par>
                              <p:par>
                                <p:cTn id="31" presetID="22" presetClass="entr" presetSubtype="2" fill="hold" nodeType="with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animEffect transition="in" filter="wipe(right)">
                                      <p:cBhvr>
                                        <p:cTn id="33" dur="500"/>
                                        <p:tgtEl>
                                          <p:spTgt spid="3">
                                            <p:txEl>
                                              <p:pRg st="8" end="8"/>
                                            </p:txEl>
                                          </p:spTgt>
                                        </p:tgtEl>
                                      </p:cBhvr>
                                    </p:animEffect>
                                  </p:childTnLst>
                                </p:cTn>
                              </p:par>
                              <p:par>
                                <p:cTn id="34" presetID="9" presetClass="entr" presetSubtype="0" fill="hold"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dissolve">
                                      <p:cBhvr>
                                        <p:cTn id="3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Service tax – Exempted service</a:t>
            </a:r>
            <a:endParaRPr lang="en-US" dirty="0"/>
          </a:p>
        </p:txBody>
      </p:sp>
      <p:sp>
        <p:nvSpPr>
          <p:cNvPr id="3" name="Content Placeholder 2"/>
          <p:cNvSpPr>
            <a:spLocks noGrp="1"/>
          </p:cNvSpPr>
          <p:nvPr>
            <p:ph sz="quarter" idx="1"/>
          </p:nvPr>
        </p:nvSpPr>
        <p:spPr/>
        <p:txBody>
          <a:bodyPr>
            <a:normAutofit fontScale="62500" lnSpcReduction="20000"/>
          </a:bodyPr>
          <a:lstStyle/>
          <a:p>
            <a:r>
              <a:rPr lang="en-US" dirty="0" smtClean="0"/>
              <a:t>Service tax exemption has been provided to </a:t>
            </a:r>
            <a:r>
              <a:rPr lang="en-US" b="1" dirty="0" smtClean="0"/>
              <a:t>many services</a:t>
            </a:r>
            <a:r>
              <a:rPr lang="en-US" dirty="0" smtClean="0"/>
              <a:t> by way of an exemption notification, </a:t>
            </a:r>
            <a:r>
              <a:rPr lang="en-US" b="1" dirty="0" smtClean="0"/>
              <a:t>few services are listed hereunder</a:t>
            </a:r>
          </a:p>
          <a:p>
            <a:pPr algn="just">
              <a:buNone/>
            </a:pPr>
            <a:r>
              <a:rPr lang="en-US" dirty="0" smtClean="0"/>
              <a:t>	(a) 	Services provided to United nations or specified international  </a:t>
            </a:r>
            <a:r>
              <a:rPr lang="en-US" dirty="0" err="1" smtClean="0"/>
              <a:t>organisation</a:t>
            </a:r>
            <a:r>
              <a:rPr lang="en-US" dirty="0" smtClean="0"/>
              <a:t> </a:t>
            </a:r>
          </a:p>
          <a:p>
            <a:pPr algn="just">
              <a:buNone/>
            </a:pPr>
            <a:endParaRPr lang="en-US" dirty="0" smtClean="0"/>
          </a:p>
          <a:p>
            <a:pPr algn="just">
              <a:buNone/>
            </a:pPr>
            <a:r>
              <a:rPr lang="en-US" dirty="0" smtClean="0"/>
              <a:t>	(b)	Health care service provided by a clinical establishment, </a:t>
            </a:r>
          </a:p>
          <a:p>
            <a:pPr algn="just">
              <a:buNone/>
            </a:pPr>
            <a:r>
              <a:rPr lang="en-US" dirty="0" smtClean="0"/>
              <a:t>               an </a:t>
            </a:r>
            <a:r>
              <a:rPr lang="en-US" dirty="0" err="1" smtClean="0"/>
              <a:t>authorised</a:t>
            </a:r>
            <a:r>
              <a:rPr lang="en-US" dirty="0" smtClean="0"/>
              <a:t> medical </a:t>
            </a:r>
            <a:r>
              <a:rPr lang="en-US" dirty="0" err="1" smtClean="0"/>
              <a:t>practioner</a:t>
            </a:r>
            <a:r>
              <a:rPr lang="en-US" dirty="0" smtClean="0"/>
              <a:t> or </a:t>
            </a:r>
            <a:r>
              <a:rPr lang="en-US" dirty="0" err="1" smtClean="0"/>
              <a:t>para</a:t>
            </a:r>
            <a:r>
              <a:rPr lang="en-US" dirty="0" smtClean="0"/>
              <a:t> medics</a:t>
            </a:r>
          </a:p>
          <a:p>
            <a:pPr algn="just">
              <a:buNone/>
            </a:pPr>
            <a:endParaRPr lang="en-US" dirty="0" smtClean="0"/>
          </a:p>
          <a:p>
            <a:pPr algn="just">
              <a:buNone/>
            </a:pPr>
            <a:r>
              <a:rPr lang="en-US" dirty="0" smtClean="0"/>
              <a:t>	(c) 	Services by an entity registered under sec 12AA of </a:t>
            </a:r>
          </a:p>
          <a:p>
            <a:pPr algn="just">
              <a:buNone/>
            </a:pPr>
            <a:r>
              <a:rPr lang="en-US" dirty="0" smtClean="0"/>
              <a:t>               Income tax Act,1961 by way of charitable activities</a:t>
            </a:r>
          </a:p>
          <a:p>
            <a:pPr algn="just">
              <a:buNone/>
            </a:pPr>
            <a:endParaRPr lang="en-US" dirty="0" smtClean="0"/>
          </a:p>
          <a:p>
            <a:pPr algn="just">
              <a:buNone/>
            </a:pPr>
            <a:r>
              <a:rPr lang="en-US" dirty="0" smtClean="0"/>
              <a:t>	(d)	Services provided to any person other than business entity by</a:t>
            </a:r>
          </a:p>
          <a:p>
            <a:pPr algn="just">
              <a:buNone/>
            </a:pPr>
            <a:r>
              <a:rPr lang="en-US" dirty="0" smtClean="0"/>
              <a:t>			(</a:t>
            </a:r>
            <a:r>
              <a:rPr lang="en-US" dirty="0" err="1" smtClean="0"/>
              <a:t>i</a:t>
            </a:r>
            <a:r>
              <a:rPr lang="en-US" dirty="0" smtClean="0"/>
              <a:t>) an individual as an advocate</a:t>
            </a:r>
          </a:p>
          <a:p>
            <a:pPr algn="just">
              <a:buNone/>
            </a:pPr>
            <a:r>
              <a:rPr lang="en-US" dirty="0" smtClean="0"/>
              <a:t>			(ii) a person represented on and as arbitral tribunals</a:t>
            </a:r>
          </a:p>
          <a:p>
            <a:pPr algn="just"/>
            <a:r>
              <a:rPr lang="en-US" dirty="0" smtClean="0"/>
              <a:t>(e)	Services by way of training or coaching or recreational activities relating 	to arts, culture or sports</a:t>
            </a:r>
            <a:endParaRPr lang="en-US" dirty="0"/>
          </a:p>
        </p:txBody>
      </p:sp>
      <p:pic>
        <p:nvPicPr>
          <p:cNvPr id="4" name="Picture 3" descr="health care.jpg"/>
          <p:cNvPicPr>
            <a:picLocks noChangeAspect="1"/>
          </p:cNvPicPr>
          <p:nvPr/>
        </p:nvPicPr>
        <p:blipFill>
          <a:blip r:embed="rId2"/>
          <a:stretch>
            <a:fillRect/>
          </a:stretch>
        </p:blipFill>
        <p:spPr>
          <a:xfrm>
            <a:off x="6858000" y="2438400"/>
            <a:ext cx="2084294" cy="1371600"/>
          </a:xfrm>
          <a:prstGeom prst="rect">
            <a:avLst/>
          </a:prstGeom>
        </p:spPr>
      </p:pic>
      <p:pic>
        <p:nvPicPr>
          <p:cNvPr id="5" name="Picture 4" descr="adv.jpg"/>
          <p:cNvPicPr>
            <a:picLocks noChangeAspect="1"/>
          </p:cNvPicPr>
          <p:nvPr/>
        </p:nvPicPr>
        <p:blipFill>
          <a:blip r:embed="rId3"/>
          <a:stretch>
            <a:fillRect/>
          </a:stretch>
        </p:blipFill>
        <p:spPr>
          <a:xfrm>
            <a:off x="7315200" y="4038600"/>
            <a:ext cx="1676400" cy="1066800"/>
          </a:xfrm>
          <a:prstGeom prst="rect">
            <a:avLst/>
          </a:prstGeom>
        </p:spPr>
      </p:pic>
      <p:sp>
        <p:nvSpPr>
          <p:cNvPr id="6" name="Footer Placeholder 5"/>
          <p:cNvSpPr>
            <a:spLocks noGrp="1"/>
          </p:cNvSpPr>
          <p:nvPr>
            <p:ph type="ftr" sz="quarter" idx="11"/>
          </p:nvPr>
        </p:nvSpPr>
        <p:spPr/>
        <p:txBody>
          <a:bodyPr/>
          <a:lstStyle/>
          <a:p>
            <a:r>
              <a:rPr lang="en-US" smtClean="0"/>
              <a:t>visit us at www.capradeepjain.com</a:t>
            </a:r>
            <a:endParaRPr lang="en-US"/>
          </a:p>
        </p:txBody>
      </p:sp>
      <p:sp>
        <p:nvSpPr>
          <p:cNvPr id="7" name="Slide Number Placeholder 6"/>
          <p:cNvSpPr>
            <a:spLocks noGrp="1"/>
          </p:cNvSpPr>
          <p:nvPr>
            <p:ph type="sldNum" sz="quarter" idx="12"/>
          </p:nvPr>
        </p:nvSpPr>
        <p:spPr/>
        <p:txBody>
          <a:bodyPr>
            <a:normAutofit fontScale="85000" lnSpcReduction="20000"/>
          </a:bodyPr>
          <a:lstStyle/>
          <a:p>
            <a:fld id="{28D3A0CF-A015-45E9-945A-9737571716B3}" type="slidenum">
              <a:rPr lang="en-US" smtClean="0"/>
              <a:pPr/>
              <a:t>28</a:t>
            </a:fld>
            <a:endParaRPr lang="en-US"/>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right)">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left)">
                                      <p:cBhvr>
                                        <p:cTn id="22" dur="500"/>
                                        <p:tgtEl>
                                          <p:spTgt spid="3">
                                            <p:txEl>
                                              <p:pRg st="3" end="3"/>
                                            </p:txEl>
                                          </p:spTgt>
                                        </p:tgtEl>
                                      </p:cBhvr>
                                    </p:animEffect>
                                  </p:childTnLst>
                                </p:cTn>
                              </p:par>
                              <p:par>
                                <p:cTn id="23" presetID="22" presetClass="entr" presetSubtype="8"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wipe(left)">
                                      <p:cBhvr>
                                        <p:cTn id="25" dur="500"/>
                                        <p:tgtEl>
                                          <p:spTgt spid="3">
                                            <p:txEl>
                                              <p:pRg st="4" end="4"/>
                                            </p:txEl>
                                          </p:spTgt>
                                        </p:tgtEl>
                                      </p:cBhvr>
                                    </p:animEffect>
                                  </p:childTnLst>
                                </p:cTn>
                              </p:par>
                              <p:par>
                                <p:cTn id="26" presetID="9" presetClass="entr" presetSubtype="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ssolve">
                                      <p:cBhvr>
                                        <p:cTn id="28" dur="500"/>
                                        <p:tgtEl>
                                          <p:spTgt spid="4"/>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2" fill="hold"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wipe(right)">
                                      <p:cBhvr>
                                        <p:cTn id="33" dur="500"/>
                                        <p:tgtEl>
                                          <p:spTgt spid="3">
                                            <p:txEl>
                                              <p:pRg st="6" end="6"/>
                                            </p:txEl>
                                          </p:spTgt>
                                        </p:tgtEl>
                                      </p:cBhvr>
                                    </p:animEffect>
                                  </p:childTnLst>
                                </p:cTn>
                              </p:par>
                              <p:par>
                                <p:cTn id="34" presetID="22" presetClass="entr" presetSubtype="2"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wipe(right)">
                                      <p:cBhvr>
                                        <p:cTn id="36" dur="500"/>
                                        <p:tgtEl>
                                          <p:spTgt spid="3">
                                            <p:txEl>
                                              <p:pRg st="7" end="7"/>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nodeType="clickEffect">
                                  <p:stCondLst>
                                    <p:cond delay="0"/>
                                  </p:stCondLst>
                                  <p:childTnLst>
                                    <p:set>
                                      <p:cBhvr>
                                        <p:cTn id="40" dur="1" fill="hold">
                                          <p:stCondLst>
                                            <p:cond delay="0"/>
                                          </p:stCondLst>
                                        </p:cTn>
                                        <p:tgtEl>
                                          <p:spTgt spid="3">
                                            <p:txEl>
                                              <p:pRg st="9" end="9"/>
                                            </p:txEl>
                                          </p:spTgt>
                                        </p:tgtEl>
                                        <p:attrNameLst>
                                          <p:attrName>style.visibility</p:attrName>
                                        </p:attrNameLst>
                                      </p:cBhvr>
                                      <p:to>
                                        <p:strVal val="visible"/>
                                      </p:to>
                                    </p:set>
                                    <p:animEffect transition="in" filter="wipe(left)">
                                      <p:cBhvr>
                                        <p:cTn id="41" dur="1000"/>
                                        <p:tgtEl>
                                          <p:spTgt spid="3">
                                            <p:txEl>
                                              <p:pRg st="9" end="9"/>
                                            </p:txEl>
                                          </p:spTgt>
                                        </p:tgtEl>
                                      </p:cBhvr>
                                    </p:animEffect>
                                  </p:childTnLst>
                                </p:cTn>
                              </p:par>
                              <p:par>
                                <p:cTn id="42" presetID="22" presetClass="entr" presetSubtype="8" fill="hold" nodeType="withEffect">
                                  <p:stCondLst>
                                    <p:cond delay="0"/>
                                  </p:stCondLst>
                                  <p:childTnLst>
                                    <p:set>
                                      <p:cBhvr>
                                        <p:cTn id="43" dur="1" fill="hold">
                                          <p:stCondLst>
                                            <p:cond delay="0"/>
                                          </p:stCondLst>
                                        </p:cTn>
                                        <p:tgtEl>
                                          <p:spTgt spid="3">
                                            <p:txEl>
                                              <p:pRg st="10" end="10"/>
                                            </p:txEl>
                                          </p:spTgt>
                                        </p:tgtEl>
                                        <p:attrNameLst>
                                          <p:attrName>style.visibility</p:attrName>
                                        </p:attrNameLst>
                                      </p:cBhvr>
                                      <p:to>
                                        <p:strVal val="visible"/>
                                      </p:to>
                                    </p:set>
                                    <p:animEffect transition="in" filter="wipe(left)">
                                      <p:cBhvr>
                                        <p:cTn id="44" dur="1000"/>
                                        <p:tgtEl>
                                          <p:spTgt spid="3">
                                            <p:txEl>
                                              <p:pRg st="10" end="10"/>
                                            </p:txEl>
                                          </p:spTgt>
                                        </p:tgtEl>
                                      </p:cBhvr>
                                    </p:animEffect>
                                  </p:childTnLst>
                                </p:cTn>
                              </p:par>
                              <p:par>
                                <p:cTn id="45" presetID="22" presetClass="entr" presetSubtype="8" fill="hold" nodeType="withEffect">
                                  <p:stCondLst>
                                    <p:cond delay="0"/>
                                  </p:stCondLst>
                                  <p:childTnLst>
                                    <p:set>
                                      <p:cBhvr>
                                        <p:cTn id="46" dur="1" fill="hold">
                                          <p:stCondLst>
                                            <p:cond delay="0"/>
                                          </p:stCondLst>
                                        </p:cTn>
                                        <p:tgtEl>
                                          <p:spTgt spid="3">
                                            <p:txEl>
                                              <p:pRg st="11" end="11"/>
                                            </p:txEl>
                                          </p:spTgt>
                                        </p:tgtEl>
                                        <p:attrNameLst>
                                          <p:attrName>style.visibility</p:attrName>
                                        </p:attrNameLst>
                                      </p:cBhvr>
                                      <p:to>
                                        <p:strVal val="visible"/>
                                      </p:to>
                                    </p:set>
                                    <p:animEffect transition="in" filter="wipe(left)">
                                      <p:cBhvr>
                                        <p:cTn id="47" dur="1000"/>
                                        <p:tgtEl>
                                          <p:spTgt spid="3">
                                            <p:txEl>
                                              <p:pRg st="11" end="11"/>
                                            </p:txEl>
                                          </p:spTgt>
                                        </p:tgtEl>
                                      </p:cBhvr>
                                    </p:animEffect>
                                  </p:childTnLst>
                                </p:cTn>
                              </p:par>
                              <p:par>
                                <p:cTn id="48" presetID="9" presetClass="entr" presetSubtype="0" fill="hold" nodeType="with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dissolve">
                                      <p:cBhvr>
                                        <p:cTn id="50" dur="500"/>
                                        <p:tgtEl>
                                          <p:spTgt spid="5"/>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2" fill="hold"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animEffect transition="in" filter="wipe(right)">
                                      <p:cBhvr>
                                        <p:cTn id="55" dur="10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Service tax - Abatements</a:t>
            </a:r>
            <a:endParaRPr lang="en-US" dirty="0"/>
          </a:p>
        </p:txBody>
      </p:sp>
      <p:pic>
        <p:nvPicPr>
          <p:cNvPr id="1027" name="Picture 3"/>
          <p:cNvPicPr>
            <a:picLocks noGrp="1" noChangeAspect="1" noChangeArrowheads="1"/>
          </p:cNvPicPr>
          <p:nvPr>
            <p:ph sz="quarter" idx="1"/>
          </p:nvPr>
        </p:nvPicPr>
        <p:blipFill>
          <a:blip r:embed="rId2"/>
          <a:srcRect/>
          <a:stretch>
            <a:fillRect/>
          </a:stretch>
        </p:blipFill>
        <p:spPr bwMode="auto">
          <a:xfrm>
            <a:off x="228600" y="2209800"/>
            <a:ext cx="8686800" cy="2209800"/>
          </a:xfrm>
          <a:prstGeom prst="rect">
            <a:avLst/>
          </a:prstGeom>
          <a:noFill/>
          <a:ln w="9525">
            <a:noFill/>
            <a:miter lim="800000"/>
            <a:headEnd/>
            <a:tailEnd/>
          </a:ln>
          <a:effectLst/>
        </p:spPr>
      </p:pic>
      <p:pic>
        <p:nvPicPr>
          <p:cNvPr id="1028" name="Picture 4"/>
          <p:cNvPicPr>
            <a:picLocks noChangeAspect="1" noChangeArrowheads="1"/>
          </p:cNvPicPr>
          <p:nvPr/>
        </p:nvPicPr>
        <p:blipFill>
          <a:blip r:embed="rId3"/>
          <a:srcRect/>
          <a:stretch>
            <a:fillRect/>
          </a:stretch>
        </p:blipFill>
        <p:spPr bwMode="auto">
          <a:xfrm>
            <a:off x="152400" y="4267200"/>
            <a:ext cx="8991600" cy="2057400"/>
          </a:xfrm>
          <a:prstGeom prst="rect">
            <a:avLst/>
          </a:prstGeom>
          <a:noFill/>
          <a:ln w="9525">
            <a:noFill/>
            <a:miter lim="800000"/>
            <a:headEnd/>
            <a:tailEnd/>
          </a:ln>
          <a:effectLst/>
        </p:spPr>
      </p:pic>
      <p:sp>
        <p:nvSpPr>
          <p:cNvPr id="7" name="Rectangle 6"/>
          <p:cNvSpPr/>
          <p:nvPr/>
        </p:nvSpPr>
        <p:spPr>
          <a:xfrm>
            <a:off x="533400" y="1524000"/>
            <a:ext cx="7620000" cy="646331"/>
          </a:xfrm>
          <a:prstGeom prst="rect">
            <a:avLst/>
          </a:prstGeom>
        </p:spPr>
        <p:txBody>
          <a:bodyPr wrap="square">
            <a:spAutoFit/>
          </a:bodyPr>
          <a:lstStyle/>
          <a:p>
            <a:r>
              <a:rPr lang="en-US" dirty="0" smtClean="0"/>
              <a:t>Certain Changes made in Abatement scheme , moreover now CENVAT credit on Input services is also available for certain services specified as follows</a:t>
            </a:r>
            <a:endParaRPr lang="en-US" b="1" dirty="0" smtClean="0"/>
          </a:p>
        </p:txBody>
      </p:sp>
      <p:sp>
        <p:nvSpPr>
          <p:cNvPr id="8" name="Footer Placeholder 7"/>
          <p:cNvSpPr>
            <a:spLocks noGrp="1"/>
          </p:cNvSpPr>
          <p:nvPr>
            <p:ph type="ftr" sz="quarter" idx="11"/>
          </p:nvPr>
        </p:nvSpPr>
        <p:spPr/>
        <p:txBody>
          <a:bodyPr/>
          <a:lstStyle/>
          <a:p>
            <a:r>
              <a:rPr lang="en-US" smtClean="0"/>
              <a:t>visit us at www.capradeepjain.com</a:t>
            </a:r>
            <a:endParaRPr lang="en-US"/>
          </a:p>
        </p:txBody>
      </p:sp>
      <p:sp>
        <p:nvSpPr>
          <p:cNvPr id="9" name="Slide Number Placeholder 8"/>
          <p:cNvSpPr>
            <a:spLocks noGrp="1"/>
          </p:cNvSpPr>
          <p:nvPr>
            <p:ph type="sldNum" sz="quarter" idx="12"/>
          </p:nvPr>
        </p:nvSpPr>
        <p:spPr/>
        <p:txBody>
          <a:bodyPr>
            <a:normAutofit fontScale="85000" lnSpcReduction="20000"/>
          </a:bodyPr>
          <a:lstStyle/>
          <a:p>
            <a:fld id="{28D3A0CF-A015-45E9-945A-9737571716B3}" type="slidenum">
              <a:rPr lang="en-US" smtClean="0"/>
              <a:pPr/>
              <a:t>29</a:t>
            </a:fld>
            <a:endParaRPr lang="en-US"/>
          </a:p>
        </p:txBody>
      </p:sp>
    </p:spTree>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wipe(down)">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1027"/>
                                        </p:tgtEl>
                                        <p:attrNameLst>
                                          <p:attrName>style.visibility</p:attrName>
                                        </p:attrNameLst>
                                      </p:cBhvr>
                                      <p:to>
                                        <p:strVal val="visible"/>
                                      </p:to>
                                    </p:set>
                                    <p:animEffect transition="in" filter="diamond(in)">
                                      <p:cBhvr>
                                        <p:cTn id="17" dur="2000"/>
                                        <p:tgtEl>
                                          <p:spTgt spid="1027"/>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32" fill="hold" nodeType="clickEffect">
                                  <p:stCondLst>
                                    <p:cond delay="0"/>
                                  </p:stCondLst>
                                  <p:childTnLst>
                                    <p:set>
                                      <p:cBhvr>
                                        <p:cTn id="21" dur="1" fill="hold">
                                          <p:stCondLst>
                                            <p:cond delay="0"/>
                                          </p:stCondLst>
                                        </p:cTn>
                                        <p:tgtEl>
                                          <p:spTgt spid="1028"/>
                                        </p:tgtEl>
                                        <p:attrNameLst>
                                          <p:attrName>style.visibility</p:attrName>
                                        </p:attrNameLst>
                                      </p:cBhvr>
                                      <p:to>
                                        <p:strVal val="visible"/>
                                      </p:to>
                                    </p:set>
                                    <p:animEffect transition="in" filter="diamond(out)">
                                      <p:cBhvr>
                                        <p:cTn id="22" dur="2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Service tax – Reverse charge provisions</a:t>
            </a:r>
            <a:endParaRPr lang="en-US" dirty="0"/>
          </a:p>
        </p:txBody>
      </p:sp>
      <p:pic>
        <p:nvPicPr>
          <p:cNvPr id="2053" name="Picture 5"/>
          <p:cNvPicPr>
            <a:picLocks noGrp="1" noChangeAspect="1" noChangeArrowheads="1"/>
          </p:cNvPicPr>
          <p:nvPr>
            <p:ph sz="quarter" idx="1"/>
          </p:nvPr>
        </p:nvPicPr>
        <p:blipFill>
          <a:blip r:embed="rId2"/>
          <a:srcRect/>
          <a:stretch>
            <a:fillRect/>
          </a:stretch>
        </p:blipFill>
        <p:spPr bwMode="auto">
          <a:xfrm>
            <a:off x="609600" y="2743200"/>
            <a:ext cx="6324600" cy="3200400"/>
          </a:xfrm>
          <a:prstGeom prst="rect">
            <a:avLst/>
          </a:prstGeom>
          <a:noFill/>
          <a:ln w="9525">
            <a:noFill/>
            <a:miter lim="800000"/>
            <a:headEnd/>
            <a:tailEnd/>
          </a:ln>
          <a:effectLst/>
        </p:spPr>
      </p:pic>
      <p:sp>
        <p:nvSpPr>
          <p:cNvPr id="8" name="Rectangle 7"/>
          <p:cNvSpPr/>
          <p:nvPr/>
        </p:nvSpPr>
        <p:spPr>
          <a:xfrm>
            <a:off x="762000" y="1600200"/>
            <a:ext cx="5867400" cy="1200329"/>
          </a:xfrm>
          <a:prstGeom prst="rect">
            <a:avLst/>
          </a:prstGeom>
        </p:spPr>
        <p:txBody>
          <a:bodyPr wrap="square">
            <a:spAutoFit/>
          </a:bodyPr>
          <a:lstStyle/>
          <a:p>
            <a:pPr lvl="0" algn="just"/>
            <a:r>
              <a:rPr lang="en-US" dirty="0" smtClean="0"/>
              <a:t>For the first time in service tax provision both service recipient and service provider are being made liable to pay service tax on notified taxable services to the extent specified against each one of them as follows</a:t>
            </a:r>
            <a:endParaRPr lang="en-US" dirty="0"/>
          </a:p>
        </p:txBody>
      </p:sp>
      <p:pic>
        <p:nvPicPr>
          <p:cNvPr id="9" name="Picture 8" descr="confusion 2.jpg"/>
          <p:cNvPicPr>
            <a:picLocks noChangeAspect="1"/>
          </p:cNvPicPr>
          <p:nvPr/>
        </p:nvPicPr>
        <p:blipFill>
          <a:blip r:embed="rId3"/>
          <a:stretch>
            <a:fillRect/>
          </a:stretch>
        </p:blipFill>
        <p:spPr>
          <a:xfrm>
            <a:off x="6934200" y="1676400"/>
            <a:ext cx="2057400" cy="4267200"/>
          </a:xfrm>
          <a:prstGeom prst="rect">
            <a:avLst/>
          </a:prstGeom>
        </p:spPr>
      </p:pic>
      <p:sp>
        <p:nvSpPr>
          <p:cNvPr id="10" name="TextBox 9"/>
          <p:cNvSpPr txBox="1"/>
          <p:nvPr/>
        </p:nvSpPr>
        <p:spPr>
          <a:xfrm>
            <a:off x="533400" y="6019800"/>
            <a:ext cx="8153400" cy="646331"/>
          </a:xfrm>
          <a:prstGeom prst="rect">
            <a:avLst/>
          </a:prstGeom>
          <a:noFill/>
        </p:spPr>
        <p:txBody>
          <a:bodyPr wrap="square" rtlCol="0">
            <a:spAutoFit/>
          </a:bodyPr>
          <a:lstStyle/>
          <a:p>
            <a:pPr algn="just"/>
            <a:r>
              <a:rPr lang="en-US" dirty="0" smtClean="0"/>
              <a:t>The scheme is applicable where service provider is </a:t>
            </a:r>
            <a:r>
              <a:rPr lang="en-US" dirty="0" err="1" smtClean="0"/>
              <a:t>individual,LLP,firm</a:t>
            </a:r>
            <a:r>
              <a:rPr lang="en-US" dirty="0" smtClean="0"/>
              <a:t> and recipient is body corporate</a:t>
            </a:r>
            <a:endParaRPr lang="en-US" dirty="0"/>
          </a:p>
        </p:txBody>
      </p:sp>
      <p:sp>
        <p:nvSpPr>
          <p:cNvPr id="11" name="Footer Placeholder 10"/>
          <p:cNvSpPr>
            <a:spLocks noGrp="1"/>
          </p:cNvSpPr>
          <p:nvPr>
            <p:ph type="ftr" sz="quarter" idx="11"/>
          </p:nvPr>
        </p:nvSpPr>
        <p:spPr/>
        <p:txBody>
          <a:bodyPr/>
          <a:lstStyle/>
          <a:p>
            <a:r>
              <a:rPr lang="en-US" dirty="0" smtClean="0"/>
              <a:t>visit us at www.capradeepjain.com</a:t>
            </a:r>
            <a:endParaRPr lang="en-US" dirty="0"/>
          </a:p>
        </p:txBody>
      </p:sp>
      <p:sp>
        <p:nvSpPr>
          <p:cNvPr id="12" name="Slide Number Placeholder 11"/>
          <p:cNvSpPr>
            <a:spLocks noGrp="1"/>
          </p:cNvSpPr>
          <p:nvPr>
            <p:ph type="sldNum" sz="quarter" idx="12"/>
          </p:nvPr>
        </p:nvSpPr>
        <p:spPr/>
        <p:txBody>
          <a:bodyPr>
            <a:normAutofit fontScale="85000" lnSpcReduction="20000"/>
          </a:bodyPr>
          <a:lstStyle/>
          <a:p>
            <a:fld id="{28D3A0CF-A015-45E9-945A-9737571716B3}" type="slidenum">
              <a:rPr lang="en-US" smtClean="0"/>
              <a:pPr/>
              <a:t>30</a:t>
            </a:fld>
            <a:endParaRPr lang="en-US"/>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wipe(down)">
                                      <p:cBhvr>
                                        <p:cTn id="12" dur="20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2053"/>
                                        </p:tgtEl>
                                        <p:attrNameLst>
                                          <p:attrName>style.visibility</p:attrName>
                                        </p:attrNameLst>
                                      </p:cBhvr>
                                      <p:to>
                                        <p:strVal val="visible"/>
                                      </p:to>
                                    </p:set>
                                    <p:animEffect transition="in" filter="diamond(in)">
                                      <p:cBhvr>
                                        <p:cTn id="17" dur="2000"/>
                                        <p:tgtEl>
                                          <p:spTgt spid="2053"/>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dissolve">
                                      <p:cBhvr>
                                        <p:cTn id="22" dur="10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nodeType="clickEffect">
                                  <p:stCondLst>
                                    <p:cond delay="0"/>
                                  </p:stCondLst>
                                  <p:childTnLst>
                                    <p:set>
                                      <p:cBhvr>
                                        <p:cTn id="26" dur="1" fill="hold">
                                          <p:stCondLst>
                                            <p:cond delay="0"/>
                                          </p:stCondLst>
                                        </p:cTn>
                                        <p:tgtEl>
                                          <p:spTgt spid="10">
                                            <p:txEl>
                                              <p:pRg st="0" end="0"/>
                                            </p:txEl>
                                          </p:spTgt>
                                        </p:tgtEl>
                                        <p:attrNameLst>
                                          <p:attrName>style.visibility</p:attrName>
                                        </p:attrNameLst>
                                      </p:cBhvr>
                                      <p:to>
                                        <p:strVal val="visible"/>
                                      </p:to>
                                    </p:set>
                                    <p:animEffect transition="in" filter="wipe(up)">
                                      <p:cBhvr>
                                        <p:cTn id="27"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Service tax – Point of taxation</a:t>
            </a:r>
            <a:endParaRPr lang="en-US" dirty="0"/>
          </a:p>
        </p:txBody>
      </p:sp>
      <p:sp>
        <p:nvSpPr>
          <p:cNvPr id="3" name="Content Placeholder 2"/>
          <p:cNvSpPr>
            <a:spLocks noGrp="1"/>
          </p:cNvSpPr>
          <p:nvPr>
            <p:ph sz="quarter" idx="1"/>
          </p:nvPr>
        </p:nvSpPr>
        <p:spPr/>
        <p:txBody>
          <a:bodyPr>
            <a:normAutofit fontScale="77500" lnSpcReduction="20000"/>
          </a:bodyPr>
          <a:lstStyle/>
          <a:p>
            <a:pPr algn="just"/>
            <a:r>
              <a:rPr lang="en-US" dirty="0" smtClean="0"/>
              <a:t>The time period for issuance of invoice is being increased to 30 days ordinarily and 45 days for banking and financial institution</a:t>
            </a:r>
          </a:p>
          <a:p>
            <a:pPr algn="just">
              <a:buNone/>
            </a:pPr>
            <a:endParaRPr lang="en-US" dirty="0" smtClean="0"/>
          </a:p>
          <a:p>
            <a:pPr algn="just"/>
            <a:r>
              <a:rPr lang="en-US" dirty="0" smtClean="0"/>
              <a:t>The benefit to determine POT on the basis of date of payment extended to all services. The same is available if  provided by Individuals and Partnership firms (including LLP) up to turnover of Rs.50 </a:t>
            </a:r>
            <a:r>
              <a:rPr lang="en-US" dirty="0" err="1" smtClean="0"/>
              <a:t>lakhs</a:t>
            </a:r>
            <a:r>
              <a:rPr lang="en-US" dirty="0" smtClean="0"/>
              <a:t> in a financial year and provided the taxable turnover did not exceed this limit in previous financial year</a:t>
            </a:r>
          </a:p>
          <a:p>
            <a:pPr algn="just">
              <a:buNone/>
            </a:pPr>
            <a:endParaRPr lang="en-US" dirty="0" smtClean="0"/>
          </a:p>
          <a:p>
            <a:pPr algn="just"/>
            <a:r>
              <a:rPr lang="en-US" dirty="0" smtClean="0"/>
              <a:t>Small scale exemption is also amended providing that first clearances up to Rs.10 </a:t>
            </a:r>
            <a:r>
              <a:rPr lang="en-US" dirty="0" err="1" smtClean="0"/>
              <a:t>lakhs</a:t>
            </a:r>
            <a:r>
              <a:rPr lang="en-US" dirty="0" smtClean="0"/>
              <a:t> will be in terms of invoices and not in terms of payment received</a:t>
            </a:r>
          </a:p>
        </p:txBody>
      </p:sp>
      <p:sp>
        <p:nvSpPr>
          <p:cNvPr id="4" name="Footer Placeholder 3"/>
          <p:cNvSpPr>
            <a:spLocks noGrp="1"/>
          </p:cNvSpPr>
          <p:nvPr>
            <p:ph type="ftr" sz="quarter" idx="11"/>
          </p:nvPr>
        </p:nvSpPr>
        <p:spPr/>
        <p:txBody>
          <a:bodyPr/>
          <a:lstStyle/>
          <a:p>
            <a:r>
              <a:rPr lang="en-US" smtClean="0"/>
              <a:t>visit us at www.capradeepjain.com</a:t>
            </a:r>
            <a:endParaRPr lang="en-US"/>
          </a:p>
        </p:txBody>
      </p:sp>
      <p:sp>
        <p:nvSpPr>
          <p:cNvPr id="5" name="Slide Number Placeholder 4"/>
          <p:cNvSpPr>
            <a:spLocks noGrp="1"/>
          </p:cNvSpPr>
          <p:nvPr>
            <p:ph type="sldNum" sz="quarter" idx="12"/>
          </p:nvPr>
        </p:nvSpPr>
        <p:spPr/>
        <p:txBody>
          <a:bodyPr>
            <a:normAutofit fontScale="85000" lnSpcReduction="20000"/>
          </a:bodyPr>
          <a:lstStyle/>
          <a:p>
            <a:fld id="{28D3A0CF-A015-45E9-945A-9737571716B3}" type="slidenum">
              <a:rPr lang="en-US" smtClean="0"/>
              <a:pPr/>
              <a:t>31</a:t>
            </a:fld>
            <a:endParaRPr lang="en-US"/>
          </a:p>
        </p:txBody>
      </p:sp>
    </p:spTree>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1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right)">
                                      <p:cBhvr>
                                        <p:cTn id="17" dur="1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left)">
                                      <p:cBhvr>
                                        <p:cTn id="22"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Service tax – Point of taxation</a:t>
            </a:r>
            <a:endParaRPr lang="en-US" dirty="0"/>
          </a:p>
        </p:txBody>
      </p:sp>
      <p:sp>
        <p:nvSpPr>
          <p:cNvPr id="3" name="Content Placeholder 2"/>
          <p:cNvSpPr>
            <a:spLocks noGrp="1"/>
          </p:cNvSpPr>
          <p:nvPr>
            <p:ph sz="quarter" idx="1"/>
          </p:nvPr>
        </p:nvSpPr>
        <p:spPr/>
        <p:txBody>
          <a:bodyPr>
            <a:normAutofit fontScale="77500" lnSpcReduction="20000"/>
          </a:bodyPr>
          <a:lstStyle/>
          <a:p>
            <a:pPr algn="just"/>
            <a:r>
              <a:rPr lang="en-US" dirty="0" smtClean="0"/>
              <a:t>Definition of continuous supply of service being amended to “recurrent nature of services and obligation for payment periodically or from time – to – time</a:t>
            </a:r>
          </a:p>
          <a:p>
            <a:pPr algn="just">
              <a:buNone/>
            </a:pPr>
            <a:endParaRPr lang="en-US" dirty="0" smtClean="0"/>
          </a:p>
          <a:p>
            <a:pPr algn="just"/>
            <a:r>
              <a:rPr lang="en-US" dirty="0" smtClean="0"/>
              <a:t>In case of new levy, no tax is chargeable on services where payment has been received and invoice issued within a period of 14 days.</a:t>
            </a:r>
          </a:p>
          <a:p>
            <a:pPr>
              <a:buNone/>
            </a:pPr>
            <a:endParaRPr lang="en-US" dirty="0" smtClean="0"/>
          </a:p>
          <a:p>
            <a:pPr algn="just"/>
            <a:r>
              <a:rPr lang="en-US" dirty="0" smtClean="0"/>
              <a:t>In normal circumstances POT shall be earlier of the dates of entry in to books of accounts or actual credit in bank of account. However, when there is a change in effective rate of tax or a new levy between the said two dates, the date of payment shall be the date of actual credit in bank account.</a:t>
            </a:r>
            <a:endParaRPr lang="en-US" dirty="0"/>
          </a:p>
        </p:txBody>
      </p:sp>
      <p:sp>
        <p:nvSpPr>
          <p:cNvPr id="4" name="Footer Placeholder 3"/>
          <p:cNvSpPr>
            <a:spLocks noGrp="1"/>
          </p:cNvSpPr>
          <p:nvPr>
            <p:ph type="ftr" sz="quarter" idx="11"/>
          </p:nvPr>
        </p:nvSpPr>
        <p:spPr/>
        <p:txBody>
          <a:bodyPr/>
          <a:lstStyle/>
          <a:p>
            <a:r>
              <a:rPr lang="en-US" smtClean="0"/>
              <a:t>visit us at www.capradeepjain.com</a:t>
            </a:r>
            <a:endParaRPr lang="en-US"/>
          </a:p>
        </p:txBody>
      </p:sp>
      <p:sp>
        <p:nvSpPr>
          <p:cNvPr id="5" name="Slide Number Placeholder 4"/>
          <p:cNvSpPr>
            <a:spLocks noGrp="1"/>
          </p:cNvSpPr>
          <p:nvPr>
            <p:ph type="sldNum" sz="quarter" idx="12"/>
          </p:nvPr>
        </p:nvSpPr>
        <p:spPr/>
        <p:txBody>
          <a:bodyPr>
            <a:normAutofit fontScale="85000" lnSpcReduction="20000"/>
          </a:bodyPr>
          <a:lstStyle/>
          <a:p>
            <a:fld id="{28D3A0CF-A015-45E9-945A-9737571716B3}" type="slidenum">
              <a:rPr lang="en-US" smtClean="0"/>
              <a:pPr/>
              <a:t>32</a:t>
            </a:fld>
            <a:endParaRPr lang="en-US"/>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1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right)">
                                      <p:cBhvr>
                                        <p:cTn id="17" dur="1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left)">
                                      <p:cBhvr>
                                        <p:cTn id="22"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Service tax – Valuation Rules</a:t>
            </a:r>
            <a:endParaRPr lang="en-US" dirty="0"/>
          </a:p>
        </p:txBody>
      </p:sp>
      <p:sp>
        <p:nvSpPr>
          <p:cNvPr id="3" name="Footer Placeholder 2"/>
          <p:cNvSpPr>
            <a:spLocks noGrp="1"/>
          </p:cNvSpPr>
          <p:nvPr>
            <p:ph type="ftr" sz="quarter" idx="11"/>
          </p:nvPr>
        </p:nvSpPr>
        <p:spPr/>
        <p:txBody>
          <a:bodyPr/>
          <a:lstStyle/>
          <a:p>
            <a:r>
              <a:rPr lang="en-US" smtClean="0"/>
              <a:t>visit us at www.capradeepjain.com</a:t>
            </a:r>
            <a:endParaRPr lang="en-US"/>
          </a:p>
        </p:txBody>
      </p:sp>
      <p:pic>
        <p:nvPicPr>
          <p:cNvPr id="3074" name="Picture 2"/>
          <p:cNvPicPr>
            <a:picLocks noGrp="1" noChangeAspect="1" noChangeArrowheads="1"/>
          </p:cNvPicPr>
          <p:nvPr>
            <p:ph sz="quarter" idx="1"/>
          </p:nvPr>
        </p:nvPicPr>
        <p:blipFill>
          <a:blip r:embed="rId2"/>
          <a:srcRect/>
          <a:stretch>
            <a:fillRect/>
          </a:stretch>
        </p:blipFill>
        <p:spPr bwMode="auto">
          <a:xfrm>
            <a:off x="685800" y="3276600"/>
            <a:ext cx="8153400" cy="2669268"/>
          </a:xfrm>
          <a:prstGeom prst="rect">
            <a:avLst/>
          </a:prstGeom>
          <a:noFill/>
          <a:ln w="9525">
            <a:noFill/>
            <a:miter lim="800000"/>
            <a:headEnd/>
            <a:tailEnd/>
          </a:ln>
          <a:effectLst/>
        </p:spPr>
      </p:pic>
      <p:sp>
        <p:nvSpPr>
          <p:cNvPr id="6" name="Rectangle 5"/>
          <p:cNvSpPr/>
          <p:nvPr/>
        </p:nvSpPr>
        <p:spPr>
          <a:xfrm>
            <a:off x="685800" y="1600200"/>
            <a:ext cx="7848600" cy="1631216"/>
          </a:xfrm>
          <a:prstGeom prst="rect">
            <a:avLst/>
          </a:prstGeom>
        </p:spPr>
        <p:txBody>
          <a:bodyPr wrap="square">
            <a:spAutoFit/>
          </a:bodyPr>
          <a:lstStyle/>
          <a:p>
            <a:pPr lvl="0">
              <a:buFont typeface="Wingdings" pitchFamily="2" charset="2"/>
              <a:buChar char="q"/>
            </a:pPr>
            <a:r>
              <a:rPr lang="en-US" sz="2000" dirty="0" smtClean="0"/>
              <a:t>New valuation rule being introduced for works contract services</a:t>
            </a:r>
          </a:p>
          <a:p>
            <a:pPr lvl="0"/>
            <a:endParaRPr lang="en-US" sz="2000" dirty="0" smtClean="0"/>
          </a:p>
          <a:p>
            <a:pPr lvl="0" algn="just">
              <a:buFont typeface="Wingdings" pitchFamily="2" charset="2"/>
              <a:buChar char="q"/>
            </a:pPr>
            <a:r>
              <a:rPr lang="en-US" sz="2000" dirty="0" smtClean="0"/>
              <a:t>New Rule 2C being introduced for determination of taxable service   involved in supply of food and drinks in restaurant or as outdoor catering, the revised taxable portion is as follows</a:t>
            </a:r>
            <a:endParaRPr lang="en-US" sz="2000" dirty="0"/>
          </a:p>
        </p:txBody>
      </p:sp>
      <p:sp>
        <p:nvSpPr>
          <p:cNvPr id="7" name="Slide Number Placeholder 6"/>
          <p:cNvSpPr>
            <a:spLocks noGrp="1"/>
          </p:cNvSpPr>
          <p:nvPr>
            <p:ph type="sldNum" sz="quarter" idx="12"/>
          </p:nvPr>
        </p:nvSpPr>
        <p:spPr/>
        <p:txBody>
          <a:bodyPr>
            <a:normAutofit fontScale="85000" lnSpcReduction="20000"/>
          </a:bodyPr>
          <a:lstStyle/>
          <a:p>
            <a:fld id="{28D3A0CF-A015-45E9-945A-9737571716B3}" type="slidenum">
              <a:rPr lang="en-US" smtClean="0"/>
              <a:pPr/>
              <a:t>33</a:t>
            </a:fld>
            <a:endParaRPr lang="en-US"/>
          </a:p>
        </p:txBody>
      </p:sp>
    </p:spTree>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wipe(left)">
                                      <p:cBhvr>
                                        <p:cTn id="12" dur="10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wipe(right)">
                                      <p:cBhvr>
                                        <p:cTn id="17" dur="10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nodeType="clickEffect">
                                  <p:stCondLst>
                                    <p:cond delay="0"/>
                                  </p:stCondLst>
                                  <p:childTnLst>
                                    <p:set>
                                      <p:cBhvr>
                                        <p:cTn id="21" dur="1" fill="hold">
                                          <p:stCondLst>
                                            <p:cond delay="0"/>
                                          </p:stCondLst>
                                        </p:cTn>
                                        <p:tgtEl>
                                          <p:spTgt spid="3074"/>
                                        </p:tgtEl>
                                        <p:attrNameLst>
                                          <p:attrName>style.visibility</p:attrName>
                                        </p:attrNameLst>
                                      </p:cBhvr>
                                      <p:to>
                                        <p:strVal val="visible"/>
                                      </p:to>
                                    </p:set>
                                    <p:animEffect transition="in" filter="diamond(in)">
                                      <p:cBhvr>
                                        <p:cTn id="22" dur="2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Service tax – Valuation Rules</a:t>
            </a:r>
            <a:endParaRPr lang="en-US" dirty="0"/>
          </a:p>
        </p:txBody>
      </p:sp>
      <p:sp>
        <p:nvSpPr>
          <p:cNvPr id="3" name="Footer Placeholder 2"/>
          <p:cNvSpPr>
            <a:spLocks noGrp="1"/>
          </p:cNvSpPr>
          <p:nvPr>
            <p:ph type="ftr" sz="quarter" idx="11"/>
          </p:nvPr>
        </p:nvSpPr>
        <p:spPr/>
        <p:txBody>
          <a:bodyPr/>
          <a:lstStyle/>
          <a:p>
            <a:r>
              <a:rPr lang="en-US" smtClean="0"/>
              <a:t>visit us at www.capradeepjain.com</a:t>
            </a:r>
            <a:endParaRPr lang="en-US"/>
          </a:p>
        </p:txBody>
      </p:sp>
      <p:sp>
        <p:nvSpPr>
          <p:cNvPr id="4" name="Content Placeholder 3"/>
          <p:cNvSpPr>
            <a:spLocks noGrp="1"/>
          </p:cNvSpPr>
          <p:nvPr>
            <p:ph sz="quarter" idx="1"/>
          </p:nvPr>
        </p:nvSpPr>
        <p:spPr/>
        <p:txBody>
          <a:bodyPr>
            <a:normAutofit fontScale="77500" lnSpcReduction="20000"/>
          </a:bodyPr>
          <a:lstStyle/>
          <a:p>
            <a:pPr algn="just"/>
            <a:r>
              <a:rPr lang="en-US" dirty="0" smtClean="0"/>
              <a:t>Rule – 3 of Valuation rules shall now be applicable only in cases where valuation is </a:t>
            </a:r>
            <a:r>
              <a:rPr lang="en-US" b="1" dirty="0" smtClean="0"/>
              <a:t>“not ascertainable” </a:t>
            </a:r>
            <a:r>
              <a:rPr lang="en-US" dirty="0" smtClean="0"/>
              <a:t>instead of current situation </a:t>
            </a:r>
            <a:r>
              <a:rPr lang="en-US" dirty="0" err="1" smtClean="0"/>
              <a:t>i.e</a:t>
            </a:r>
            <a:r>
              <a:rPr lang="en-US" dirty="0" smtClean="0"/>
              <a:t> where consideration received is not wholly or party consisting of money</a:t>
            </a:r>
          </a:p>
          <a:p>
            <a:pPr algn="just">
              <a:buNone/>
            </a:pPr>
            <a:endParaRPr lang="en-US" dirty="0" smtClean="0"/>
          </a:p>
          <a:p>
            <a:pPr algn="just"/>
            <a:r>
              <a:rPr lang="en-US" dirty="0" smtClean="0"/>
              <a:t>Rule – 6 prescribes inclusions and exclusions to the taxable value , now value of taxable service shall include “any amount realized as demurrage, or by any other name, for the provision of a service beyond the period originally contract or in any other manner relatable to provision of service</a:t>
            </a:r>
          </a:p>
          <a:p>
            <a:pPr algn="just"/>
            <a:endParaRPr lang="en-US" dirty="0" smtClean="0"/>
          </a:p>
          <a:p>
            <a:pPr algn="just"/>
            <a:r>
              <a:rPr lang="en-US" dirty="0" smtClean="0"/>
              <a:t>It shall exclude “accidental damages due to unforeseen actions not relatable to the provision of service”</a:t>
            </a:r>
          </a:p>
          <a:p>
            <a:endParaRPr lang="en-US" dirty="0" smtClean="0"/>
          </a:p>
          <a:p>
            <a:endParaRPr lang="en-US" dirty="0"/>
          </a:p>
        </p:txBody>
      </p:sp>
      <p:sp>
        <p:nvSpPr>
          <p:cNvPr id="5" name="Slide Number Placeholder 4"/>
          <p:cNvSpPr>
            <a:spLocks noGrp="1"/>
          </p:cNvSpPr>
          <p:nvPr>
            <p:ph type="sldNum" sz="quarter" idx="12"/>
          </p:nvPr>
        </p:nvSpPr>
        <p:spPr/>
        <p:txBody>
          <a:bodyPr>
            <a:normAutofit fontScale="85000" lnSpcReduction="20000"/>
          </a:bodyPr>
          <a:lstStyle/>
          <a:p>
            <a:fld id="{28D3A0CF-A015-45E9-945A-9737571716B3}" type="slidenum">
              <a:rPr lang="en-US" smtClean="0"/>
              <a:pPr/>
              <a:t>34</a:t>
            </a:fld>
            <a:endParaRPr lang="en-US"/>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10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wipe(right)">
                                      <p:cBhvr>
                                        <p:cTn id="17" dur="10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wipe(left)">
                                      <p:cBhvr>
                                        <p:cTn id="22" dur="10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Service tax - Payment</a:t>
            </a:r>
            <a:endParaRPr lang="en-US" dirty="0"/>
          </a:p>
        </p:txBody>
      </p:sp>
      <p:sp>
        <p:nvSpPr>
          <p:cNvPr id="3" name="Footer Placeholder 2"/>
          <p:cNvSpPr>
            <a:spLocks noGrp="1"/>
          </p:cNvSpPr>
          <p:nvPr>
            <p:ph type="ftr" sz="quarter" idx="11"/>
          </p:nvPr>
        </p:nvSpPr>
        <p:spPr/>
        <p:txBody>
          <a:bodyPr/>
          <a:lstStyle/>
          <a:p>
            <a:r>
              <a:rPr lang="en-US" smtClean="0"/>
              <a:t>visit us at www.capradeepjain.com</a:t>
            </a:r>
            <a:endParaRPr lang="en-US"/>
          </a:p>
        </p:txBody>
      </p:sp>
      <p:sp>
        <p:nvSpPr>
          <p:cNvPr id="4" name="Content Placeholder 3"/>
          <p:cNvSpPr>
            <a:spLocks noGrp="1"/>
          </p:cNvSpPr>
          <p:nvPr>
            <p:ph sz="quarter" idx="1"/>
          </p:nvPr>
        </p:nvSpPr>
        <p:spPr/>
        <p:txBody>
          <a:bodyPr>
            <a:normAutofit/>
          </a:bodyPr>
          <a:lstStyle/>
          <a:p>
            <a:pPr algn="just"/>
            <a:r>
              <a:rPr lang="en-US" dirty="0" smtClean="0"/>
              <a:t>The date of filing of return and payment of service tax is now same as follows</a:t>
            </a:r>
          </a:p>
          <a:p>
            <a:pPr>
              <a:buNone/>
            </a:pPr>
            <a:endParaRPr lang="en-US" dirty="0" smtClean="0"/>
          </a:p>
          <a:p>
            <a:pPr algn="just">
              <a:buFont typeface="Arial" pitchFamily="34" charset="0"/>
              <a:buChar char="•"/>
            </a:pPr>
            <a:r>
              <a:rPr lang="en-US" sz="2400" dirty="0" err="1" smtClean="0"/>
              <a:t>Assessees</a:t>
            </a:r>
            <a:r>
              <a:rPr lang="en-US" sz="2400" dirty="0" smtClean="0"/>
              <a:t> who paid tax of Rs.25 </a:t>
            </a:r>
            <a:r>
              <a:rPr lang="en-US" sz="2400" dirty="0" err="1" smtClean="0"/>
              <a:t>Lakh</a:t>
            </a:r>
            <a:r>
              <a:rPr lang="en-US" sz="2400" dirty="0" smtClean="0"/>
              <a:t> </a:t>
            </a:r>
          </a:p>
          <a:p>
            <a:pPr algn="just">
              <a:buNone/>
            </a:pPr>
            <a:r>
              <a:rPr lang="en-US" sz="2400" dirty="0" smtClean="0"/>
              <a:t>    or more in previous year and new </a:t>
            </a:r>
            <a:r>
              <a:rPr lang="en-US" sz="2400" dirty="0" err="1" smtClean="0"/>
              <a:t>assessees</a:t>
            </a:r>
            <a:r>
              <a:rPr lang="en-US" sz="2400" dirty="0" smtClean="0"/>
              <a:t> </a:t>
            </a:r>
          </a:p>
          <a:p>
            <a:pPr algn="just">
              <a:buNone/>
            </a:pPr>
            <a:r>
              <a:rPr lang="en-US" sz="2400" dirty="0" smtClean="0"/>
              <a:t>    other than  individuals and firms –  Monthly</a:t>
            </a:r>
          </a:p>
          <a:p>
            <a:pPr algn="just"/>
            <a:endParaRPr lang="en-US" dirty="0" smtClean="0"/>
          </a:p>
          <a:p>
            <a:pPr algn="just">
              <a:buFont typeface="Arial" pitchFamily="34" charset="0"/>
              <a:buChar char="•"/>
            </a:pPr>
            <a:r>
              <a:rPr lang="en-US" sz="2400" dirty="0" smtClean="0"/>
              <a:t>Others - Quarterly</a:t>
            </a:r>
          </a:p>
          <a:p>
            <a:endParaRPr lang="en-US" dirty="0" smtClean="0"/>
          </a:p>
          <a:p>
            <a:pPr>
              <a:buNone/>
            </a:pPr>
            <a:endParaRPr lang="en-US" dirty="0" smtClean="0"/>
          </a:p>
        </p:txBody>
      </p:sp>
      <p:pic>
        <p:nvPicPr>
          <p:cNvPr id="5" name="Picture 4" descr="tax return.jpg"/>
          <p:cNvPicPr>
            <a:picLocks noChangeAspect="1"/>
          </p:cNvPicPr>
          <p:nvPr/>
        </p:nvPicPr>
        <p:blipFill>
          <a:blip r:embed="rId2"/>
          <a:stretch>
            <a:fillRect/>
          </a:stretch>
        </p:blipFill>
        <p:spPr>
          <a:xfrm>
            <a:off x="6477000" y="2209800"/>
            <a:ext cx="2514600" cy="3048000"/>
          </a:xfrm>
          <a:prstGeom prst="rect">
            <a:avLst/>
          </a:prstGeom>
        </p:spPr>
      </p:pic>
      <p:sp>
        <p:nvSpPr>
          <p:cNvPr id="6" name="Slide Number Placeholder 5"/>
          <p:cNvSpPr>
            <a:spLocks noGrp="1"/>
          </p:cNvSpPr>
          <p:nvPr>
            <p:ph type="sldNum" sz="quarter" idx="12"/>
          </p:nvPr>
        </p:nvSpPr>
        <p:spPr/>
        <p:txBody>
          <a:bodyPr>
            <a:normAutofit fontScale="85000" lnSpcReduction="20000"/>
          </a:bodyPr>
          <a:lstStyle/>
          <a:p>
            <a:fld id="{28D3A0CF-A015-45E9-945A-9737571716B3}" type="slidenum">
              <a:rPr lang="en-US" smtClean="0"/>
              <a:pPr/>
              <a:t>35</a:t>
            </a:fld>
            <a:endParaRPr lang="en-US"/>
          </a:p>
        </p:txBody>
      </p:sp>
    </p:spTree>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10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wipe(right)">
                                      <p:cBhvr>
                                        <p:cTn id="17" dur="1000"/>
                                        <p:tgtEl>
                                          <p:spTgt spid="4">
                                            <p:txEl>
                                              <p:pRg st="2" end="2"/>
                                            </p:txEl>
                                          </p:spTgt>
                                        </p:tgtEl>
                                      </p:cBhvr>
                                    </p:animEffect>
                                  </p:childTnLst>
                                </p:cTn>
                              </p:par>
                              <p:par>
                                <p:cTn id="18" presetID="22" presetClass="entr" presetSubtype="2" fill="hold" nodeType="withEffect">
                                  <p:stCondLst>
                                    <p:cond delay="0"/>
                                  </p:stCondLst>
                                  <p:childTnLst>
                                    <p:set>
                                      <p:cBhvr>
                                        <p:cTn id="19" dur="1" fill="hold">
                                          <p:stCondLst>
                                            <p:cond delay="0"/>
                                          </p:stCondLst>
                                        </p:cTn>
                                        <p:tgtEl>
                                          <p:spTgt spid="4">
                                            <p:txEl>
                                              <p:pRg st="3" end="3"/>
                                            </p:txEl>
                                          </p:spTgt>
                                        </p:tgtEl>
                                        <p:attrNameLst>
                                          <p:attrName>style.visibility</p:attrName>
                                        </p:attrNameLst>
                                      </p:cBhvr>
                                      <p:to>
                                        <p:strVal val="visible"/>
                                      </p:to>
                                    </p:set>
                                    <p:animEffect transition="in" filter="wipe(right)">
                                      <p:cBhvr>
                                        <p:cTn id="20" dur="1000"/>
                                        <p:tgtEl>
                                          <p:spTgt spid="4">
                                            <p:txEl>
                                              <p:pRg st="3" end="3"/>
                                            </p:txEl>
                                          </p:spTgt>
                                        </p:tgtEl>
                                      </p:cBhvr>
                                    </p:animEffect>
                                  </p:childTnLst>
                                </p:cTn>
                              </p:par>
                              <p:par>
                                <p:cTn id="21" presetID="22" presetClass="entr" presetSubtype="2" fill="hold" nodeType="with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wipe(right)">
                                      <p:cBhvr>
                                        <p:cTn id="23" dur="1000"/>
                                        <p:tgtEl>
                                          <p:spTgt spid="4">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2" fill="hold" nodeType="clickEffect">
                                  <p:stCondLst>
                                    <p:cond delay="0"/>
                                  </p:stCondLst>
                                  <p:childTnLst>
                                    <p:set>
                                      <p:cBhvr>
                                        <p:cTn id="27" dur="1" fill="hold">
                                          <p:stCondLst>
                                            <p:cond delay="0"/>
                                          </p:stCondLst>
                                        </p:cTn>
                                        <p:tgtEl>
                                          <p:spTgt spid="4">
                                            <p:txEl>
                                              <p:pRg st="6" end="6"/>
                                            </p:txEl>
                                          </p:spTgt>
                                        </p:tgtEl>
                                        <p:attrNameLst>
                                          <p:attrName>style.visibility</p:attrName>
                                        </p:attrNameLst>
                                      </p:cBhvr>
                                      <p:to>
                                        <p:strVal val="visible"/>
                                      </p:to>
                                    </p:set>
                                    <p:animEffect transition="in" filter="wipe(right)">
                                      <p:cBhvr>
                                        <p:cTn id="28" dur="1000"/>
                                        <p:tgtEl>
                                          <p:spTgt spid="4">
                                            <p:txEl>
                                              <p:pRg st="6" end="6"/>
                                            </p:txEl>
                                          </p:spTgt>
                                        </p:tgtEl>
                                      </p:cBhvr>
                                    </p:animEffect>
                                  </p:childTnLst>
                                </p:cTn>
                              </p:par>
                              <p:par>
                                <p:cTn id="29" presetID="9" presetClass="entr" presetSubtype="0"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dissolve">
                                      <p:cBhvr>
                                        <p:cTn id="3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Service tax – Other Changes</a:t>
            </a:r>
            <a:endParaRPr lang="en-US" dirty="0"/>
          </a:p>
        </p:txBody>
      </p:sp>
      <p:sp>
        <p:nvSpPr>
          <p:cNvPr id="3" name="Content Placeholder 2"/>
          <p:cNvSpPr>
            <a:spLocks noGrp="1"/>
          </p:cNvSpPr>
          <p:nvPr>
            <p:ph sz="quarter" idx="1"/>
          </p:nvPr>
        </p:nvSpPr>
        <p:spPr/>
        <p:txBody>
          <a:bodyPr>
            <a:normAutofit fontScale="70000" lnSpcReduction="20000"/>
          </a:bodyPr>
          <a:lstStyle/>
          <a:p>
            <a:pPr algn="just"/>
            <a:r>
              <a:rPr lang="en-US" dirty="0" smtClean="0"/>
              <a:t>Special audit provisions replaced by new sec 72A giving comprehensive powers for audit for service tax purpose</a:t>
            </a:r>
          </a:p>
          <a:p>
            <a:pPr algn="just"/>
            <a:r>
              <a:rPr lang="en-US" dirty="0" smtClean="0"/>
              <a:t>The period for issue of demands in normal situations is being raised from 12 months to 18 months. </a:t>
            </a:r>
          </a:p>
          <a:p>
            <a:pPr algn="just"/>
            <a:r>
              <a:rPr lang="en-US" dirty="0" smtClean="0"/>
              <a:t>A new sub-section (1A) is being inserted to save the botheration of retyping</a:t>
            </a:r>
          </a:p>
          <a:p>
            <a:pPr algn="just">
              <a:buNone/>
            </a:pPr>
            <a:r>
              <a:rPr lang="en-US" dirty="0" smtClean="0"/>
              <a:t>	the same charges (and save paper) when a follow-up demand is given for a period subsequent to the previous notice(s) on same grounds;</a:t>
            </a:r>
          </a:p>
          <a:p>
            <a:pPr algn="just"/>
            <a:r>
              <a:rPr lang="en-US" dirty="0" smtClean="0"/>
              <a:t>The period for filing appeals in service tax is now 2 months and it is aligned with that of Central excise</a:t>
            </a:r>
          </a:p>
          <a:p>
            <a:pPr algn="just"/>
            <a:r>
              <a:rPr lang="en-US" dirty="0" smtClean="0"/>
              <a:t>Provisions relating to settlement commission are being brought in service tax</a:t>
            </a:r>
          </a:p>
          <a:p>
            <a:pPr algn="just"/>
            <a:r>
              <a:rPr lang="en-US" dirty="0" smtClean="0"/>
              <a:t>Revision mechanism also being introduced in service tax</a:t>
            </a:r>
          </a:p>
          <a:p>
            <a:pPr algn="just"/>
            <a:r>
              <a:rPr lang="en-US" dirty="0" smtClean="0"/>
              <a:t>In clause (a) of sec 89 relating to prosecution for non issue of invoice is being replaced with words “knowingly evade payment of tax”</a:t>
            </a:r>
          </a:p>
          <a:p>
            <a:pPr algn="just"/>
            <a:endParaRPr lang="en-US" dirty="0" smtClean="0"/>
          </a:p>
          <a:p>
            <a:pPr>
              <a:buNone/>
            </a:pPr>
            <a:endParaRPr lang="en-US" dirty="0"/>
          </a:p>
        </p:txBody>
      </p:sp>
      <p:sp>
        <p:nvSpPr>
          <p:cNvPr id="4" name="Footer Placeholder 3"/>
          <p:cNvSpPr>
            <a:spLocks noGrp="1"/>
          </p:cNvSpPr>
          <p:nvPr>
            <p:ph type="ftr" sz="quarter" idx="11"/>
          </p:nvPr>
        </p:nvSpPr>
        <p:spPr/>
        <p:txBody>
          <a:bodyPr/>
          <a:lstStyle/>
          <a:p>
            <a:r>
              <a:rPr lang="en-US" smtClean="0"/>
              <a:t>visit us at www.capradeepjain.com</a:t>
            </a:r>
            <a:endParaRPr lang="en-US"/>
          </a:p>
        </p:txBody>
      </p:sp>
      <p:sp>
        <p:nvSpPr>
          <p:cNvPr id="5" name="Slide Number Placeholder 4"/>
          <p:cNvSpPr>
            <a:spLocks noGrp="1"/>
          </p:cNvSpPr>
          <p:nvPr>
            <p:ph type="sldNum" sz="quarter" idx="12"/>
          </p:nvPr>
        </p:nvSpPr>
        <p:spPr/>
        <p:txBody>
          <a:bodyPr>
            <a:normAutofit fontScale="85000" lnSpcReduction="20000"/>
          </a:bodyPr>
          <a:lstStyle/>
          <a:p>
            <a:fld id="{28D3A0CF-A015-45E9-945A-9737571716B3}" type="slidenum">
              <a:rPr lang="en-US" smtClean="0"/>
              <a:pPr/>
              <a:t>36</a:t>
            </a:fld>
            <a:endParaRPr lang="en-US"/>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up)">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left)">
                                      <p:cBhvr>
                                        <p:cTn id="22" dur="500"/>
                                        <p:tgtEl>
                                          <p:spTgt spid="3">
                                            <p:txEl>
                                              <p:pRg st="2" end="2"/>
                                            </p:txEl>
                                          </p:spTgt>
                                        </p:tgtEl>
                                      </p:cBhvr>
                                    </p:animEffect>
                                  </p:childTnLst>
                                </p:cTn>
                              </p:par>
                              <p:par>
                                <p:cTn id="23" presetID="22" presetClass="entr" presetSubtype="8"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wipe(left)">
                                      <p:cBhvr>
                                        <p:cTn id="25" dur="500"/>
                                        <p:tgtEl>
                                          <p:spTgt spid="3">
                                            <p:txEl>
                                              <p:pRg st="3" end="3"/>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2" fill="hold" nodeType="click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Effect transition="in" filter="wipe(right)">
                                      <p:cBhvr>
                                        <p:cTn id="30" dur="500"/>
                                        <p:tgtEl>
                                          <p:spTgt spid="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2"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wipe(right)">
                                      <p:cBhvr>
                                        <p:cTn id="35" dur="500"/>
                                        <p:tgtEl>
                                          <p:spTgt spid="3">
                                            <p:txEl>
                                              <p:pRg st="5" end="5"/>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nodeType="click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wipe(left)">
                                      <p:cBhvr>
                                        <p:cTn id="40" dur="500"/>
                                        <p:tgtEl>
                                          <p:spTgt spid="3">
                                            <p:txEl>
                                              <p:pRg st="6" end="6"/>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nodeType="click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wipe(left)">
                                      <p:cBhvr>
                                        <p:cTn id="45"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Service tax – Other Changes</a:t>
            </a:r>
            <a:endParaRPr lang="en-US" dirty="0"/>
          </a:p>
        </p:txBody>
      </p:sp>
      <p:sp>
        <p:nvSpPr>
          <p:cNvPr id="3" name="Footer Placeholder 2"/>
          <p:cNvSpPr>
            <a:spLocks noGrp="1"/>
          </p:cNvSpPr>
          <p:nvPr>
            <p:ph type="ftr" sz="quarter" idx="11"/>
          </p:nvPr>
        </p:nvSpPr>
        <p:spPr/>
        <p:txBody>
          <a:bodyPr/>
          <a:lstStyle/>
          <a:p>
            <a:r>
              <a:rPr lang="en-US" smtClean="0"/>
              <a:t>visit us at www.capradeepjain.com</a:t>
            </a:r>
            <a:endParaRPr lang="en-US"/>
          </a:p>
        </p:txBody>
      </p:sp>
      <p:sp>
        <p:nvSpPr>
          <p:cNvPr id="4" name="Content Placeholder 3"/>
          <p:cNvSpPr>
            <a:spLocks noGrp="1"/>
          </p:cNvSpPr>
          <p:nvPr>
            <p:ph sz="quarter" idx="1"/>
          </p:nvPr>
        </p:nvSpPr>
        <p:spPr/>
        <p:txBody>
          <a:bodyPr>
            <a:normAutofit fontScale="77500" lnSpcReduction="20000"/>
          </a:bodyPr>
          <a:lstStyle/>
          <a:p>
            <a:pPr algn="just"/>
            <a:r>
              <a:rPr lang="en-US" dirty="0" smtClean="0"/>
              <a:t>Penalty is waived for those taxpayers who pay the service tax due on renting of immovable property service in full along with interest within six months (from 06.03.2012)</a:t>
            </a:r>
          </a:p>
          <a:p>
            <a:pPr algn="just">
              <a:buNone/>
            </a:pPr>
            <a:endParaRPr lang="en-US" dirty="0" smtClean="0"/>
          </a:p>
          <a:p>
            <a:pPr algn="just"/>
            <a:r>
              <a:rPr lang="en-US" dirty="0" smtClean="0"/>
              <a:t>Service tax refunded will be recoverable, without any time bar from exporter, against whose shipping bill, sale proceeds have not been received from abroad.</a:t>
            </a:r>
          </a:p>
          <a:p>
            <a:pPr algn="just">
              <a:buNone/>
            </a:pPr>
            <a:endParaRPr lang="en-US" dirty="0" smtClean="0"/>
          </a:p>
          <a:p>
            <a:pPr algn="just"/>
            <a:r>
              <a:rPr lang="en-US" dirty="0" smtClean="0"/>
              <a:t>New Rules known as “Place of provision of service rules,2012” are being proposed and draft  has been released for comment and feedback. The new rules will replace the existing export of services rules,2005 and Taxation of services (Provided from Outside India and received in India) Rules,2006.</a:t>
            </a:r>
            <a:endParaRPr lang="en-US" dirty="0"/>
          </a:p>
        </p:txBody>
      </p:sp>
      <p:sp>
        <p:nvSpPr>
          <p:cNvPr id="5" name="Slide Number Placeholder 4"/>
          <p:cNvSpPr>
            <a:spLocks noGrp="1"/>
          </p:cNvSpPr>
          <p:nvPr>
            <p:ph type="sldNum" sz="quarter" idx="12"/>
          </p:nvPr>
        </p:nvSpPr>
        <p:spPr/>
        <p:txBody>
          <a:bodyPr>
            <a:normAutofit fontScale="85000" lnSpcReduction="20000"/>
          </a:bodyPr>
          <a:lstStyle/>
          <a:p>
            <a:fld id="{28D3A0CF-A015-45E9-945A-9737571716B3}" type="slidenum">
              <a:rPr lang="en-US" smtClean="0"/>
              <a:pPr/>
              <a:t>37</a:t>
            </a:fld>
            <a:endParaRPr lang="en-US"/>
          </a:p>
        </p:txBody>
      </p:sp>
    </p:spTree>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10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wipe(right)">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wipe(left)">
                                      <p:cBhvr>
                                        <p:cTn id="2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Common provisions – Excise and Service tax</a:t>
            </a:r>
            <a:endParaRPr lang="en-US" dirty="0"/>
          </a:p>
        </p:txBody>
      </p:sp>
      <p:sp>
        <p:nvSpPr>
          <p:cNvPr id="3" name="Footer Placeholder 2"/>
          <p:cNvSpPr>
            <a:spLocks noGrp="1"/>
          </p:cNvSpPr>
          <p:nvPr>
            <p:ph type="ftr" sz="quarter" idx="11"/>
          </p:nvPr>
        </p:nvSpPr>
        <p:spPr/>
        <p:txBody>
          <a:bodyPr/>
          <a:lstStyle/>
          <a:p>
            <a:r>
              <a:rPr lang="en-US" smtClean="0"/>
              <a:t>visit us at www.capradeepjain.com</a:t>
            </a:r>
            <a:endParaRPr lang="en-US"/>
          </a:p>
        </p:txBody>
      </p:sp>
      <p:sp>
        <p:nvSpPr>
          <p:cNvPr id="4" name="Content Placeholder 3"/>
          <p:cNvSpPr>
            <a:spLocks noGrp="1"/>
          </p:cNvSpPr>
          <p:nvPr>
            <p:ph sz="quarter" idx="1"/>
          </p:nvPr>
        </p:nvSpPr>
        <p:spPr/>
        <p:txBody>
          <a:bodyPr/>
          <a:lstStyle/>
          <a:p>
            <a:pPr algn="just"/>
            <a:r>
              <a:rPr lang="en-US" dirty="0" smtClean="0"/>
              <a:t>New registration format for Central Excise and Service tax is being prescribed, together with further liberalization in registration requirements, particularly registrations.</a:t>
            </a:r>
          </a:p>
          <a:p>
            <a:pPr algn="just">
              <a:buNone/>
            </a:pPr>
            <a:endParaRPr lang="en-US" dirty="0" smtClean="0"/>
          </a:p>
          <a:p>
            <a:pPr algn="just"/>
            <a:r>
              <a:rPr lang="en-US" dirty="0" smtClean="0"/>
              <a:t>New one page common return, to be called Excise &amp; Service tax return (EST) is introduced</a:t>
            </a:r>
          </a:p>
          <a:p>
            <a:pPr algn="just">
              <a:buNone/>
            </a:pPr>
            <a:r>
              <a:rPr lang="en-US" dirty="0" smtClean="0"/>
              <a:t> </a:t>
            </a:r>
            <a:endParaRPr lang="en-US" dirty="0"/>
          </a:p>
        </p:txBody>
      </p:sp>
      <p:sp>
        <p:nvSpPr>
          <p:cNvPr id="5" name="Slide Number Placeholder 4"/>
          <p:cNvSpPr>
            <a:spLocks noGrp="1"/>
          </p:cNvSpPr>
          <p:nvPr>
            <p:ph type="sldNum" sz="quarter" idx="12"/>
          </p:nvPr>
        </p:nvSpPr>
        <p:spPr/>
        <p:txBody>
          <a:bodyPr>
            <a:normAutofit fontScale="85000" lnSpcReduction="20000"/>
          </a:bodyPr>
          <a:lstStyle/>
          <a:p>
            <a:fld id="{28D3A0CF-A015-45E9-945A-9737571716B3}" type="slidenum">
              <a:rPr lang="en-US" smtClean="0"/>
              <a:pPr/>
              <a:t>38</a:t>
            </a:fld>
            <a:endParaRPr lang="en-US"/>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20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wipe(right)">
                                      <p:cBhvr>
                                        <p:cTn id="17" dur="20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Customs</a:t>
            </a:r>
            <a:endParaRPr lang="en-US" dirty="0"/>
          </a:p>
        </p:txBody>
      </p:sp>
      <p:sp>
        <p:nvSpPr>
          <p:cNvPr id="3" name="Content Placeholder 2"/>
          <p:cNvSpPr>
            <a:spLocks noGrp="1"/>
          </p:cNvSpPr>
          <p:nvPr>
            <p:ph sz="quarter" idx="1"/>
          </p:nvPr>
        </p:nvSpPr>
        <p:spPr/>
        <p:txBody>
          <a:bodyPr>
            <a:normAutofit fontScale="77500" lnSpcReduction="20000"/>
          </a:bodyPr>
          <a:lstStyle/>
          <a:p>
            <a:pPr algn="just"/>
            <a:r>
              <a:rPr lang="en-US" dirty="0" smtClean="0"/>
              <a:t>No change in peak rate of customs duty of 10% as </a:t>
            </a:r>
            <a:r>
              <a:rPr lang="en-US" dirty="0" err="1" smtClean="0"/>
              <a:t>as</a:t>
            </a:r>
            <a:r>
              <a:rPr lang="en-US" dirty="0" smtClean="0"/>
              <a:t> applicable to non – agricultural goods with few exceptions. Rates below peak rate also being retained. </a:t>
            </a:r>
          </a:p>
          <a:p>
            <a:pPr algn="just">
              <a:buNone/>
            </a:pPr>
            <a:endParaRPr lang="en-US" dirty="0" smtClean="0"/>
          </a:p>
          <a:p>
            <a:pPr algn="just"/>
            <a:r>
              <a:rPr lang="en-US" dirty="0" smtClean="0"/>
              <a:t> Notification no.21/2002 </a:t>
            </a:r>
            <a:r>
              <a:rPr lang="en-US" dirty="0" err="1" smtClean="0"/>
              <a:t>Cus</a:t>
            </a:r>
            <a:r>
              <a:rPr lang="en-US" dirty="0" smtClean="0"/>
              <a:t> prescribing </a:t>
            </a:r>
          </a:p>
          <a:p>
            <a:pPr algn="just">
              <a:buNone/>
            </a:pPr>
            <a:r>
              <a:rPr lang="en-US" dirty="0" smtClean="0"/>
              <a:t>     general rates being </a:t>
            </a:r>
            <a:r>
              <a:rPr lang="en-US" dirty="0" err="1" smtClean="0"/>
              <a:t>superceded</a:t>
            </a:r>
            <a:r>
              <a:rPr lang="en-US" dirty="0" smtClean="0"/>
              <a:t> by </a:t>
            </a:r>
          </a:p>
          <a:p>
            <a:pPr algn="just">
              <a:buNone/>
            </a:pPr>
            <a:r>
              <a:rPr lang="en-US" dirty="0" smtClean="0"/>
              <a:t>     Notification no. 12/2012 – </a:t>
            </a:r>
            <a:r>
              <a:rPr lang="en-US" dirty="0" err="1" smtClean="0"/>
              <a:t>Cus</a:t>
            </a:r>
            <a:r>
              <a:rPr lang="en-US" dirty="0" smtClean="0"/>
              <a:t> </a:t>
            </a:r>
          </a:p>
          <a:p>
            <a:pPr algn="just">
              <a:buNone/>
            </a:pPr>
            <a:endParaRPr lang="en-US" dirty="0" smtClean="0"/>
          </a:p>
          <a:p>
            <a:pPr algn="just"/>
            <a:r>
              <a:rPr lang="en-US" dirty="0" smtClean="0"/>
              <a:t>Duty free allowance under the </a:t>
            </a:r>
          </a:p>
          <a:p>
            <a:pPr algn="just">
              <a:buNone/>
            </a:pPr>
            <a:r>
              <a:rPr lang="en-US" dirty="0" smtClean="0"/>
              <a:t>    baggage rules being increased </a:t>
            </a:r>
          </a:p>
          <a:p>
            <a:pPr algn="just">
              <a:buNone/>
            </a:pPr>
            <a:r>
              <a:rPr lang="en-US" dirty="0" smtClean="0"/>
              <a:t>    from Rs.25000 to Rs.35000 for passengers of Indian origin and from Rs.12000 to Rs.15000 for children up to 10 years of age</a:t>
            </a:r>
          </a:p>
          <a:p>
            <a:pPr algn="just">
              <a:buNone/>
            </a:pPr>
            <a:endParaRPr lang="en-US" dirty="0" smtClean="0"/>
          </a:p>
        </p:txBody>
      </p:sp>
      <p:pic>
        <p:nvPicPr>
          <p:cNvPr id="4" name="Picture 3" descr="airport happy.jpg"/>
          <p:cNvPicPr>
            <a:picLocks noChangeAspect="1"/>
          </p:cNvPicPr>
          <p:nvPr/>
        </p:nvPicPr>
        <p:blipFill>
          <a:blip r:embed="rId2"/>
          <a:stretch>
            <a:fillRect/>
          </a:stretch>
        </p:blipFill>
        <p:spPr>
          <a:xfrm>
            <a:off x="5715000" y="2286000"/>
            <a:ext cx="2667000" cy="2619375"/>
          </a:xfrm>
          <a:prstGeom prst="rect">
            <a:avLst/>
          </a:prstGeom>
        </p:spPr>
      </p:pic>
      <p:sp>
        <p:nvSpPr>
          <p:cNvPr id="5" name="Footer Placeholder 4"/>
          <p:cNvSpPr>
            <a:spLocks noGrp="1"/>
          </p:cNvSpPr>
          <p:nvPr>
            <p:ph type="ftr" sz="quarter" idx="11"/>
          </p:nvPr>
        </p:nvSpPr>
        <p:spPr/>
        <p:txBody>
          <a:bodyPr/>
          <a:lstStyle/>
          <a:p>
            <a:r>
              <a:rPr lang="en-US" smtClean="0"/>
              <a:t>visit us at www.capradeepjain.com</a:t>
            </a:r>
            <a:endParaRPr lang="en-US"/>
          </a:p>
        </p:txBody>
      </p:sp>
      <p:sp>
        <p:nvSpPr>
          <p:cNvPr id="6" name="Slide Number Placeholder 5"/>
          <p:cNvSpPr>
            <a:spLocks noGrp="1"/>
          </p:cNvSpPr>
          <p:nvPr>
            <p:ph type="sldNum" sz="quarter" idx="12"/>
          </p:nvPr>
        </p:nvSpPr>
        <p:spPr/>
        <p:txBody>
          <a:bodyPr>
            <a:normAutofit fontScale="85000" lnSpcReduction="20000"/>
          </a:bodyPr>
          <a:lstStyle/>
          <a:p>
            <a:fld id="{28D3A0CF-A015-45E9-945A-9737571716B3}" type="slidenum">
              <a:rPr lang="en-US" smtClean="0"/>
              <a:pPr/>
              <a:t>39</a:t>
            </a:fld>
            <a:endParaRPr lang="en-US"/>
          </a:p>
        </p:txBody>
      </p:sp>
    </p:spTree>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1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right)">
                                      <p:cBhvr>
                                        <p:cTn id="17" dur="500"/>
                                        <p:tgtEl>
                                          <p:spTgt spid="3">
                                            <p:txEl>
                                              <p:pRg st="2" end="2"/>
                                            </p:txEl>
                                          </p:spTgt>
                                        </p:tgtEl>
                                      </p:cBhvr>
                                    </p:animEffect>
                                  </p:childTnLst>
                                </p:cTn>
                              </p:par>
                              <p:par>
                                <p:cTn id="18" presetID="22" presetClass="entr" presetSubtype="2"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wipe(right)">
                                      <p:cBhvr>
                                        <p:cTn id="20" dur="500"/>
                                        <p:tgtEl>
                                          <p:spTgt spid="3">
                                            <p:txEl>
                                              <p:pRg st="3" end="3"/>
                                            </p:txEl>
                                          </p:spTgt>
                                        </p:tgtEl>
                                      </p:cBhvr>
                                    </p:animEffect>
                                  </p:childTnLst>
                                </p:cTn>
                              </p:par>
                              <p:par>
                                <p:cTn id="21" presetID="22" presetClass="entr" presetSubtype="2"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right)">
                                      <p:cBhvr>
                                        <p:cTn id="23" dur="5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wipe(down)">
                                      <p:cBhvr>
                                        <p:cTn id="28" dur="500"/>
                                        <p:tgtEl>
                                          <p:spTgt spid="3">
                                            <p:txEl>
                                              <p:pRg st="6" end="6"/>
                                            </p:txEl>
                                          </p:spTgt>
                                        </p:tgtEl>
                                      </p:cBhvr>
                                    </p:animEffect>
                                  </p:childTnLst>
                                </p:cTn>
                              </p:par>
                              <p:par>
                                <p:cTn id="29" presetID="22" presetClass="entr" presetSubtype="4" fill="hold" nodeType="with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Effect transition="in" filter="wipe(down)">
                                      <p:cBhvr>
                                        <p:cTn id="31" dur="500"/>
                                        <p:tgtEl>
                                          <p:spTgt spid="3">
                                            <p:txEl>
                                              <p:pRg st="7" end="7"/>
                                            </p:txEl>
                                          </p:spTgt>
                                        </p:tgtEl>
                                      </p:cBhvr>
                                    </p:animEffect>
                                  </p:childTnLst>
                                </p:cTn>
                              </p:par>
                              <p:par>
                                <p:cTn id="32" presetID="22" presetClass="entr" presetSubtype="4" fill="hold" nodeType="withEffect">
                                  <p:stCondLst>
                                    <p:cond delay="0"/>
                                  </p:stCondLst>
                                  <p:childTnLst>
                                    <p:set>
                                      <p:cBhvr>
                                        <p:cTn id="33" dur="1" fill="hold">
                                          <p:stCondLst>
                                            <p:cond delay="0"/>
                                          </p:stCondLst>
                                        </p:cTn>
                                        <p:tgtEl>
                                          <p:spTgt spid="3">
                                            <p:txEl>
                                              <p:pRg st="8" end="8"/>
                                            </p:txEl>
                                          </p:spTgt>
                                        </p:tgtEl>
                                        <p:attrNameLst>
                                          <p:attrName>style.visibility</p:attrName>
                                        </p:attrNameLst>
                                      </p:cBhvr>
                                      <p:to>
                                        <p:strVal val="visible"/>
                                      </p:to>
                                    </p:set>
                                    <p:animEffect transition="in" filter="wipe(down)">
                                      <p:cBhvr>
                                        <p:cTn id="34" dur="500"/>
                                        <p:tgtEl>
                                          <p:spTgt spid="3">
                                            <p:txEl>
                                              <p:pRg st="8" end="8"/>
                                            </p:txEl>
                                          </p:spTgt>
                                        </p:tgtEl>
                                      </p:cBhvr>
                                    </p:animEffect>
                                  </p:childTnLst>
                                </p:cTn>
                              </p:par>
                              <p:par>
                                <p:cTn id="35" presetID="9" presetClass="entr" presetSubtype="0"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dissolve">
                                      <p:cBhvr>
                                        <p:cTn id="3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Customs</a:t>
            </a:r>
            <a:endParaRPr lang="en-US" dirty="0"/>
          </a:p>
        </p:txBody>
      </p:sp>
      <p:sp>
        <p:nvSpPr>
          <p:cNvPr id="3" name="Content Placeholder 2"/>
          <p:cNvSpPr>
            <a:spLocks noGrp="1"/>
          </p:cNvSpPr>
          <p:nvPr>
            <p:ph sz="quarter" idx="1"/>
          </p:nvPr>
        </p:nvSpPr>
        <p:spPr/>
        <p:txBody>
          <a:bodyPr/>
          <a:lstStyle/>
          <a:p>
            <a:pPr algn="just"/>
            <a:r>
              <a:rPr lang="en-US" sz="2400" dirty="0" smtClean="0"/>
              <a:t>Method of computation of </a:t>
            </a:r>
            <a:r>
              <a:rPr lang="en-US" sz="2400" dirty="0" err="1" smtClean="0"/>
              <a:t>Edu</a:t>
            </a:r>
            <a:r>
              <a:rPr lang="en-US" sz="2400" dirty="0" smtClean="0"/>
              <a:t> </a:t>
            </a:r>
            <a:r>
              <a:rPr lang="en-US" sz="2400" dirty="0" err="1" smtClean="0"/>
              <a:t>cess</a:t>
            </a:r>
            <a:r>
              <a:rPr lang="en-US" sz="2400" dirty="0" smtClean="0"/>
              <a:t> and SHEC on imported goods being simplified, now the portion of </a:t>
            </a:r>
            <a:r>
              <a:rPr lang="en-US" sz="2400" dirty="0" err="1" smtClean="0"/>
              <a:t>cesses</a:t>
            </a:r>
            <a:r>
              <a:rPr lang="en-US" sz="2400" dirty="0" smtClean="0"/>
              <a:t> </a:t>
            </a:r>
            <a:r>
              <a:rPr lang="en-US" sz="2400" dirty="0" err="1" smtClean="0"/>
              <a:t>leviable</a:t>
            </a:r>
            <a:r>
              <a:rPr lang="en-US" sz="2400" dirty="0" smtClean="0"/>
              <a:t> on the CVD portion of customs duty being exempted so as to avoid computation of </a:t>
            </a:r>
            <a:r>
              <a:rPr lang="en-US" sz="2400" dirty="0" err="1" smtClean="0"/>
              <a:t>cesses</a:t>
            </a:r>
            <a:r>
              <a:rPr lang="en-US" sz="2400" dirty="0" smtClean="0"/>
              <a:t> twice</a:t>
            </a:r>
          </a:p>
          <a:p>
            <a:pPr algn="just"/>
            <a:endParaRPr lang="en-US" dirty="0" smtClean="0"/>
          </a:p>
          <a:p>
            <a:pPr algn="just"/>
            <a:endParaRPr lang="en-US" dirty="0" smtClean="0"/>
          </a:p>
          <a:p>
            <a:pPr algn="just"/>
            <a:endParaRPr lang="en-US" dirty="0" smtClean="0"/>
          </a:p>
          <a:p>
            <a:pPr algn="just"/>
            <a:endParaRPr lang="en-US" dirty="0" smtClean="0"/>
          </a:p>
          <a:p>
            <a:pPr algn="just"/>
            <a:endParaRPr lang="en-US" dirty="0" smtClean="0"/>
          </a:p>
          <a:p>
            <a:pPr algn="just"/>
            <a:endParaRPr lang="en-US" dirty="0" smtClean="0"/>
          </a:p>
          <a:p>
            <a:endParaRPr lang="en-US" dirty="0"/>
          </a:p>
        </p:txBody>
      </p:sp>
      <p:pic>
        <p:nvPicPr>
          <p:cNvPr id="6" name="Picture 5"/>
          <p:cNvPicPr/>
          <p:nvPr/>
        </p:nvPicPr>
        <p:blipFill>
          <a:blip r:embed="rId2"/>
          <a:srcRect/>
          <a:stretch>
            <a:fillRect/>
          </a:stretch>
        </p:blipFill>
        <p:spPr bwMode="auto">
          <a:xfrm>
            <a:off x="838200" y="3124200"/>
            <a:ext cx="7696200" cy="3429000"/>
          </a:xfrm>
          <a:prstGeom prst="rect">
            <a:avLst/>
          </a:prstGeom>
          <a:noFill/>
          <a:ln w="9525">
            <a:noFill/>
            <a:miter lim="800000"/>
            <a:headEnd/>
            <a:tailEnd/>
          </a:ln>
        </p:spPr>
      </p:pic>
      <p:sp>
        <p:nvSpPr>
          <p:cNvPr id="5" name="Footer Placeholder 4"/>
          <p:cNvSpPr>
            <a:spLocks noGrp="1"/>
          </p:cNvSpPr>
          <p:nvPr>
            <p:ph type="ftr" sz="quarter" idx="11"/>
          </p:nvPr>
        </p:nvSpPr>
        <p:spPr/>
        <p:txBody>
          <a:bodyPr/>
          <a:lstStyle/>
          <a:p>
            <a:r>
              <a:rPr lang="en-US" smtClean="0"/>
              <a:t>visit us at www.capradeepjain.com</a:t>
            </a:r>
            <a:endParaRPr lang="en-US"/>
          </a:p>
        </p:txBody>
      </p:sp>
      <p:sp>
        <p:nvSpPr>
          <p:cNvPr id="7" name="Slide Number Placeholder 6"/>
          <p:cNvSpPr>
            <a:spLocks noGrp="1"/>
          </p:cNvSpPr>
          <p:nvPr>
            <p:ph type="sldNum" sz="quarter" idx="12"/>
          </p:nvPr>
        </p:nvSpPr>
        <p:spPr/>
        <p:txBody>
          <a:bodyPr>
            <a:normAutofit fontScale="85000" lnSpcReduction="20000"/>
          </a:bodyPr>
          <a:lstStyle/>
          <a:p>
            <a:fld id="{28D3A0CF-A015-45E9-945A-9737571716B3}" type="slidenum">
              <a:rPr lang="en-US" smtClean="0"/>
              <a:pPr/>
              <a:t>40</a:t>
            </a:fld>
            <a:endParaRPr lang="en-US"/>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diamond(in)">
                                      <p:cBhvr>
                                        <p:cTn id="1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Customs </a:t>
            </a:r>
            <a:endParaRPr lang="en-US" dirty="0"/>
          </a:p>
        </p:txBody>
      </p:sp>
      <p:sp>
        <p:nvSpPr>
          <p:cNvPr id="3" name="Content Placeholder 2"/>
          <p:cNvSpPr>
            <a:spLocks noGrp="1"/>
          </p:cNvSpPr>
          <p:nvPr>
            <p:ph sz="quarter" idx="1"/>
          </p:nvPr>
        </p:nvSpPr>
        <p:spPr/>
        <p:txBody>
          <a:bodyPr>
            <a:normAutofit fontScale="62500" lnSpcReduction="20000"/>
          </a:bodyPr>
          <a:lstStyle/>
          <a:p>
            <a:pPr algn="just"/>
            <a:r>
              <a:rPr lang="en-US" dirty="0" smtClean="0"/>
              <a:t>Notification no.21/2012 prescribes new effective rates of Special Additional Duty (SAD) and also exempts certain product from SAD. </a:t>
            </a:r>
          </a:p>
          <a:p>
            <a:pPr algn="just"/>
            <a:endParaRPr lang="en-US" dirty="0" smtClean="0"/>
          </a:p>
          <a:p>
            <a:pPr algn="just"/>
            <a:r>
              <a:rPr lang="en-US" dirty="0" smtClean="0"/>
              <a:t>A condition being inserted requiring the importer of specified goods to declare the state of destination where the goods are intended to be sold for the first time after import and the VAT registration no. This condition would apply to such goods imported on or after 01.05.2012</a:t>
            </a:r>
          </a:p>
          <a:p>
            <a:pPr algn="just"/>
            <a:endParaRPr lang="en-US" dirty="0" smtClean="0"/>
          </a:p>
          <a:p>
            <a:pPr algn="just"/>
            <a:r>
              <a:rPr lang="en-US" dirty="0" smtClean="0"/>
              <a:t>New sec 28AAA being inserted to provide for recovery of duties, from the person to whom the instrument such as duty credit </a:t>
            </a:r>
            <a:r>
              <a:rPr lang="en-US" dirty="0" err="1" smtClean="0"/>
              <a:t>scrips</a:t>
            </a:r>
            <a:r>
              <a:rPr lang="en-US" dirty="0" smtClean="0"/>
              <a:t> was issued, where the instrument was obtained by means of collusion or </a:t>
            </a:r>
            <a:r>
              <a:rPr lang="en-US" dirty="0" err="1" smtClean="0"/>
              <a:t>wilful</a:t>
            </a:r>
            <a:r>
              <a:rPr lang="en-US" dirty="0" smtClean="0"/>
              <a:t> </a:t>
            </a:r>
            <a:r>
              <a:rPr lang="en-US" dirty="0" err="1" smtClean="0"/>
              <a:t>mis</a:t>
            </a:r>
            <a:r>
              <a:rPr lang="en-US" dirty="0" smtClean="0"/>
              <a:t>-statement by such person without prejudice to any action that may be taken against the importer. </a:t>
            </a:r>
          </a:p>
          <a:p>
            <a:pPr algn="just">
              <a:buNone/>
            </a:pPr>
            <a:endParaRPr lang="en-US" dirty="0" smtClean="0"/>
          </a:p>
          <a:p>
            <a:pPr algn="just"/>
            <a:r>
              <a:rPr lang="en-US" dirty="0" smtClean="0"/>
              <a:t>All offences under the Act punishable with a term of imprisonment of three years or more under sec 135 shall be cognizable or non </a:t>
            </a:r>
            <a:r>
              <a:rPr lang="en-US" dirty="0" err="1" smtClean="0"/>
              <a:t>bailable</a:t>
            </a:r>
            <a:r>
              <a:rPr lang="en-US" dirty="0" smtClean="0"/>
              <a:t> in alignment with Central Excise Act.</a:t>
            </a:r>
          </a:p>
          <a:p>
            <a:pPr algn="just"/>
            <a:endParaRPr lang="en-US" dirty="0" smtClean="0"/>
          </a:p>
          <a:p>
            <a:pPr algn="just"/>
            <a:endParaRPr lang="en-US" dirty="0" smtClean="0"/>
          </a:p>
          <a:p>
            <a:pPr>
              <a:buNone/>
            </a:pPr>
            <a:endParaRPr lang="en-US" dirty="0"/>
          </a:p>
        </p:txBody>
      </p:sp>
      <p:sp>
        <p:nvSpPr>
          <p:cNvPr id="4" name="Footer Placeholder 3"/>
          <p:cNvSpPr>
            <a:spLocks noGrp="1"/>
          </p:cNvSpPr>
          <p:nvPr>
            <p:ph type="ftr" sz="quarter" idx="11"/>
          </p:nvPr>
        </p:nvSpPr>
        <p:spPr/>
        <p:txBody>
          <a:bodyPr/>
          <a:lstStyle/>
          <a:p>
            <a:r>
              <a:rPr lang="en-US" smtClean="0"/>
              <a:t>visit us at www.capradeepjain.com</a:t>
            </a:r>
            <a:endParaRPr lang="en-US"/>
          </a:p>
        </p:txBody>
      </p:sp>
      <p:sp>
        <p:nvSpPr>
          <p:cNvPr id="5" name="Slide Number Placeholder 4"/>
          <p:cNvSpPr>
            <a:spLocks noGrp="1"/>
          </p:cNvSpPr>
          <p:nvPr>
            <p:ph type="sldNum" sz="quarter" idx="12"/>
          </p:nvPr>
        </p:nvSpPr>
        <p:spPr/>
        <p:txBody>
          <a:bodyPr>
            <a:normAutofit fontScale="85000" lnSpcReduction="20000"/>
          </a:bodyPr>
          <a:lstStyle/>
          <a:p>
            <a:fld id="{28D3A0CF-A015-45E9-945A-9737571716B3}" type="slidenum">
              <a:rPr lang="en-US" smtClean="0"/>
              <a:pPr/>
              <a:t>41</a:t>
            </a:fld>
            <a:endParaRPr lang="en-US"/>
          </a:p>
        </p:txBody>
      </p:sp>
    </p:spTree>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1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right)">
                                      <p:cBhvr>
                                        <p:cTn id="12" dur="1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ipe(left)">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wipe(right)">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INDUSTRY Impact - Automobiles</a:t>
            </a:r>
            <a:endParaRPr lang="en-US" dirty="0"/>
          </a:p>
        </p:txBody>
      </p:sp>
      <p:sp>
        <p:nvSpPr>
          <p:cNvPr id="3" name="Footer Placeholder 2"/>
          <p:cNvSpPr>
            <a:spLocks noGrp="1"/>
          </p:cNvSpPr>
          <p:nvPr>
            <p:ph type="ftr" sz="quarter" idx="11"/>
          </p:nvPr>
        </p:nvSpPr>
        <p:spPr/>
        <p:txBody>
          <a:bodyPr/>
          <a:lstStyle/>
          <a:p>
            <a:r>
              <a:rPr lang="en-US" smtClean="0"/>
              <a:t>visit us at www.capradeepjain.com</a:t>
            </a:r>
            <a:endParaRPr lang="en-US"/>
          </a:p>
        </p:txBody>
      </p:sp>
      <p:sp>
        <p:nvSpPr>
          <p:cNvPr id="4" name="Slide Number Placeholder 3"/>
          <p:cNvSpPr>
            <a:spLocks noGrp="1"/>
          </p:cNvSpPr>
          <p:nvPr>
            <p:ph type="sldNum" sz="quarter" idx="12"/>
          </p:nvPr>
        </p:nvSpPr>
        <p:spPr/>
        <p:txBody>
          <a:bodyPr>
            <a:normAutofit fontScale="85000" lnSpcReduction="20000"/>
          </a:bodyPr>
          <a:lstStyle/>
          <a:p>
            <a:fld id="{28D3A0CF-A015-45E9-945A-9737571716B3}" type="slidenum">
              <a:rPr lang="en-US" smtClean="0"/>
              <a:pPr/>
              <a:t>42</a:t>
            </a:fld>
            <a:endParaRPr lang="en-US"/>
          </a:p>
        </p:txBody>
      </p:sp>
      <p:sp>
        <p:nvSpPr>
          <p:cNvPr id="5" name="Content Placeholder 4"/>
          <p:cNvSpPr>
            <a:spLocks noGrp="1"/>
          </p:cNvSpPr>
          <p:nvPr>
            <p:ph sz="quarter" idx="1"/>
          </p:nvPr>
        </p:nvSpPr>
        <p:spPr/>
        <p:txBody>
          <a:bodyPr/>
          <a:lstStyle/>
          <a:p>
            <a:pPr>
              <a:buNone/>
            </a:pPr>
            <a:r>
              <a:rPr lang="en-US" dirty="0" smtClean="0"/>
              <a:t>	Duty for motor vehicle for engine capacity</a:t>
            </a:r>
          </a:p>
          <a:p>
            <a:pPr>
              <a:buNone/>
            </a:pPr>
            <a:r>
              <a:rPr lang="en-US" dirty="0" smtClean="0"/>
              <a:t>	Exceeding capacity 1500cc increased to</a:t>
            </a:r>
          </a:p>
          <a:p>
            <a:pPr algn="just">
              <a:buNone/>
            </a:pPr>
            <a:r>
              <a:rPr lang="en-US" dirty="0" smtClean="0"/>
              <a:t>	27%</a:t>
            </a:r>
          </a:p>
          <a:p>
            <a:pPr algn="just">
              <a:buNone/>
            </a:pPr>
            <a:r>
              <a:rPr lang="en-US" dirty="0" smtClean="0"/>
              <a:t>	Basic customs duty to be enhanced for certain categories of completely built unit of large cars MUVs/SUVS </a:t>
            </a:r>
            <a:endParaRPr lang="en-US" dirty="0"/>
          </a:p>
        </p:txBody>
      </p:sp>
      <p:pic>
        <p:nvPicPr>
          <p:cNvPr id="6" name="Picture 5" descr="down.jpg"/>
          <p:cNvPicPr>
            <a:picLocks noChangeAspect="1"/>
          </p:cNvPicPr>
          <p:nvPr/>
        </p:nvPicPr>
        <p:blipFill>
          <a:blip r:embed="rId2"/>
          <a:stretch>
            <a:fillRect/>
          </a:stretch>
        </p:blipFill>
        <p:spPr>
          <a:xfrm>
            <a:off x="7391400" y="1600200"/>
            <a:ext cx="1485900" cy="1676400"/>
          </a:xfrm>
          <a:prstGeom prst="rect">
            <a:avLst/>
          </a:prstGeom>
        </p:spPr>
      </p:pic>
      <p:pic>
        <p:nvPicPr>
          <p:cNvPr id="7" name="Picture 6" descr="UBcars-160312-630-jpg_085832.jpg"/>
          <p:cNvPicPr>
            <a:picLocks noChangeAspect="1"/>
          </p:cNvPicPr>
          <p:nvPr/>
        </p:nvPicPr>
        <p:blipFill>
          <a:blip r:embed="rId3"/>
          <a:stretch>
            <a:fillRect/>
          </a:stretch>
        </p:blipFill>
        <p:spPr>
          <a:xfrm>
            <a:off x="4267200" y="4800600"/>
            <a:ext cx="3810000" cy="1447800"/>
          </a:xfrm>
          <a:prstGeom prst="rect">
            <a:avLst/>
          </a:prstGeom>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left)">
                                      <p:cBhvr>
                                        <p:cTn id="12" dur="1000"/>
                                        <p:tgtEl>
                                          <p:spTgt spid="5">
                                            <p:txEl>
                                              <p:pRg st="0" end="0"/>
                                            </p:txEl>
                                          </p:spTgt>
                                        </p:tgtEl>
                                      </p:cBhvr>
                                    </p:animEffect>
                                  </p:childTnLst>
                                </p:cTn>
                              </p:par>
                              <p:par>
                                <p:cTn id="13" presetID="22" presetClass="entr" presetSubtype="8" fill="hold" nodeType="with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animEffect transition="in" filter="wipe(left)">
                                      <p:cBhvr>
                                        <p:cTn id="15" dur="1000"/>
                                        <p:tgtEl>
                                          <p:spTgt spid="5">
                                            <p:txEl>
                                              <p:pRg st="1" end="1"/>
                                            </p:txEl>
                                          </p:spTgt>
                                        </p:tgtEl>
                                      </p:cBhvr>
                                    </p:animEffect>
                                  </p:childTnLst>
                                </p:cTn>
                              </p:par>
                              <p:par>
                                <p:cTn id="16" presetID="22" presetClass="entr" presetSubtype="8" fill="hold" nodeType="withEffect">
                                  <p:stCondLst>
                                    <p:cond delay="0"/>
                                  </p:stCondLst>
                                  <p:childTnLst>
                                    <p:set>
                                      <p:cBhvr>
                                        <p:cTn id="17" dur="1" fill="hold">
                                          <p:stCondLst>
                                            <p:cond delay="0"/>
                                          </p:stCondLst>
                                        </p:cTn>
                                        <p:tgtEl>
                                          <p:spTgt spid="5">
                                            <p:txEl>
                                              <p:pRg st="2" end="2"/>
                                            </p:txEl>
                                          </p:spTgt>
                                        </p:tgtEl>
                                        <p:attrNameLst>
                                          <p:attrName>style.visibility</p:attrName>
                                        </p:attrNameLst>
                                      </p:cBhvr>
                                      <p:to>
                                        <p:strVal val="visible"/>
                                      </p:to>
                                    </p:set>
                                    <p:animEffect transition="in" filter="wipe(left)">
                                      <p:cBhvr>
                                        <p:cTn id="18" dur="1000"/>
                                        <p:tgtEl>
                                          <p:spTgt spid="5">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2" fill="hold" nodeType="clickEffect">
                                  <p:stCondLst>
                                    <p:cond delay="0"/>
                                  </p:stCondLst>
                                  <p:childTnLst>
                                    <p:set>
                                      <p:cBhvr>
                                        <p:cTn id="22" dur="1" fill="hold">
                                          <p:stCondLst>
                                            <p:cond delay="0"/>
                                          </p:stCondLst>
                                        </p:cTn>
                                        <p:tgtEl>
                                          <p:spTgt spid="5">
                                            <p:txEl>
                                              <p:pRg st="3" end="3"/>
                                            </p:txEl>
                                          </p:spTgt>
                                        </p:tgtEl>
                                        <p:attrNameLst>
                                          <p:attrName>style.visibility</p:attrName>
                                        </p:attrNameLst>
                                      </p:cBhvr>
                                      <p:to>
                                        <p:strVal val="visible"/>
                                      </p:to>
                                    </p:set>
                                    <p:animEffect transition="in" filter="wipe(right)">
                                      <p:cBhvr>
                                        <p:cTn id="23" dur="1000"/>
                                        <p:tgtEl>
                                          <p:spTgt spid="5">
                                            <p:txEl>
                                              <p:pRg st="3" end="3"/>
                                            </p:txEl>
                                          </p:spTgt>
                                        </p:tgtEl>
                                      </p:cBhvr>
                                    </p:animEffect>
                                  </p:childTnLst>
                                </p:cTn>
                              </p:par>
                              <p:par>
                                <p:cTn id="24" presetID="9" presetClass="entr" presetSubtype="0"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dissolve">
                                      <p:cBhvr>
                                        <p:cTn id="26" dur="10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9" presetClass="entr" presetSubtype="0"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dissolve">
                                      <p:cBhvr>
                                        <p:cTn id="31"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INDUSTRY Impact - Tobacco</a:t>
            </a:r>
            <a:endParaRPr lang="en-US" dirty="0"/>
          </a:p>
        </p:txBody>
      </p:sp>
      <p:sp>
        <p:nvSpPr>
          <p:cNvPr id="3" name="Footer Placeholder 2"/>
          <p:cNvSpPr>
            <a:spLocks noGrp="1"/>
          </p:cNvSpPr>
          <p:nvPr>
            <p:ph type="ftr" sz="quarter" idx="11"/>
          </p:nvPr>
        </p:nvSpPr>
        <p:spPr/>
        <p:txBody>
          <a:bodyPr/>
          <a:lstStyle/>
          <a:p>
            <a:r>
              <a:rPr lang="en-US" smtClean="0"/>
              <a:t>visit us at www.capradeepjain.com</a:t>
            </a:r>
            <a:endParaRPr lang="en-US"/>
          </a:p>
        </p:txBody>
      </p:sp>
      <p:sp>
        <p:nvSpPr>
          <p:cNvPr id="4" name="Slide Number Placeholder 3"/>
          <p:cNvSpPr>
            <a:spLocks noGrp="1"/>
          </p:cNvSpPr>
          <p:nvPr>
            <p:ph type="sldNum" sz="quarter" idx="12"/>
          </p:nvPr>
        </p:nvSpPr>
        <p:spPr/>
        <p:txBody>
          <a:bodyPr>
            <a:normAutofit fontScale="85000" lnSpcReduction="20000"/>
          </a:bodyPr>
          <a:lstStyle/>
          <a:p>
            <a:fld id="{28D3A0CF-A015-45E9-945A-9737571716B3}" type="slidenum">
              <a:rPr lang="en-US" smtClean="0"/>
              <a:pPr/>
              <a:t>43</a:t>
            </a:fld>
            <a:endParaRPr lang="en-US"/>
          </a:p>
        </p:txBody>
      </p:sp>
      <p:sp>
        <p:nvSpPr>
          <p:cNvPr id="5" name="Content Placeholder 4"/>
          <p:cNvSpPr>
            <a:spLocks noGrp="1"/>
          </p:cNvSpPr>
          <p:nvPr>
            <p:ph sz="quarter" idx="1"/>
          </p:nvPr>
        </p:nvSpPr>
        <p:spPr/>
        <p:txBody>
          <a:bodyPr/>
          <a:lstStyle/>
          <a:p>
            <a:r>
              <a:rPr lang="en-US" dirty="0" smtClean="0"/>
              <a:t>Excise duty to be increased on demerit </a:t>
            </a:r>
          </a:p>
          <a:p>
            <a:pPr>
              <a:buNone/>
            </a:pPr>
            <a:r>
              <a:rPr lang="en-US" dirty="0" smtClean="0"/>
              <a:t>   goods such as certain </a:t>
            </a:r>
            <a:r>
              <a:rPr lang="en-US" dirty="0" err="1" smtClean="0"/>
              <a:t>cigarettes,hand</a:t>
            </a:r>
            <a:r>
              <a:rPr lang="en-US" dirty="0" smtClean="0"/>
              <a:t> </a:t>
            </a:r>
          </a:p>
          <a:p>
            <a:pPr>
              <a:buNone/>
            </a:pPr>
            <a:r>
              <a:rPr lang="en-US" dirty="0" smtClean="0"/>
              <a:t>   rolled </a:t>
            </a:r>
            <a:r>
              <a:rPr lang="en-US" dirty="0" err="1" smtClean="0"/>
              <a:t>bidis</a:t>
            </a:r>
            <a:r>
              <a:rPr lang="en-US" dirty="0" smtClean="0"/>
              <a:t>, pan </a:t>
            </a:r>
            <a:r>
              <a:rPr lang="en-US" dirty="0" err="1" smtClean="0"/>
              <a:t>masala</a:t>
            </a:r>
            <a:r>
              <a:rPr lang="en-US" dirty="0" smtClean="0"/>
              <a:t>, </a:t>
            </a:r>
            <a:r>
              <a:rPr lang="en-US" dirty="0" err="1" smtClean="0"/>
              <a:t>gutkha</a:t>
            </a:r>
            <a:r>
              <a:rPr lang="en-US" dirty="0" smtClean="0"/>
              <a:t>, chewing</a:t>
            </a:r>
          </a:p>
          <a:p>
            <a:pPr>
              <a:buNone/>
            </a:pPr>
            <a:r>
              <a:rPr lang="en-US" dirty="0" smtClean="0"/>
              <a:t>   tobacco, unmanufactured tobacco and </a:t>
            </a:r>
            <a:r>
              <a:rPr lang="en-US" dirty="0" err="1" smtClean="0"/>
              <a:t>zarda</a:t>
            </a:r>
            <a:endParaRPr lang="en-US" dirty="0" smtClean="0"/>
          </a:p>
          <a:p>
            <a:pPr>
              <a:buNone/>
            </a:pPr>
            <a:r>
              <a:rPr lang="en-US" dirty="0" smtClean="0"/>
              <a:t>    scented tobacco</a:t>
            </a:r>
            <a:endParaRPr lang="en-US" dirty="0"/>
          </a:p>
        </p:txBody>
      </p:sp>
      <p:pic>
        <p:nvPicPr>
          <p:cNvPr id="6" name="Picture 5" descr="down.jpg"/>
          <p:cNvPicPr>
            <a:picLocks noChangeAspect="1"/>
          </p:cNvPicPr>
          <p:nvPr/>
        </p:nvPicPr>
        <p:blipFill>
          <a:blip r:embed="rId2"/>
          <a:stretch>
            <a:fillRect/>
          </a:stretch>
        </p:blipFill>
        <p:spPr>
          <a:xfrm>
            <a:off x="7391400" y="1600200"/>
            <a:ext cx="1485900" cy="1676400"/>
          </a:xfrm>
          <a:prstGeom prst="rect">
            <a:avLst/>
          </a:prstGeom>
        </p:spPr>
      </p:pic>
      <p:pic>
        <p:nvPicPr>
          <p:cNvPr id="7" name="Picture 6" descr="tobacco.jpg"/>
          <p:cNvPicPr>
            <a:picLocks noChangeAspect="1"/>
          </p:cNvPicPr>
          <p:nvPr/>
        </p:nvPicPr>
        <p:blipFill>
          <a:blip r:embed="rId3"/>
          <a:stretch>
            <a:fillRect/>
          </a:stretch>
        </p:blipFill>
        <p:spPr>
          <a:xfrm>
            <a:off x="3962400" y="3810000"/>
            <a:ext cx="3048000" cy="1752600"/>
          </a:xfrm>
          <a:prstGeom prst="rect">
            <a:avLst/>
          </a:prstGeom>
        </p:spPr>
      </p:pic>
    </p:spTree>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left)">
                                      <p:cBhvr>
                                        <p:cTn id="12" dur="2000"/>
                                        <p:tgtEl>
                                          <p:spTgt spid="5">
                                            <p:txEl>
                                              <p:pRg st="0" end="0"/>
                                            </p:txEl>
                                          </p:spTgt>
                                        </p:tgtEl>
                                      </p:cBhvr>
                                    </p:animEffect>
                                  </p:childTnLst>
                                </p:cTn>
                              </p:par>
                              <p:par>
                                <p:cTn id="13" presetID="22" presetClass="entr" presetSubtype="8" fill="hold" nodeType="with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animEffect transition="in" filter="wipe(left)">
                                      <p:cBhvr>
                                        <p:cTn id="15" dur="2000"/>
                                        <p:tgtEl>
                                          <p:spTgt spid="5">
                                            <p:txEl>
                                              <p:pRg st="1" end="1"/>
                                            </p:txEl>
                                          </p:spTgt>
                                        </p:tgtEl>
                                      </p:cBhvr>
                                    </p:animEffect>
                                  </p:childTnLst>
                                </p:cTn>
                              </p:par>
                              <p:par>
                                <p:cTn id="16" presetID="22" presetClass="entr" presetSubtype="8" fill="hold" nodeType="withEffect">
                                  <p:stCondLst>
                                    <p:cond delay="0"/>
                                  </p:stCondLst>
                                  <p:childTnLst>
                                    <p:set>
                                      <p:cBhvr>
                                        <p:cTn id="17" dur="1" fill="hold">
                                          <p:stCondLst>
                                            <p:cond delay="0"/>
                                          </p:stCondLst>
                                        </p:cTn>
                                        <p:tgtEl>
                                          <p:spTgt spid="5">
                                            <p:txEl>
                                              <p:pRg st="2" end="2"/>
                                            </p:txEl>
                                          </p:spTgt>
                                        </p:tgtEl>
                                        <p:attrNameLst>
                                          <p:attrName>style.visibility</p:attrName>
                                        </p:attrNameLst>
                                      </p:cBhvr>
                                      <p:to>
                                        <p:strVal val="visible"/>
                                      </p:to>
                                    </p:set>
                                    <p:animEffect transition="in" filter="wipe(left)">
                                      <p:cBhvr>
                                        <p:cTn id="18" dur="2000"/>
                                        <p:tgtEl>
                                          <p:spTgt spid="5">
                                            <p:txEl>
                                              <p:pRg st="2" end="2"/>
                                            </p:txEl>
                                          </p:spTgt>
                                        </p:tgtEl>
                                      </p:cBhvr>
                                    </p:animEffect>
                                  </p:childTnLst>
                                </p:cTn>
                              </p:par>
                              <p:par>
                                <p:cTn id="19" presetID="22" presetClass="entr" presetSubtype="8" fill="hold" nodeType="with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Effect transition="in" filter="wipe(left)">
                                      <p:cBhvr>
                                        <p:cTn id="21" dur="2000"/>
                                        <p:tgtEl>
                                          <p:spTgt spid="5">
                                            <p:txEl>
                                              <p:pRg st="3" end="3"/>
                                            </p:txEl>
                                          </p:spTgt>
                                        </p:tgtEl>
                                      </p:cBhvr>
                                    </p:animEffect>
                                  </p:childTnLst>
                                </p:cTn>
                              </p:par>
                              <p:par>
                                <p:cTn id="22" presetID="22" presetClass="entr" presetSubtype="8" fill="hold" nodeType="withEffect">
                                  <p:stCondLst>
                                    <p:cond delay="0"/>
                                  </p:stCondLst>
                                  <p:childTnLst>
                                    <p:set>
                                      <p:cBhvr>
                                        <p:cTn id="23" dur="1" fill="hold">
                                          <p:stCondLst>
                                            <p:cond delay="0"/>
                                          </p:stCondLst>
                                        </p:cTn>
                                        <p:tgtEl>
                                          <p:spTgt spid="5">
                                            <p:txEl>
                                              <p:pRg st="4" end="4"/>
                                            </p:txEl>
                                          </p:spTgt>
                                        </p:tgtEl>
                                        <p:attrNameLst>
                                          <p:attrName>style.visibility</p:attrName>
                                        </p:attrNameLst>
                                      </p:cBhvr>
                                      <p:to>
                                        <p:strVal val="visible"/>
                                      </p:to>
                                    </p:set>
                                    <p:animEffect transition="in" filter="wipe(left)">
                                      <p:cBhvr>
                                        <p:cTn id="24" dur="2000"/>
                                        <p:tgtEl>
                                          <p:spTgt spid="5">
                                            <p:txEl>
                                              <p:pRg st="4" end="4"/>
                                            </p:txEl>
                                          </p:spTgt>
                                        </p:tgtEl>
                                      </p:cBhvr>
                                    </p:animEffect>
                                  </p:childTnLst>
                                </p:cTn>
                              </p:par>
                              <p:par>
                                <p:cTn id="25" presetID="9" presetClass="entr" presetSubtype="0"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dissolve">
                                      <p:cBhvr>
                                        <p:cTn id="27" dur="10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dissolve">
                                      <p:cBhvr>
                                        <p:cTn id="32"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INDUSTRY Impact – Mobile/Telecommunication</a:t>
            </a:r>
            <a:endParaRPr lang="en-US" dirty="0"/>
          </a:p>
        </p:txBody>
      </p:sp>
      <p:sp>
        <p:nvSpPr>
          <p:cNvPr id="3" name="Footer Placeholder 2"/>
          <p:cNvSpPr>
            <a:spLocks noGrp="1"/>
          </p:cNvSpPr>
          <p:nvPr>
            <p:ph type="ftr" sz="quarter" idx="11"/>
          </p:nvPr>
        </p:nvSpPr>
        <p:spPr/>
        <p:txBody>
          <a:bodyPr/>
          <a:lstStyle/>
          <a:p>
            <a:r>
              <a:rPr lang="en-US" smtClean="0"/>
              <a:t>visit us at www.capradeepjain.com</a:t>
            </a:r>
            <a:endParaRPr lang="en-US"/>
          </a:p>
        </p:txBody>
      </p:sp>
      <p:sp>
        <p:nvSpPr>
          <p:cNvPr id="4" name="Slide Number Placeholder 3"/>
          <p:cNvSpPr>
            <a:spLocks noGrp="1"/>
          </p:cNvSpPr>
          <p:nvPr>
            <p:ph type="sldNum" sz="quarter" idx="12"/>
          </p:nvPr>
        </p:nvSpPr>
        <p:spPr/>
        <p:txBody>
          <a:bodyPr>
            <a:normAutofit fontScale="85000" lnSpcReduction="20000"/>
          </a:bodyPr>
          <a:lstStyle/>
          <a:p>
            <a:fld id="{28D3A0CF-A015-45E9-945A-9737571716B3}" type="slidenum">
              <a:rPr lang="en-US" smtClean="0"/>
              <a:pPr/>
              <a:t>44</a:t>
            </a:fld>
            <a:endParaRPr lang="en-US"/>
          </a:p>
        </p:txBody>
      </p:sp>
      <p:pic>
        <p:nvPicPr>
          <p:cNvPr id="6" name="Content Placeholder 5" descr="up.jpg"/>
          <p:cNvPicPr>
            <a:picLocks noGrp="1" noChangeAspect="1"/>
          </p:cNvPicPr>
          <p:nvPr>
            <p:ph sz="quarter" idx="1"/>
          </p:nvPr>
        </p:nvPicPr>
        <p:blipFill>
          <a:blip r:embed="rId2"/>
          <a:stretch>
            <a:fillRect/>
          </a:stretch>
        </p:blipFill>
        <p:spPr>
          <a:xfrm>
            <a:off x="7010400" y="1600200"/>
            <a:ext cx="1943100" cy="1943100"/>
          </a:xfrm>
        </p:spPr>
      </p:pic>
      <p:sp>
        <p:nvSpPr>
          <p:cNvPr id="7" name="TextBox 6"/>
          <p:cNvSpPr txBox="1"/>
          <p:nvPr/>
        </p:nvSpPr>
        <p:spPr>
          <a:xfrm>
            <a:off x="609600" y="1828800"/>
            <a:ext cx="6400800" cy="1569660"/>
          </a:xfrm>
          <a:prstGeom prst="rect">
            <a:avLst/>
          </a:prstGeom>
          <a:noFill/>
        </p:spPr>
        <p:txBody>
          <a:bodyPr wrap="square" rtlCol="0">
            <a:spAutoFit/>
          </a:bodyPr>
          <a:lstStyle/>
          <a:p>
            <a:pPr algn="just"/>
            <a:r>
              <a:rPr lang="en-US" sz="2400" dirty="0" smtClean="0"/>
              <a:t>Parts, components  and specified accessories </a:t>
            </a:r>
            <a:r>
              <a:rPr lang="en-US" sz="2400" dirty="0" err="1" smtClean="0"/>
              <a:t>viz</a:t>
            </a:r>
            <a:r>
              <a:rPr lang="en-US" sz="2400" dirty="0" smtClean="0"/>
              <a:t> battery chargers, PC Connectivity cables, Memory cards and hands free headphone required for the manufacture of mobile phones are fully exempt.</a:t>
            </a:r>
            <a:endParaRPr lang="en-US" sz="2400" dirty="0"/>
          </a:p>
        </p:txBody>
      </p:sp>
      <p:pic>
        <p:nvPicPr>
          <p:cNvPr id="9" name="Picture 8" descr="cell.jpg"/>
          <p:cNvPicPr>
            <a:picLocks noChangeAspect="1"/>
          </p:cNvPicPr>
          <p:nvPr/>
        </p:nvPicPr>
        <p:blipFill>
          <a:blip r:embed="rId3"/>
          <a:stretch>
            <a:fillRect/>
          </a:stretch>
        </p:blipFill>
        <p:spPr>
          <a:xfrm>
            <a:off x="3886200" y="3810000"/>
            <a:ext cx="3200400" cy="1771650"/>
          </a:xfrm>
          <a:prstGeom prst="rect">
            <a:avLst/>
          </a:prstGeom>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wipe(left)">
                                      <p:cBhvr>
                                        <p:cTn id="12" dur="1000"/>
                                        <p:tgtEl>
                                          <p:spTgt spid="7">
                                            <p:txEl>
                                              <p:pRg st="0" end="0"/>
                                            </p:txEl>
                                          </p:spTgt>
                                        </p:tgtEl>
                                      </p:cBhvr>
                                    </p:animEffect>
                                  </p:childTnLst>
                                </p:cTn>
                              </p:par>
                              <p:par>
                                <p:cTn id="13" presetID="9"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dissolve">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dissolve">
                                      <p:cBhvr>
                                        <p:cTn id="2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INDUSTRY Impact – Mining</a:t>
            </a:r>
            <a:endParaRPr lang="en-US" dirty="0"/>
          </a:p>
        </p:txBody>
      </p:sp>
      <p:sp>
        <p:nvSpPr>
          <p:cNvPr id="3" name="Footer Placeholder 2"/>
          <p:cNvSpPr>
            <a:spLocks noGrp="1"/>
          </p:cNvSpPr>
          <p:nvPr>
            <p:ph type="ftr" sz="quarter" idx="11"/>
          </p:nvPr>
        </p:nvSpPr>
        <p:spPr/>
        <p:txBody>
          <a:bodyPr/>
          <a:lstStyle/>
          <a:p>
            <a:r>
              <a:rPr lang="en-US" smtClean="0"/>
              <a:t>visit us at www.capradeepjain.com</a:t>
            </a:r>
            <a:endParaRPr lang="en-US"/>
          </a:p>
        </p:txBody>
      </p:sp>
      <p:sp>
        <p:nvSpPr>
          <p:cNvPr id="4" name="Slide Number Placeholder 3"/>
          <p:cNvSpPr>
            <a:spLocks noGrp="1"/>
          </p:cNvSpPr>
          <p:nvPr>
            <p:ph type="sldNum" sz="quarter" idx="12"/>
          </p:nvPr>
        </p:nvSpPr>
        <p:spPr/>
        <p:txBody>
          <a:bodyPr>
            <a:normAutofit fontScale="85000" lnSpcReduction="20000"/>
          </a:bodyPr>
          <a:lstStyle/>
          <a:p>
            <a:fld id="{28D3A0CF-A015-45E9-945A-9737571716B3}" type="slidenum">
              <a:rPr lang="en-US" smtClean="0"/>
              <a:pPr/>
              <a:t>45</a:t>
            </a:fld>
            <a:endParaRPr lang="en-US"/>
          </a:p>
        </p:txBody>
      </p:sp>
      <p:sp>
        <p:nvSpPr>
          <p:cNvPr id="5" name="Content Placeholder 4"/>
          <p:cNvSpPr>
            <a:spLocks noGrp="1"/>
          </p:cNvSpPr>
          <p:nvPr>
            <p:ph sz="quarter" idx="1"/>
          </p:nvPr>
        </p:nvSpPr>
        <p:spPr/>
        <p:txBody>
          <a:bodyPr/>
          <a:lstStyle/>
          <a:p>
            <a:r>
              <a:rPr lang="en-US" dirty="0" smtClean="0"/>
              <a:t>Full exemption from basic customs  duty </a:t>
            </a:r>
          </a:p>
          <a:p>
            <a:pPr>
              <a:buNone/>
            </a:pPr>
            <a:r>
              <a:rPr lang="en-US" dirty="0" smtClean="0"/>
              <a:t>   to coal mining projects</a:t>
            </a:r>
          </a:p>
          <a:p>
            <a:r>
              <a:rPr lang="en-US" dirty="0" smtClean="0"/>
              <a:t>Basic custom duty proposed to be </a:t>
            </a:r>
          </a:p>
          <a:p>
            <a:pPr>
              <a:buNone/>
            </a:pPr>
            <a:r>
              <a:rPr lang="en-US" dirty="0" smtClean="0"/>
              <a:t>   reduced for machinery and instruments </a:t>
            </a:r>
          </a:p>
          <a:p>
            <a:pPr>
              <a:buNone/>
            </a:pPr>
            <a:r>
              <a:rPr lang="en-US" dirty="0" smtClean="0"/>
              <a:t>   needed for surveying and prospecting of minerals</a:t>
            </a:r>
          </a:p>
          <a:p>
            <a:pPr>
              <a:buNone/>
            </a:pPr>
            <a:endParaRPr lang="en-US" dirty="0"/>
          </a:p>
        </p:txBody>
      </p:sp>
      <p:pic>
        <p:nvPicPr>
          <p:cNvPr id="6" name="Content Placeholder 5" descr="up.jpg"/>
          <p:cNvPicPr>
            <a:picLocks noChangeAspect="1"/>
          </p:cNvPicPr>
          <p:nvPr/>
        </p:nvPicPr>
        <p:blipFill>
          <a:blip r:embed="rId2"/>
          <a:stretch>
            <a:fillRect/>
          </a:stretch>
        </p:blipFill>
        <p:spPr>
          <a:xfrm>
            <a:off x="6934200" y="1600200"/>
            <a:ext cx="1943100" cy="1943100"/>
          </a:xfrm>
          <a:prstGeom prst="rect">
            <a:avLst/>
          </a:prstGeom>
        </p:spPr>
      </p:pic>
      <p:pic>
        <p:nvPicPr>
          <p:cNvPr id="7" name="Picture 6" descr="minig.jpg"/>
          <p:cNvPicPr>
            <a:picLocks noChangeAspect="1"/>
          </p:cNvPicPr>
          <p:nvPr/>
        </p:nvPicPr>
        <p:blipFill>
          <a:blip r:embed="rId3"/>
          <a:stretch>
            <a:fillRect/>
          </a:stretch>
        </p:blipFill>
        <p:spPr>
          <a:xfrm>
            <a:off x="4572000" y="4343400"/>
            <a:ext cx="3810000" cy="1771650"/>
          </a:xfrm>
          <a:prstGeom prst="rect">
            <a:avLst/>
          </a:prstGeom>
        </p:spPr>
      </p:pic>
    </p:spTree>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down)">
                                      <p:cBhvr>
                                        <p:cTn id="12" dur="500"/>
                                        <p:tgtEl>
                                          <p:spTgt spid="5">
                                            <p:txEl>
                                              <p:pRg st="0" end="0"/>
                                            </p:txEl>
                                          </p:spTgt>
                                        </p:tgtEl>
                                      </p:cBhvr>
                                    </p:animEffect>
                                  </p:childTnLst>
                                </p:cTn>
                              </p:par>
                              <p:par>
                                <p:cTn id="13" presetID="22" presetClass="entr" presetSubtype="4" fill="hold" nodeType="with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animEffect transition="in" filter="wipe(down)">
                                      <p:cBhvr>
                                        <p:cTn id="15" dur="500"/>
                                        <p:tgtEl>
                                          <p:spTgt spid="5">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2" fill="hold" nodeType="clickEffect">
                                  <p:stCondLst>
                                    <p:cond delay="0"/>
                                  </p:stCondLst>
                                  <p:childTnLst>
                                    <p:set>
                                      <p:cBhvr>
                                        <p:cTn id="19" dur="1" fill="hold">
                                          <p:stCondLst>
                                            <p:cond delay="0"/>
                                          </p:stCondLst>
                                        </p:cTn>
                                        <p:tgtEl>
                                          <p:spTgt spid="5">
                                            <p:txEl>
                                              <p:pRg st="2" end="2"/>
                                            </p:txEl>
                                          </p:spTgt>
                                        </p:tgtEl>
                                        <p:attrNameLst>
                                          <p:attrName>style.visibility</p:attrName>
                                        </p:attrNameLst>
                                      </p:cBhvr>
                                      <p:to>
                                        <p:strVal val="visible"/>
                                      </p:to>
                                    </p:set>
                                    <p:animEffect transition="in" filter="wipe(right)">
                                      <p:cBhvr>
                                        <p:cTn id="20" dur="500"/>
                                        <p:tgtEl>
                                          <p:spTgt spid="5">
                                            <p:txEl>
                                              <p:pRg st="2" end="2"/>
                                            </p:txEl>
                                          </p:spTgt>
                                        </p:tgtEl>
                                      </p:cBhvr>
                                    </p:animEffect>
                                  </p:childTnLst>
                                </p:cTn>
                              </p:par>
                              <p:par>
                                <p:cTn id="21" presetID="22" presetClass="entr" presetSubtype="2" fill="hold" nodeType="withEffect">
                                  <p:stCondLst>
                                    <p:cond delay="0"/>
                                  </p:stCondLst>
                                  <p:childTnLst>
                                    <p:set>
                                      <p:cBhvr>
                                        <p:cTn id="22" dur="1" fill="hold">
                                          <p:stCondLst>
                                            <p:cond delay="0"/>
                                          </p:stCondLst>
                                        </p:cTn>
                                        <p:tgtEl>
                                          <p:spTgt spid="5">
                                            <p:txEl>
                                              <p:pRg st="3" end="3"/>
                                            </p:txEl>
                                          </p:spTgt>
                                        </p:tgtEl>
                                        <p:attrNameLst>
                                          <p:attrName>style.visibility</p:attrName>
                                        </p:attrNameLst>
                                      </p:cBhvr>
                                      <p:to>
                                        <p:strVal val="visible"/>
                                      </p:to>
                                    </p:set>
                                    <p:animEffect transition="in" filter="wipe(right)">
                                      <p:cBhvr>
                                        <p:cTn id="23" dur="500"/>
                                        <p:tgtEl>
                                          <p:spTgt spid="5">
                                            <p:txEl>
                                              <p:pRg st="3" end="3"/>
                                            </p:txEl>
                                          </p:spTgt>
                                        </p:tgtEl>
                                      </p:cBhvr>
                                    </p:animEffect>
                                  </p:childTnLst>
                                </p:cTn>
                              </p:par>
                              <p:par>
                                <p:cTn id="24" presetID="22" presetClass="entr" presetSubtype="2" fill="hold" nodeType="withEffect">
                                  <p:stCondLst>
                                    <p:cond delay="0"/>
                                  </p:stCondLst>
                                  <p:childTnLst>
                                    <p:set>
                                      <p:cBhvr>
                                        <p:cTn id="25" dur="1" fill="hold">
                                          <p:stCondLst>
                                            <p:cond delay="0"/>
                                          </p:stCondLst>
                                        </p:cTn>
                                        <p:tgtEl>
                                          <p:spTgt spid="5">
                                            <p:txEl>
                                              <p:pRg st="4" end="4"/>
                                            </p:txEl>
                                          </p:spTgt>
                                        </p:tgtEl>
                                        <p:attrNameLst>
                                          <p:attrName>style.visibility</p:attrName>
                                        </p:attrNameLst>
                                      </p:cBhvr>
                                      <p:to>
                                        <p:strVal val="visible"/>
                                      </p:to>
                                    </p:set>
                                    <p:animEffect transition="in" filter="wipe(right)">
                                      <p:cBhvr>
                                        <p:cTn id="26" dur="500"/>
                                        <p:tgtEl>
                                          <p:spTgt spid="5">
                                            <p:txEl>
                                              <p:pRg st="4" end="4"/>
                                            </p:txEl>
                                          </p:spTgt>
                                        </p:tgtEl>
                                      </p:cBhvr>
                                    </p:animEffect>
                                  </p:childTnLst>
                                </p:cTn>
                              </p:par>
                              <p:par>
                                <p:cTn id="27" presetID="9" presetClass="entr" presetSubtype="0"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dissolve">
                                      <p:cBhvr>
                                        <p:cTn id="29" dur="500"/>
                                        <p:tgtEl>
                                          <p:spTgt spid="7"/>
                                        </p:tgtEl>
                                      </p:cBhvr>
                                    </p:animEffect>
                                  </p:childTnLst>
                                </p:cTn>
                              </p:par>
                            </p:childTnLst>
                          </p:cTn>
                        </p:par>
                      </p:childTnLst>
                    </p:cTn>
                  </p:par>
                  <p:par>
                    <p:cTn id="30" fill="hold">
                      <p:stCondLst>
                        <p:cond delay="indefinite"/>
                      </p:stCondLst>
                      <p:childTnLst>
                        <p:par>
                          <p:cTn id="31" fill="hold">
                            <p:stCondLst>
                              <p:cond delay="0"/>
                            </p:stCondLst>
                            <p:childTnLst>
                              <p:par>
                                <p:cTn id="32" presetID="9" presetClass="entr" presetSubtype="0" fill="hold" nodeType="click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dissolve">
                                      <p:cBhvr>
                                        <p:cTn id="34"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INDUSTRY Impact – Health</a:t>
            </a:r>
            <a:endParaRPr lang="en-US" dirty="0"/>
          </a:p>
        </p:txBody>
      </p:sp>
      <p:sp>
        <p:nvSpPr>
          <p:cNvPr id="3" name="Footer Placeholder 2"/>
          <p:cNvSpPr>
            <a:spLocks noGrp="1"/>
          </p:cNvSpPr>
          <p:nvPr>
            <p:ph type="ftr" sz="quarter" idx="11"/>
          </p:nvPr>
        </p:nvSpPr>
        <p:spPr/>
        <p:txBody>
          <a:bodyPr/>
          <a:lstStyle/>
          <a:p>
            <a:r>
              <a:rPr lang="en-US" smtClean="0"/>
              <a:t>visit us at www.capradeepjain.com</a:t>
            </a:r>
            <a:endParaRPr lang="en-US"/>
          </a:p>
        </p:txBody>
      </p:sp>
      <p:sp>
        <p:nvSpPr>
          <p:cNvPr id="4" name="Slide Number Placeholder 3"/>
          <p:cNvSpPr>
            <a:spLocks noGrp="1"/>
          </p:cNvSpPr>
          <p:nvPr>
            <p:ph type="sldNum" sz="quarter" idx="12"/>
          </p:nvPr>
        </p:nvSpPr>
        <p:spPr/>
        <p:txBody>
          <a:bodyPr>
            <a:normAutofit fontScale="85000" lnSpcReduction="20000"/>
          </a:bodyPr>
          <a:lstStyle/>
          <a:p>
            <a:fld id="{28D3A0CF-A015-45E9-945A-9737571716B3}" type="slidenum">
              <a:rPr lang="en-US" smtClean="0"/>
              <a:pPr/>
              <a:t>46</a:t>
            </a:fld>
            <a:endParaRPr lang="en-US"/>
          </a:p>
        </p:txBody>
      </p:sp>
      <p:sp>
        <p:nvSpPr>
          <p:cNvPr id="5" name="Content Placeholder 4"/>
          <p:cNvSpPr>
            <a:spLocks noGrp="1"/>
          </p:cNvSpPr>
          <p:nvPr>
            <p:ph sz="quarter" idx="1"/>
          </p:nvPr>
        </p:nvSpPr>
        <p:spPr/>
        <p:txBody>
          <a:bodyPr>
            <a:normAutofit fontScale="85000" lnSpcReduction="20000"/>
          </a:bodyPr>
          <a:lstStyle/>
          <a:p>
            <a:pPr algn="just"/>
            <a:r>
              <a:rPr lang="en-US" dirty="0" smtClean="0"/>
              <a:t>Proposal to extend concessional basic </a:t>
            </a:r>
          </a:p>
          <a:p>
            <a:pPr algn="just">
              <a:buNone/>
            </a:pPr>
            <a:r>
              <a:rPr lang="en-US" dirty="0" smtClean="0"/>
              <a:t>   	customs duty of 5 per cent with full</a:t>
            </a:r>
          </a:p>
          <a:p>
            <a:pPr algn="just">
              <a:buNone/>
            </a:pPr>
            <a:r>
              <a:rPr lang="en-US" dirty="0" smtClean="0"/>
              <a:t>   	exemption from excise duty/CVD to </a:t>
            </a:r>
          </a:p>
          <a:p>
            <a:pPr algn="just">
              <a:buNone/>
            </a:pPr>
            <a:r>
              <a:rPr lang="en-US" dirty="0" smtClean="0"/>
              <a:t>   	6 specified life saving drugs/vaccines.</a:t>
            </a:r>
          </a:p>
          <a:p>
            <a:pPr algn="just"/>
            <a:r>
              <a:rPr lang="en-US" dirty="0" smtClean="0"/>
              <a:t>Basic customs duty and excise duty </a:t>
            </a:r>
          </a:p>
          <a:p>
            <a:pPr algn="just">
              <a:buNone/>
            </a:pPr>
            <a:r>
              <a:rPr lang="en-US" dirty="0" smtClean="0"/>
              <a:t>   	reduced on Soya products to address </a:t>
            </a:r>
          </a:p>
          <a:p>
            <a:pPr algn="just">
              <a:buNone/>
            </a:pPr>
            <a:r>
              <a:rPr lang="en-US" dirty="0" smtClean="0"/>
              <a:t>  	protein deficiency among women and </a:t>
            </a:r>
          </a:p>
          <a:p>
            <a:pPr algn="just">
              <a:buNone/>
            </a:pPr>
            <a:r>
              <a:rPr lang="en-US" dirty="0" smtClean="0"/>
              <a:t>    children.</a:t>
            </a:r>
          </a:p>
          <a:p>
            <a:pPr algn="just"/>
            <a:r>
              <a:rPr lang="en-US" dirty="0" smtClean="0"/>
              <a:t>Basic customs duty and excise duty </a:t>
            </a:r>
          </a:p>
          <a:p>
            <a:pPr algn="just">
              <a:buNone/>
            </a:pPr>
            <a:r>
              <a:rPr lang="en-US" dirty="0" smtClean="0"/>
              <a:t>    reduced on Iodine.</a:t>
            </a:r>
          </a:p>
          <a:p>
            <a:pPr algn="just"/>
            <a:r>
              <a:rPr lang="en-US" dirty="0" smtClean="0"/>
              <a:t>Basic customs duty reduced on </a:t>
            </a:r>
            <a:r>
              <a:rPr lang="en-US" dirty="0" err="1" smtClean="0"/>
              <a:t>Probiotics</a:t>
            </a:r>
            <a:r>
              <a:rPr lang="en-US" dirty="0" smtClean="0"/>
              <a:t>.</a:t>
            </a:r>
            <a:endParaRPr lang="en-US" dirty="0"/>
          </a:p>
        </p:txBody>
      </p:sp>
      <p:pic>
        <p:nvPicPr>
          <p:cNvPr id="6" name="Content Placeholder 5" descr="up.jpg"/>
          <p:cNvPicPr>
            <a:picLocks noChangeAspect="1"/>
          </p:cNvPicPr>
          <p:nvPr/>
        </p:nvPicPr>
        <p:blipFill>
          <a:blip r:embed="rId2"/>
          <a:stretch>
            <a:fillRect/>
          </a:stretch>
        </p:blipFill>
        <p:spPr>
          <a:xfrm>
            <a:off x="6629400" y="1524000"/>
            <a:ext cx="1943100" cy="1943100"/>
          </a:xfrm>
          <a:prstGeom prst="rect">
            <a:avLst/>
          </a:prstGeom>
        </p:spPr>
      </p:pic>
      <p:pic>
        <p:nvPicPr>
          <p:cNvPr id="7" name="Picture 6" descr="happy patients.jpg"/>
          <p:cNvPicPr>
            <a:picLocks noChangeAspect="1"/>
          </p:cNvPicPr>
          <p:nvPr/>
        </p:nvPicPr>
        <p:blipFill>
          <a:blip r:embed="rId3"/>
          <a:stretch>
            <a:fillRect/>
          </a:stretch>
        </p:blipFill>
        <p:spPr>
          <a:xfrm>
            <a:off x="6324600" y="3733800"/>
            <a:ext cx="2400300" cy="2286000"/>
          </a:xfrm>
          <a:prstGeom prst="rect">
            <a:avLst/>
          </a:prstGeom>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left)">
                                      <p:cBhvr>
                                        <p:cTn id="12" dur="500"/>
                                        <p:tgtEl>
                                          <p:spTgt spid="5">
                                            <p:txEl>
                                              <p:pRg st="0" end="0"/>
                                            </p:txEl>
                                          </p:spTgt>
                                        </p:tgtEl>
                                      </p:cBhvr>
                                    </p:animEffect>
                                  </p:childTnLst>
                                </p:cTn>
                              </p:par>
                              <p:par>
                                <p:cTn id="13" presetID="22" presetClass="entr" presetSubtype="8" fill="hold" nodeType="with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animEffect transition="in" filter="wipe(left)">
                                      <p:cBhvr>
                                        <p:cTn id="15" dur="500"/>
                                        <p:tgtEl>
                                          <p:spTgt spid="5">
                                            <p:txEl>
                                              <p:pRg st="1" end="1"/>
                                            </p:txEl>
                                          </p:spTgt>
                                        </p:tgtEl>
                                      </p:cBhvr>
                                    </p:animEffect>
                                  </p:childTnLst>
                                </p:cTn>
                              </p:par>
                              <p:par>
                                <p:cTn id="16" presetID="22" presetClass="entr" presetSubtype="8" fill="hold" nodeType="withEffect">
                                  <p:stCondLst>
                                    <p:cond delay="0"/>
                                  </p:stCondLst>
                                  <p:childTnLst>
                                    <p:set>
                                      <p:cBhvr>
                                        <p:cTn id="17" dur="1" fill="hold">
                                          <p:stCondLst>
                                            <p:cond delay="0"/>
                                          </p:stCondLst>
                                        </p:cTn>
                                        <p:tgtEl>
                                          <p:spTgt spid="5">
                                            <p:txEl>
                                              <p:pRg st="2" end="2"/>
                                            </p:txEl>
                                          </p:spTgt>
                                        </p:tgtEl>
                                        <p:attrNameLst>
                                          <p:attrName>style.visibility</p:attrName>
                                        </p:attrNameLst>
                                      </p:cBhvr>
                                      <p:to>
                                        <p:strVal val="visible"/>
                                      </p:to>
                                    </p:set>
                                    <p:animEffect transition="in" filter="wipe(left)">
                                      <p:cBhvr>
                                        <p:cTn id="18" dur="500"/>
                                        <p:tgtEl>
                                          <p:spTgt spid="5">
                                            <p:txEl>
                                              <p:pRg st="2" end="2"/>
                                            </p:txEl>
                                          </p:spTgt>
                                        </p:tgtEl>
                                      </p:cBhvr>
                                    </p:animEffect>
                                  </p:childTnLst>
                                </p:cTn>
                              </p:par>
                              <p:par>
                                <p:cTn id="19" presetID="22" presetClass="entr" presetSubtype="8" fill="hold" nodeType="with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Effect transition="in" filter="wipe(left)">
                                      <p:cBhvr>
                                        <p:cTn id="21" dur="500"/>
                                        <p:tgtEl>
                                          <p:spTgt spid="5">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2" fill="hold" nodeType="clickEffect">
                                  <p:stCondLst>
                                    <p:cond delay="0"/>
                                  </p:stCondLst>
                                  <p:childTnLst>
                                    <p:set>
                                      <p:cBhvr>
                                        <p:cTn id="25" dur="1" fill="hold">
                                          <p:stCondLst>
                                            <p:cond delay="0"/>
                                          </p:stCondLst>
                                        </p:cTn>
                                        <p:tgtEl>
                                          <p:spTgt spid="5">
                                            <p:txEl>
                                              <p:pRg st="4" end="4"/>
                                            </p:txEl>
                                          </p:spTgt>
                                        </p:tgtEl>
                                        <p:attrNameLst>
                                          <p:attrName>style.visibility</p:attrName>
                                        </p:attrNameLst>
                                      </p:cBhvr>
                                      <p:to>
                                        <p:strVal val="visible"/>
                                      </p:to>
                                    </p:set>
                                    <p:animEffect transition="in" filter="wipe(right)">
                                      <p:cBhvr>
                                        <p:cTn id="26" dur="500"/>
                                        <p:tgtEl>
                                          <p:spTgt spid="5">
                                            <p:txEl>
                                              <p:pRg st="4" end="4"/>
                                            </p:txEl>
                                          </p:spTgt>
                                        </p:tgtEl>
                                      </p:cBhvr>
                                    </p:animEffect>
                                  </p:childTnLst>
                                </p:cTn>
                              </p:par>
                              <p:par>
                                <p:cTn id="27" presetID="22" presetClass="entr" presetSubtype="2" fill="hold" nodeType="withEffect">
                                  <p:stCondLst>
                                    <p:cond delay="0"/>
                                  </p:stCondLst>
                                  <p:childTnLst>
                                    <p:set>
                                      <p:cBhvr>
                                        <p:cTn id="28" dur="1" fill="hold">
                                          <p:stCondLst>
                                            <p:cond delay="0"/>
                                          </p:stCondLst>
                                        </p:cTn>
                                        <p:tgtEl>
                                          <p:spTgt spid="5">
                                            <p:txEl>
                                              <p:pRg st="5" end="5"/>
                                            </p:txEl>
                                          </p:spTgt>
                                        </p:tgtEl>
                                        <p:attrNameLst>
                                          <p:attrName>style.visibility</p:attrName>
                                        </p:attrNameLst>
                                      </p:cBhvr>
                                      <p:to>
                                        <p:strVal val="visible"/>
                                      </p:to>
                                    </p:set>
                                    <p:animEffect transition="in" filter="wipe(right)">
                                      <p:cBhvr>
                                        <p:cTn id="29" dur="500"/>
                                        <p:tgtEl>
                                          <p:spTgt spid="5">
                                            <p:txEl>
                                              <p:pRg st="5" end="5"/>
                                            </p:txEl>
                                          </p:spTgt>
                                        </p:tgtEl>
                                      </p:cBhvr>
                                    </p:animEffect>
                                  </p:childTnLst>
                                </p:cTn>
                              </p:par>
                              <p:par>
                                <p:cTn id="30" presetID="22" presetClass="entr" presetSubtype="2" fill="hold" nodeType="withEffect">
                                  <p:stCondLst>
                                    <p:cond delay="0"/>
                                  </p:stCondLst>
                                  <p:childTnLst>
                                    <p:set>
                                      <p:cBhvr>
                                        <p:cTn id="31" dur="1" fill="hold">
                                          <p:stCondLst>
                                            <p:cond delay="0"/>
                                          </p:stCondLst>
                                        </p:cTn>
                                        <p:tgtEl>
                                          <p:spTgt spid="5">
                                            <p:txEl>
                                              <p:pRg st="6" end="6"/>
                                            </p:txEl>
                                          </p:spTgt>
                                        </p:tgtEl>
                                        <p:attrNameLst>
                                          <p:attrName>style.visibility</p:attrName>
                                        </p:attrNameLst>
                                      </p:cBhvr>
                                      <p:to>
                                        <p:strVal val="visible"/>
                                      </p:to>
                                    </p:set>
                                    <p:animEffect transition="in" filter="wipe(right)">
                                      <p:cBhvr>
                                        <p:cTn id="32" dur="500"/>
                                        <p:tgtEl>
                                          <p:spTgt spid="5">
                                            <p:txEl>
                                              <p:pRg st="6" end="6"/>
                                            </p:txEl>
                                          </p:spTgt>
                                        </p:tgtEl>
                                      </p:cBhvr>
                                    </p:animEffect>
                                  </p:childTnLst>
                                </p:cTn>
                              </p:par>
                              <p:par>
                                <p:cTn id="33" presetID="22" presetClass="entr" presetSubtype="2" fill="hold" nodeType="withEffect">
                                  <p:stCondLst>
                                    <p:cond delay="0"/>
                                  </p:stCondLst>
                                  <p:childTnLst>
                                    <p:set>
                                      <p:cBhvr>
                                        <p:cTn id="34" dur="1" fill="hold">
                                          <p:stCondLst>
                                            <p:cond delay="0"/>
                                          </p:stCondLst>
                                        </p:cTn>
                                        <p:tgtEl>
                                          <p:spTgt spid="5">
                                            <p:txEl>
                                              <p:pRg st="7" end="7"/>
                                            </p:txEl>
                                          </p:spTgt>
                                        </p:tgtEl>
                                        <p:attrNameLst>
                                          <p:attrName>style.visibility</p:attrName>
                                        </p:attrNameLst>
                                      </p:cBhvr>
                                      <p:to>
                                        <p:strVal val="visible"/>
                                      </p:to>
                                    </p:set>
                                    <p:animEffect transition="in" filter="wipe(right)">
                                      <p:cBhvr>
                                        <p:cTn id="35" dur="500"/>
                                        <p:tgtEl>
                                          <p:spTgt spid="5">
                                            <p:txEl>
                                              <p:pRg st="7" end="7"/>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nodeType="clickEffect">
                                  <p:stCondLst>
                                    <p:cond delay="0"/>
                                  </p:stCondLst>
                                  <p:childTnLst>
                                    <p:set>
                                      <p:cBhvr>
                                        <p:cTn id="39" dur="1" fill="hold">
                                          <p:stCondLst>
                                            <p:cond delay="0"/>
                                          </p:stCondLst>
                                        </p:cTn>
                                        <p:tgtEl>
                                          <p:spTgt spid="5">
                                            <p:txEl>
                                              <p:pRg st="8" end="8"/>
                                            </p:txEl>
                                          </p:spTgt>
                                        </p:tgtEl>
                                        <p:attrNameLst>
                                          <p:attrName>style.visibility</p:attrName>
                                        </p:attrNameLst>
                                      </p:cBhvr>
                                      <p:to>
                                        <p:strVal val="visible"/>
                                      </p:to>
                                    </p:set>
                                    <p:animEffect transition="in" filter="wipe(left)">
                                      <p:cBhvr>
                                        <p:cTn id="40" dur="500"/>
                                        <p:tgtEl>
                                          <p:spTgt spid="5">
                                            <p:txEl>
                                              <p:pRg st="8" end="8"/>
                                            </p:txEl>
                                          </p:spTgt>
                                        </p:tgtEl>
                                      </p:cBhvr>
                                    </p:animEffect>
                                  </p:childTnLst>
                                </p:cTn>
                              </p:par>
                              <p:par>
                                <p:cTn id="41" presetID="22" presetClass="entr" presetSubtype="8" fill="hold" nodeType="withEffect">
                                  <p:stCondLst>
                                    <p:cond delay="0"/>
                                  </p:stCondLst>
                                  <p:childTnLst>
                                    <p:set>
                                      <p:cBhvr>
                                        <p:cTn id="42" dur="1" fill="hold">
                                          <p:stCondLst>
                                            <p:cond delay="0"/>
                                          </p:stCondLst>
                                        </p:cTn>
                                        <p:tgtEl>
                                          <p:spTgt spid="5">
                                            <p:txEl>
                                              <p:pRg st="9" end="9"/>
                                            </p:txEl>
                                          </p:spTgt>
                                        </p:tgtEl>
                                        <p:attrNameLst>
                                          <p:attrName>style.visibility</p:attrName>
                                        </p:attrNameLst>
                                      </p:cBhvr>
                                      <p:to>
                                        <p:strVal val="visible"/>
                                      </p:to>
                                    </p:set>
                                    <p:animEffect transition="in" filter="wipe(left)">
                                      <p:cBhvr>
                                        <p:cTn id="43" dur="500"/>
                                        <p:tgtEl>
                                          <p:spTgt spid="5">
                                            <p:txEl>
                                              <p:pRg st="9" end="9"/>
                                            </p:txEl>
                                          </p:spTgt>
                                        </p:tgtEl>
                                      </p:cBhvr>
                                    </p:animEffect>
                                  </p:childTnLst>
                                </p:cTn>
                              </p:par>
                              <p:par>
                                <p:cTn id="44" presetID="9" presetClass="entr" presetSubtype="0" fill="hold" nodeType="with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dissolve">
                                      <p:cBhvr>
                                        <p:cTn id="46" dur="500"/>
                                        <p:tgtEl>
                                          <p:spTgt spid="7"/>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2" fill="hold" nodeType="clickEffect">
                                  <p:stCondLst>
                                    <p:cond delay="0"/>
                                  </p:stCondLst>
                                  <p:childTnLst>
                                    <p:set>
                                      <p:cBhvr>
                                        <p:cTn id="50" dur="1" fill="hold">
                                          <p:stCondLst>
                                            <p:cond delay="0"/>
                                          </p:stCondLst>
                                        </p:cTn>
                                        <p:tgtEl>
                                          <p:spTgt spid="5">
                                            <p:txEl>
                                              <p:pRg st="10" end="10"/>
                                            </p:txEl>
                                          </p:spTgt>
                                        </p:tgtEl>
                                        <p:attrNameLst>
                                          <p:attrName>style.visibility</p:attrName>
                                        </p:attrNameLst>
                                      </p:cBhvr>
                                      <p:to>
                                        <p:strVal val="visible"/>
                                      </p:to>
                                    </p:set>
                                    <p:animEffect transition="in" filter="wipe(right)">
                                      <p:cBhvr>
                                        <p:cTn id="51" dur="500"/>
                                        <p:tgtEl>
                                          <p:spTgt spid="5">
                                            <p:txEl>
                                              <p:pRg st="10" end="10"/>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9" presetClass="entr" presetSubtype="0" fill="hold" nodeType="clickEffect">
                                  <p:stCondLst>
                                    <p:cond delay="0"/>
                                  </p:stCondLst>
                                  <p:childTnLst>
                                    <p:set>
                                      <p:cBhvr>
                                        <p:cTn id="55" dur="1" fill="hold">
                                          <p:stCondLst>
                                            <p:cond delay="0"/>
                                          </p:stCondLst>
                                        </p:cTn>
                                        <p:tgtEl>
                                          <p:spTgt spid="6"/>
                                        </p:tgtEl>
                                        <p:attrNameLst>
                                          <p:attrName>style.visibility</p:attrName>
                                        </p:attrNameLst>
                                      </p:cBhvr>
                                      <p:to>
                                        <p:strVal val="visible"/>
                                      </p:to>
                                    </p:set>
                                    <p:animEffect transition="in" filter="dissolve">
                                      <p:cBhvr>
                                        <p:cTn id="5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INDUSTRY Impact – Cement</a:t>
            </a:r>
            <a:endParaRPr lang="en-US" dirty="0"/>
          </a:p>
        </p:txBody>
      </p:sp>
      <p:sp>
        <p:nvSpPr>
          <p:cNvPr id="3" name="Footer Placeholder 2"/>
          <p:cNvSpPr>
            <a:spLocks noGrp="1"/>
          </p:cNvSpPr>
          <p:nvPr>
            <p:ph type="ftr" sz="quarter" idx="11"/>
          </p:nvPr>
        </p:nvSpPr>
        <p:spPr/>
        <p:txBody>
          <a:bodyPr/>
          <a:lstStyle/>
          <a:p>
            <a:r>
              <a:rPr lang="en-US" smtClean="0"/>
              <a:t>visit us at www.capradeepjain.com</a:t>
            </a:r>
            <a:endParaRPr lang="en-US"/>
          </a:p>
        </p:txBody>
      </p:sp>
      <p:sp>
        <p:nvSpPr>
          <p:cNvPr id="4" name="Slide Number Placeholder 3"/>
          <p:cNvSpPr>
            <a:spLocks noGrp="1"/>
          </p:cNvSpPr>
          <p:nvPr>
            <p:ph type="sldNum" sz="quarter" idx="12"/>
          </p:nvPr>
        </p:nvSpPr>
        <p:spPr/>
        <p:txBody>
          <a:bodyPr>
            <a:normAutofit fontScale="85000" lnSpcReduction="20000"/>
          </a:bodyPr>
          <a:lstStyle/>
          <a:p>
            <a:fld id="{28D3A0CF-A015-45E9-945A-9737571716B3}" type="slidenum">
              <a:rPr lang="en-US" smtClean="0"/>
              <a:pPr/>
              <a:t>47</a:t>
            </a:fld>
            <a:endParaRPr lang="en-US"/>
          </a:p>
        </p:txBody>
      </p:sp>
      <p:pic>
        <p:nvPicPr>
          <p:cNvPr id="6" name="Content Placeholder 5" descr="down.jpg"/>
          <p:cNvPicPr>
            <a:picLocks noGrp="1" noChangeAspect="1"/>
          </p:cNvPicPr>
          <p:nvPr>
            <p:ph sz="quarter" idx="1"/>
          </p:nvPr>
        </p:nvPicPr>
        <p:blipFill>
          <a:blip r:embed="rId2"/>
          <a:stretch>
            <a:fillRect/>
          </a:stretch>
        </p:blipFill>
        <p:spPr>
          <a:xfrm>
            <a:off x="6934200" y="1752600"/>
            <a:ext cx="1943100" cy="1943100"/>
          </a:xfrm>
          <a:prstGeom prst="rect">
            <a:avLst/>
          </a:prstGeom>
        </p:spPr>
      </p:pic>
      <p:sp>
        <p:nvSpPr>
          <p:cNvPr id="7" name="TextBox 6"/>
          <p:cNvSpPr txBox="1"/>
          <p:nvPr/>
        </p:nvSpPr>
        <p:spPr>
          <a:xfrm>
            <a:off x="685800" y="1752600"/>
            <a:ext cx="6248400" cy="2246769"/>
          </a:xfrm>
          <a:prstGeom prst="rect">
            <a:avLst/>
          </a:prstGeom>
          <a:noFill/>
        </p:spPr>
        <p:txBody>
          <a:bodyPr wrap="square" rtlCol="0">
            <a:spAutoFit/>
          </a:bodyPr>
          <a:lstStyle/>
          <a:p>
            <a:r>
              <a:rPr lang="en-US" sz="2800" dirty="0" smtClean="0"/>
              <a:t>Rate of Excise duty for Cement not cleared in packaged form and Cement  Clinker being increased and for packaged cement manufactured in mini cement plant being rationalized</a:t>
            </a:r>
            <a:endParaRPr lang="en-US" sz="2800" dirty="0"/>
          </a:p>
        </p:txBody>
      </p:sp>
      <p:pic>
        <p:nvPicPr>
          <p:cNvPr id="9" name="Picture 8" descr="cement.jpg"/>
          <p:cNvPicPr>
            <a:picLocks noChangeAspect="1"/>
          </p:cNvPicPr>
          <p:nvPr/>
        </p:nvPicPr>
        <p:blipFill>
          <a:blip r:embed="rId3"/>
          <a:stretch>
            <a:fillRect/>
          </a:stretch>
        </p:blipFill>
        <p:spPr>
          <a:xfrm>
            <a:off x="3429000" y="3581400"/>
            <a:ext cx="4114800" cy="2590800"/>
          </a:xfrm>
          <a:prstGeom prst="rect">
            <a:avLst/>
          </a:prstGeom>
        </p:spPr>
      </p:pic>
    </p:spTree>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wipe(left)">
                                      <p:cBhvr>
                                        <p:cTn id="12" dur="1000"/>
                                        <p:tgtEl>
                                          <p:spTgt spid="7">
                                            <p:txEl>
                                              <p:pRg st="0" end="0"/>
                                            </p:txEl>
                                          </p:spTgt>
                                        </p:tgtEl>
                                      </p:cBhvr>
                                    </p:animEffect>
                                  </p:childTnLst>
                                </p:cTn>
                              </p:par>
                              <p:par>
                                <p:cTn id="13" presetID="9"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dissolve">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dissolve">
                                      <p:cBhvr>
                                        <p:cTn id="2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Budget 2012</a:t>
            </a:r>
            <a:endParaRPr lang="en-US" dirty="0"/>
          </a:p>
        </p:txBody>
      </p:sp>
      <p:sp>
        <p:nvSpPr>
          <p:cNvPr id="3" name="Footer Placeholder 2"/>
          <p:cNvSpPr>
            <a:spLocks noGrp="1"/>
          </p:cNvSpPr>
          <p:nvPr>
            <p:ph type="ftr" sz="quarter" idx="11"/>
          </p:nvPr>
        </p:nvSpPr>
        <p:spPr/>
        <p:txBody>
          <a:bodyPr/>
          <a:lstStyle/>
          <a:p>
            <a:r>
              <a:rPr lang="en-US" smtClean="0"/>
              <a:t>visit us at www.capradeepjain.com</a:t>
            </a:r>
            <a:endParaRPr lang="en-US"/>
          </a:p>
        </p:txBody>
      </p:sp>
      <p:pic>
        <p:nvPicPr>
          <p:cNvPr id="5" name="Content Placeholder 4" descr="pranab adjusting specs.jpg"/>
          <p:cNvPicPr>
            <a:picLocks noGrp="1" noChangeAspect="1"/>
          </p:cNvPicPr>
          <p:nvPr>
            <p:ph sz="quarter" idx="1"/>
          </p:nvPr>
        </p:nvPicPr>
        <p:blipFill>
          <a:blip r:embed="rId2"/>
          <a:stretch>
            <a:fillRect/>
          </a:stretch>
        </p:blipFill>
        <p:spPr>
          <a:xfrm>
            <a:off x="762000" y="1981200"/>
            <a:ext cx="3276600" cy="2819400"/>
          </a:xfrm>
          <a:prstGeom prst="rect">
            <a:avLst/>
          </a:prstGeom>
        </p:spPr>
      </p:pic>
      <p:pic>
        <p:nvPicPr>
          <p:cNvPr id="6" name="Picture 5" descr="tax.jpg"/>
          <p:cNvPicPr>
            <a:picLocks noChangeAspect="1"/>
          </p:cNvPicPr>
          <p:nvPr/>
        </p:nvPicPr>
        <p:blipFill>
          <a:blip r:embed="rId3"/>
          <a:stretch>
            <a:fillRect/>
          </a:stretch>
        </p:blipFill>
        <p:spPr>
          <a:xfrm>
            <a:off x="4953000" y="1905000"/>
            <a:ext cx="3581400" cy="3733800"/>
          </a:xfrm>
          <a:prstGeom prst="rect">
            <a:avLst/>
          </a:prstGeom>
        </p:spPr>
      </p:pic>
      <p:sp>
        <p:nvSpPr>
          <p:cNvPr id="7" name="Slide Number Placeholder 6"/>
          <p:cNvSpPr>
            <a:spLocks noGrp="1"/>
          </p:cNvSpPr>
          <p:nvPr>
            <p:ph type="sldNum" sz="quarter" idx="12"/>
          </p:nvPr>
        </p:nvSpPr>
        <p:spPr/>
        <p:txBody>
          <a:bodyPr>
            <a:normAutofit fontScale="85000" lnSpcReduction="20000"/>
          </a:bodyPr>
          <a:lstStyle/>
          <a:p>
            <a:fld id="{28D3A0CF-A015-45E9-945A-9737571716B3}" type="slidenum">
              <a:rPr lang="en-US" smtClean="0"/>
              <a:pPr/>
              <a:t>48</a:t>
            </a:fld>
            <a:endParaRPr lang="en-US"/>
          </a:p>
        </p:txBody>
      </p:sp>
    </p:spTree>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1"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770" decel="100000"/>
                                        <p:tgtEl>
                                          <p:spTgt spid="5"/>
                                        </p:tgtEl>
                                      </p:cBhvr>
                                    </p:animEffect>
                                    <p:animScale>
                                      <p:cBhvr>
                                        <p:cTn id="13" dur="770" decel="100000"/>
                                        <p:tgtEl>
                                          <p:spTgt spid="5"/>
                                        </p:tgtEl>
                                      </p:cBhvr>
                                      <p:from x="10000" y="10000"/>
                                      <p:to x="200000" y="450000"/>
                                    </p:animScale>
                                    <p:animScale>
                                      <p:cBhvr>
                                        <p:cTn id="14" dur="1230" accel="100000" fill="hold">
                                          <p:stCondLst>
                                            <p:cond delay="770"/>
                                          </p:stCondLst>
                                        </p:cTn>
                                        <p:tgtEl>
                                          <p:spTgt spid="5"/>
                                        </p:tgtEl>
                                      </p:cBhvr>
                                      <p:from x="200000" y="450000"/>
                                      <p:to x="100000" y="100000"/>
                                    </p:animScale>
                                    <p:set>
                                      <p:cBhvr>
                                        <p:cTn id="15" dur="770" fill="hold"/>
                                        <p:tgtEl>
                                          <p:spTgt spid="5"/>
                                        </p:tgtEl>
                                        <p:attrNameLst>
                                          <p:attrName>ppt_x</p:attrName>
                                        </p:attrNameLst>
                                      </p:cBhvr>
                                      <p:to>
                                        <p:strVal val="(0.5)"/>
                                      </p:to>
                                    </p:set>
                                    <p:anim from="(0.5)" to="(#ppt_x)" calcmode="lin" valueType="num">
                                      <p:cBhvr>
                                        <p:cTn id="16" dur="1230" accel="100000" fill="hold">
                                          <p:stCondLst>
                                            <p:cond delay="770"/>
                                          </p:stCondLst>
                                        </p:cTn>
                                        <p:tgtEl>
                                          <p:spTgt spid="5"/>
                                        </p:tgtEl>
                                        <p:attrNameLst>
                                          <p:attrName>ppt_x</p:attrName>
                                        </p:attrNameLst>
                                      </p:cBhvr>
                                    </p:anim>
                                    <p:set>
                                      <p:cBhvr>
                                        <p:cTn id="17" dur="770" fill="hold"/>
                                        <p:tgtEl>
                                          <p:spTgt spid="5"/>
                                        </p:tgtEl>
                                        <p:attrNameLst>
                                          <p:attrName>ppt_y</p:attrName>
                                        </p:attrNameLst>
                                      </p:cBhvr>
                                      <p:to>
                                        <p:strVal val="(#ppt_y+0.4)"/>
                                      </p:to>
                                    </p:set>
                                    <p:anim from="(#ppt_y+0.4)" to="(#ppt_y)" calcmode="lin" valueType="num">
                                      <p:cBhvr>
                                        <p:cTn id="18" dur="1230" accel="100000" fill="hold">
                                          <p:stCondLst>
                                            <p:cond delay="770"/>
                                          </p:stCondLst>
                                        </p:cTn>
                                        <p:tgtEl>
                                          <p:spTgt spid="5"/>
                                        </p:tgtEl>
                                        <p:attrNameLst>
                                          <p:attrName>ppt_y</p:attrName>
                                        </p:attrNameLst>
                                      </p:cBhvr>
                                    </p:anim>
                                  </p:childTnLst>
                                </p:cTn>
                              </p:par>
                            </p:childTnLst>
                          </p:cTn>
                        </p:par>
                      </p:childTnLst>
                    </p:cTn>
                  </p:par>
                  <p:par>
                    <p:cTn id="19" fill="hold">
                      <p:stCondLst>
                        <p:cond delay="indefinite"/>
                      </p:stCondLst>
                      <p:childTnLst>
                        <p:par>
                          <p:cTn id="20" fill="hold">
                            <p:stCondLst>
                              <p:cond delay="0"/>
                            </p:stCondLst>
                            <p:childTnLst>
                              <p:par>
                                <p:cTn id="21" presetID="23" presetClass="entr" presetSubtype="32"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1000" fill="hold"/>
                                        <p:tgtEl>
                                          <p:spTgt spid="6"/>
                                        </p:tgtEl>
                                        <p:attrNameLst>
                                          <p:attrName>ppt_w</p:attrName>
                                        </p:attrNameLst>
                                      </p:cBhvr>
                                      <p:tavLst>
                                        <p:tav tm="0">
                                          <p:val>
                                            <p:strVal val="4*#ppt_w"/>
                                          </p:val>
                                        </p:tav>
                                        <p:tav tm="100000">
                                          <p:val>
                                            <p:strVal val="#ppt_w"/>
                                          </p:val>
                                        </p:tav>
                                      </p:tavLst>
                                    </p:anim>
                                    <p:anim calcmode="lin" valueType="num">
                                      <p:cBhvr>
                                        <p:cTn id="24" dur="1000" fill="hold"/>
                                        <p:tgtEl>
                                          <p:spTgt spid="6"/>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CONTACT US</a:t>
            </a:r>
            <a:endParaRPr lang="en-US" dirty="0"/>
          </a:p>
        </p:txBody>
      </p:sp>
      <p:sp>
        <p:nvSpPr>
          <p:cNvPr id="2" name="Footer Placeholder 1"/>
          <p:cNvSpPr>
            <a:spLocks noGrp="1"/>
          </p:cNvSpPr>
          <p:nvPr>
            <p:ph type="ftr" sz="quarter" idx="11"/>
          </p:nvPr>
        </p:nvSpPr>
        <p:spPr/>
        <p:txBody>
          <a:bodyPr/>
          <a:lstStyle/>
          <a:p>
            <a:r>
              <a:rPr lang="en-US" smtClean="0"/>
              <a:t>visit us at www.capradeepjain.com</a:t>
            </a:r>
            <a:endParaRPr lang="en-US"/>
          </a:p>
        </p:txBody>
      </p:sp>
      <p:sp>
        <p:nvSpPr>
          <p:cNvPr id="6" name="Content Placeholder 5"/>
          <p:cNvSpPr>
            <a:spLocks noGrp="1"/>
          </p:cNvSpPr>
          <p:nvPr>
            <p:ph sz="quarter" idx="1"/>
          </p:nvPr>
        </p:nvSpPr>
        <p:spPr/>
        <p:txBody>
          <a:bodyPr/>
          <a:lstStyle/>
          <a:p>
            <a:pPr algn="ctr" fontAlgn="auto">
              <a:spcBef>
                <a:spcPts val="0"/>
              </a:spcBef>
              <a:spcAft>
                <a:spcPts val="0"/>
              </a:spcAft>
              <a:buNone/>
              <a:defRPr/>
            </a:pPr>
            <a:endPar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a:p>
            <a:pPr algn="ctr" fontAlgn="auto">
              <a:spcBef>
                <a:spcPts val="0"/>
              </a:spcBef>
              <a:spcAft>
                <a:spcPts val="0"/>
              </a:spcAft>
              <a:buNone/>
              <a:defRPr/>
            </a:pPr>
            <a:endPar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a:p>
            <a:pPr algn="ctr" fontAlgn="auto">
              <a:spcBef>
                <a:spcPts val="0"/>
              </a:spcBef>
              <a:spcAft>
                <a:spcPts val="0"/>
              </a:spcAft>
              <a:buNone/>
              <a:defRPr/>
            </a:pPr>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CA.PRADEEP JAIN </a:t>
            </a:r>
          </a:p>
          <a:p>
            <a:pPr algn="ctr" fontAlgn="auto">
              <a:spcBef>
                <a:spcPts val="0"/>
              </a:spcBef>
              <a:spcAft>
                <a:spcPts val="0"/>
              </a:spcAft>
              <a:buNone/>
              <a:defRPr/>
            </a:pPr>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SUGYAN “H” – 29,SHASHTRINAGAR,</a:t>
            </a:r>
          </a:p>
          <a:p>
            <a:pPr algn="ctr" fontAlgn="auto">
              <a:spcBef>
                <a:spcPts val="0"/>
              </a:spcBef>
              <a:spcAft>
                <a:spcPts val="0"/>
              </a:spcAft>
              <a:buNone/>
              <a:defRPr/>
            </a:pPr>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JODHPUR – 342003</a:t>
            </a:r>
          </a:p>
          <a:p>
            <a:pPr algn="ctr" fontAlgn="auto">
              <a:spcBef>
                <a:spcPts val="0"/>
              </a:spcBef>
              <a:spcAft>
                <a:spcPts val="0"/>
              </a:spcAft>
              <a:buNone/>
              <a:defRPr/>
            </a:pPr>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TEL – 0291 – 2439496 , M – 9314722236</a:t>
            </a:r>
          </a:p>
          <a:p>
            <a:pPr algn="ctr" fontAlgn="auto">
              <a:spcBef>
                <a:spcPts val="0"/>
              </a:spcBef>
              <a:spcAft>
                <a:spcPts val="0"/>
              </a:spcAft>
              <a:buNone/>
              <a:defRPr/>
            </a:pPr>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Visit us at – </a:t>
            </a:r>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hlinkClick r:id="rId2"/>
              </a:rPr>
              <a:t>www.capradeepjain.com</a:t>
            </a:r>
            <a:endPar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a:p>
            <a:endParaRPr lang="en-US" dirty="0"/>
          </a:p>
        </p:txBody>
      </p:sp>
      <p:sp>
        <p:nvSpPr>
          <p:cNvPr id="3" name="Rectangle 2"/>
          <p:cNvSpPr/>
          <p:nvPr/>
        </p:nvSpPr>
        <p:spPr>
          <a:xfrm>
            <a:off x="2362200" y="1676400"/>
            <a:ext cx="4572000" cy="369332"/>
          </a:xfrm>
          <a:prstGeom prst="rect">
            <a:avLst/>
          </a:prstGeom>
        </p:spPr>
        <p:txBody>
          <a:bodyPr>
            <a:spAutoFit/>
          </a:bodyPr>
          <a:lstStyle/>
          <a:p>
            <a:pPr algn="ctr" fontAlgn="auto">
              <a:spcBef>
                <a:spcPts val="0"/>
              </a:spcBef>
              <a:spcAft>
                <a:spcPts val="0"/>
              </a:spcAft>
              <a:defRPr/>
            </a:pPr>
            <a:endParaRPr lang="en-US" dirty="0"/>
          </a:p>
        </p:txBody>
      </p:sp>
      <p:sp>
        <p:nvSpPr>
          <p:cNvPr id="7" name="Slide Number Placeholder 6"/>
          <p:cNvSpPr>
            <a:spLocks noGrp="1"/>
          </p:cNvSpPr>
          <p:nvPr>
            <p:ph type="sldNum" sz="quarter" idx="12"/>
          </p:nvPr>
        </p:nvSpPr>
        <p:spPr/>
        <p:txBody>
          <a:bodyPr>
            <a:normAutofit fontScale="85000" lnSpcReduction="20000"/>
          </a:bodyPr>
          <a:lstStyle/>
          <a:p>
            <a:fld id="{28D3A0CF-A015-45E9-945A-9737571716B3}" type="slidenum">
              <a:rPr lang="en-US" smtClean="0"/>
              <a:pPr/>
              <a:t>49</a:t>
            </a:fld>
            <a:endParaRPr lang="en-US"/>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32"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box(out)">
                                      <p:cBhvr>
                                        <p:cTn id="12" dur="2000"/>
                                        <p:tgtEl>
                                          <p:spTgt spid="6">
                                            <p:txEl>
                                              <p:pRg st="2" end="2"/>
                                            </p:txEl>
                                          </p:spTgt>
                                        </p:tgtEl>
                                      </p:cBhvr>
                                    </p:animEffect>
                                  </p:childTnLst>
                                </p:cTn>
                              </p:par>
                              <p:par>
                                <p:cTn id="13" presetID="4" presetClass="entr" presetSubtype="32" fill="hold" nodeType="with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animEffect transition="in" filter="box(out)">
                                      <p:cBhvr>
                                        <p:cTn id="15" dur="2000"/>
                                        <p:tgtEl>
                                          <p:spTgt spid="6">
                                            <p:txEl>
                                              <p:pRg st="3" end="3"/>
                                            </p:txEl>
                                          </p:spTgt>
                                        </p:tgtEl>
                                      </p:cBhvr>
                                    </p:animEffect>
                                  </p:childTnLst>
                                </p:cTn>
                              </p:par>
                              <p:par>
                                <p:cTn id="16" presetID="4" presetClass="entr" presetSubtype="32" fill="hold" nodeType="withEffect">
                                  <p:stCondLst>
                                    <p:cond delay="0"/>
                                  </p:stCondLst>
                                  <p:childTnLst>
                                    <p:set>
                                      <p:cBhvr>
                                        <p:cTn id="17" dur="1" fill="hold">
                                          <p:stCondLst>
                                            <p:cond delay="0"/>
                                          </p:stCondLst>
                                        </p:cTn>
                                        <p:tgtEl>
                                          <p:spTgt spid="6">
                                            <p:txEl>
                                              <p:pRg st="4" end="4"/>
                                            </p:txEl>
                                          </p:spTgt>
                                        </p:tgtEl>
                                        <p:attrNameLst>
                                          <p:attrName>style.visibility</p:attrName>
                                        </p:attrNameLst>
                                      </p:cBhvr>
                                      <p:to>
                                        <p:strVal val="visible"/>
                                      </p:to>
                                    </p:set>
                                    <p:animEffect transition="in" filter="box(out)">
                                      <p:cBhvr>
                                        <p:cTn id="18" dur="2000"/>
                                        <p:tgtEl>
                                          <p:spTgt spid="6">
                                            <p:txEl>
                                              <p:pRg st="4" end="4"/>
                                            </p:txEl>
                                          </p:spTgt>
                                        </p:tgtEl>
                                      </p:cBhvr>
                                    </p:animEffect>
                                  </p:childTnLst>
                                </p:cTn>
                              </p:par>
                              <p:par>
                                <p:cTn id="19" presetID="4" presetClass="entr" presetSubtype="32" fill="hold" nodeType="withEffect">
                                  <p:stCondLst>
                                    <p:cond delay="0"/>
                                  </p:stCondLst>
                                  <p:childTnLst>
                                    <p:set>
                                      <p:cBhvr>
                                        <p:cTn id="20" dur="1" fill="hold">
                                          <p:stCondLst>
                                            <p:cond delay="0"/>
                                          </p:stCondLst>
                                        </p:cTn>
                                        <p:tgtEl>
                                          <p:spTgt spid="6">
                                            <p:txEl>
                                              <p:pRg st="5" end="5"/>
                                            </p:txEl>
                                          </p:spTgt>
                                        </p:tgtEl>
                                        <p:attrNameLst>
                                          <p:attrName>style.visibility</p:attrName>
                                        </p:attrNameLst>
                                      </p:cBhvr>
                                      <p:to>
                                        <p:strVal val="visible"/>
                                      </p:to>
                                    </p:set>
                                    <p:animEffect transition="in" filter="box(out)">
                                      <p:cBhvr>
                                        <p:cTn id="21" dur="2000"/>
                                        <p:tgtEl>
                                          <p:spTgt spid="6">
                                            <p:txEl>
                                              <p:pRg st="5" end="5"/>
                                            </p:txEl>
                                          </p:spTgt>
                                        </p:tgtEl>
                                      </p:cBhvr>
                                    </p:animEffect>
                                  </p:childTnLst>
                                </p:cTn>
                              </p:par>
                              <p:par>
                                <p:cTn id="22" presetID="4" presetClass="entr" presetSubtype="32" fill="hold" nodeType="withEffect">
                                  <p:stCondLst>
                                    <p:cond delay="0"/>
                                  </p:stCondLst>
                                  <p:childTnLst>
                                    <p:set>
                                      <p:cBhvr>
                                        <p:cTn id="23" dur="1" fill="hold">
                                          <p:stCondLst>
                                            <p:cond delay="0"/>
                                          </p:stCondLst>
                                        </p:cTn>
                                        <p:tgtEl>
                                          <p:spTgt spid="6">
                                            <p:txEl>
                                              <p:pRg st="6" end="6"/>
                                            </p:txEl>
                                          </p:spTgt>
                                        </p:tgtEl>
                                        <p:attrNameLst>
                                          <p:attrName>style.visibility</p:attrName>
                                        </p:attrNameLst>
                                      </p:cBhvr>
                                      <p:to>
                                        <p:strVal val="visible"/>
                                      </p:to>
                                    </p:set>
                                    <p:animEffect transition="in" filter="box(out)">
                                      <p:cBhvr>
                                        <p:cTn id="24" dur="20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986</TotalTime>
  <Words>2955</Words>
  <Application>Microsoft Office PowerPoint</Application>
  <PresentationFormat>On-screen Show (4:3)</PresentationFormat>
  <Paragraphs>455</Paragraphs>
  <Slides>49</Slides>
  <Notes>1</Notes>
  <HiddenSlides>0</HiddenSlides>
  <MMClips>0</MMClip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Median</vt:lpstr>
      <vt:lpstr>BUDGET PROPOSAL ON INDIRECT TAXES 2012</vt:lpstr>
      <vt:lpstr>BUDGET 2012</vt:lpstr>
      <vt:lpstr>EXCISE – Increase in Duty</vt:lpstr>
      <vt:lpstr>EXCISE – Increase in Duty</vt:lpstr>
      <vt:lpstr>EXCISE – Increase in Duty</vt:lpstr>
      <vt:lpstr>EXCISE – Increase in Duty</vt:lpstr>
      <vt:lpstr>EXCISE – Increase in Duty</vt:lpstr>
      <vt:lpstr>Excise duty – Reduction in duty</vt:lpstr>
      <vt:lpstr>EXCISE – Changes in duty</vt:lpstr>
      <vt:lpstr>Excise duty – Exemption</vt:lpstr>
      <vt:lpstr>Excise – Changes in Central Excise Tariff</vt:lpstr>
      <vt:lpstr>Excise – Changes in Central Excise Tariff</vt:lpstr>
      <vt:lpstr>Changes in CENVAT Credit Rules</vt:lpstr>
      <vt:lpstr>Changes in CENVAT Credit Rules</vt:lpstr>
      <vt:lpstr>Changes in CENVAT Credit Rules</vt:lpstr>
      <vt:lpstr>Changes in CENVAT Credit Rules</vt:lpstr>
      <vt:lpstr>EXCISE – Amendments in Central Excise Act</vt:lpstr>
      <vt:lpstr>EXCISE – Amendments in Central Excise Act</vt:lpstr>
      <vt:lpstr>EXCISE – Amendments in Central Excise Rules &amp; Other Miscellaneous</vt:lpstr>
      <vt:lpstr>Service tax – Increase in rate</vt:lpstr>
      <vt:lpstr>Service tax – Introduction of Negative list</vt:lpstr>
      <vt:lpstr>Service tax – Negative list</vt:lpstr>
      <vt:lpstr>Service tax – Negative list</vt:lpstr>
      <vt:lpstr>Service tax – Negative list</vt:lpstr>
      <vt:lpstr>Service tax – “Service” new definition</vt:lpstr>
      <vt:lpstr>Service tax – Declared services</vt:lpstr>
      <vt:lpstr>Service tax – Declared services</vt:lpstr>
      <vt:lpstr>Service tax – Exempted service</vt:lpstr>
      <vt:lpstr>Service tax - Abatements</vt:lpstr>
      <vt:lpstr>Service tax – Reverse charge provisions</vt:lpstr>
      <vt:lpstr>Service tax – Point of taxation</vt:lpstr>
      <vt:lpstr>Service tax – Point of taxation</vt:lpstr>
      <vt:lpstr>Service tax – Valuation Rules</vt:lpstr>
      <vt:lpstr>Service tax – Valuation Rules</vt:lpstr>
      <vt:lpstr>Service tax - Payment</vt:lpstr>
      <vt:lpstr>Service tax – Other Changes</vt:lpstr>
      <vt:lpstr>Service tax – Other Changes</vt:lpstr>
      <vt:lpstr>Common provisions – Excise and Service tax</vt:lpstr>
      <vt:lpstr>Customs</vt:lpstr>
      <vt:lpstr>Customs</vt:lpstr>
      <vt:lpstr>Customs </vt:lpstr>
      <vt:lpstr>INDUSTRY Impact - Automobiles</vt:lpstr>
      <vt:lpstr>INDUSTRY Impact - Tobacco</vt:lpstr>
      <vt:lpstr>INDUSTRY Impact – Mobile/Telecommunication</vt:lpstr>
      <vt:lpstr>INDUSTRY Impact – Mining</vt:lpstr>
      <vt:lpstr>INDUSTRY Impact – Health</vt:lpstr>
      <vt:lpstr>INDUSTRY Impact – Cement</vt:lpstr>
      <vt:lpstr>Budget 2012</vt:lpstr>
      <vt:lpstr>CONTACT US</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administrator # admin-bb28adc60 # abc</cp:lastModifiedBy>
  <cp:revision>155</cp:revision>
  <dcterms:created xsi:type="dcterms:W3CDTF">2012-03-16T12:40:48Z</dcterms:created>
  <dcterms:modified xsi:type="dcterms:W3CDTF">2012-04-04T09:32:58Z</dcterms:modified>
</cp:coreProperties>
</file>