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258" r:id="rId3"/>
    <p:sldId id="259" r:id="rId4"/>
    <p:sldId id="260" r:id="rId5"/>
    <p:sldId id="261" r:id="rId6"/>
    <p:sldId id="262" r:id="rId7"/>
    <p:sldId id="263" r:id="rId8"/>
    <p:sldId id="272" r:id="rId9"/>
    <p:sldId id="273" r:id="rId10"/>
    <p:sldId id="274" r:id="rId11"/>
    <p:sldId id="275" r:id="rId12"/>
    <p:sldId id="264" r:id="rId13"/>
    <p:sldId id="283" r:id="rId14"/>
    <p:sldId id="265" r:id="rId15"/>
    <p:sldId id="266" r:id="rId16"/>
    <p:sldId id="267" r:id="rId17"/>
    <p:sldId id="276" r:id="rId18"/>
    <p:sldId id="277" r:id="rId19"/>
    <p:sldId id="278" r:id="rId20"/>
    <p:sldId id="279" r:id="rId21"/>
    <p:sldId id="280" r:id="rId22"/>
    <p:sldId id="281" r:id="rId23"/>
    <p:sldId id="282" r:id="rId24"/>
    <p:sldId id="307" r:id="rId25"/>
    <p:sldId id="269" r:id="rId26"/>
    <p:sldId id="284" r:id="rId27"/>
    <p:sldId id="308" r:id="rId28"/>
    <p:sldId id="286" r:id="rId29"/>
    <p:sldId id="309" r:id="rId30"/>
    <p:sldId id="310" r:id="rId31"/>
    <p:sldId id="311" r:id="rId32"/>
    <p:sldId id="312" r:id="rId33"/>
    <p:sldId id="313" r:id="rId34"/>
    <p:sldId id="314" r:id="rId35"/>
    <p:sldId id="315" r:id="rId36"/>
    <p:sldId id="290" r:id="rId37"/>
    <p:sldId id="316" r:id="rId38"/>
    <p:sldId id="317" r:id="rId39"/>
    <p:sldId id="291" r:id="rId40"/>
    <p:sldId id="318" r:id="rId41"/>
    <p:sldId id="319" r:id="rId42"/>
    <p:sldId id="320" r:id="rId43"/>
    <p:sldId id="293" r:id="rId44"/>
    <p:sldId id="294"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7D2A"/>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4681" autoAdjust="0"/>
  </p:normalViewPr>
  <p:slideViewPr>
    <p:cSldViewPr>
      <p:cViewPr varScale="1">
        <p:scale>
          <a:sx n="70" d="100"/>
          <a:sy n="70" d="100"/>
        </p:scale>
        <p:origin x="-51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3B0970-8DD1-45FC-B95F-35C74C3678DA}" type="datetimeFigureOut">
              <a:rPr lang="en-US" smtClean="0"/>
              <a:pPr/>
              <a:t>3/2/2011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0872A5-3B6C-41B2-A571-524878A2AA1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E80C3AB-5886-432C-9C31-4ADEBE503C94}" type="datetime1">
              <a:rPr lang="en-US" smtClean="0"/>
              <a:pPr/>
              <a:t>3/2/2011</a:t>
            </a:fld>
            <a:endParaRPr lang="en-US"/>
          </a:p>
        </p:txBody>
      </p:sp>
      <p:sp>
        <p:nvSpPr>
          <p:cNvPr id="5" name="Footer Placeholder 4"/>
          <p:cNvSpPr>
            <a:spLocks noGrp="1"/>
          </p:cNvSpPr>
          <p:nvPr>
            <p:ph type="ftr" sz="quarter" idx="11"/>
          </p:nvPr>
        </p:nvSpPr>
        <p:spPr/>
        <p:txBody>
          <a:bodyPr/>
          <a:lstStyle/>
          <a:p>
            <a:r>
              <a:rPr lang="en-US" smtClean="0"/>
              <a:t>Created and Presented by: CA. Pradeep Jain</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3A16BB-FC89-48C5-A4F7-CFB25136D0C5}" type="datetime1">
              <a:rPr lang="en-US" smtClean="0"/>
              <a:pPr/>
              <a:t>3/2/2011</a:t>
            </a:fld>
            <a:endParaRPr lang="en-US"/>
          </a:p>
        </p:txBody>
      </p:sp>
      <p:sp>
        <p:nvSpPr>
          <p:cNvPr id="5" name="Footer Placeholder 4"/>
          <p:cNvSpPr>
            <a:spLocks noGrp="1"/>
          </p:cNvSpPr>
          <p:nvPr>
            <p:ph type="ftr" sz="quarter" idx="11"/>
          </p:nvPr>
        </p:nvSpPr>
        <p:spPr/>
        <p:txBody>
          <a:bodyPr/>
          <a:lstStyle/>
          <a:p>
            <a:r>
              <a:rPr lang="en-US" smtClean="0"/>
              <a:t>Created and Presented by: CA. Pradeep Jain</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5F30FE-6795-494F-895B-280051B9CBB7}" type="datetime1">
              <a:rPr lang="en-US" smtClean="0"/>
              <a:pPr/>
              <a:t>3/2/2011</a:t>
            </a:fld>
            <a:endParaRPr lang="en-US"/>
          </a:p>
        </p:txBody>
      </p:sp>
      <p:sp>
        <p:nvSpPr>
          <p:cNvPr id="5" name="Footer Placeholder 4"/>
          <p:cNvSpPr>
            <a:spLocks noGrp="1"/>
          </p:cNvSpPr>
          <p:nvPr>
            <p:ph type="ftr" sz="quarter" idx="11"/>
          </p:nvPr>
        </p:nvSpPr>
        <p:spPr/>
        <p:txBody>
          <a:bodyPr/>
          <a:lstStyle/>
          <a:p>
            <a:r>
              <a:rPr lang="en-US" smtClean="0"/>
              <a:t>Created and Presented by: CA. Pradeep Jain</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328F616-B326-4FE2-9D29-7F58C684A96D}" type="datetime1">
              <a:rPr lang="en-US" smtClean="0"/>
              <a:pPr/>
              <a:t>3/2/2011</a:t>
            </a:fld>
            <a:endParaRPr lang="en-US"/>
          </a:p>
        </p:txBody>
      </p:sp>
      <p:sp>
        <p:nvSpPr>
          <p:cNvPr id="6" name="Footer Placeholder 5"/>
          <p:cNvSpPr>
            <a:spLocks noGrp="1"/>
          </p:cNvSpPr>
          <p:nvPr>
            <p:ph type="ftr" sz="quarter" idx="11"/>
          </p:nvPr>
        </p:nvSpPr>
        <p:spPr/>
        <p:txBody>
          <a:bodyPr/>
          <a:lstStyle/>
          <a:p>
            <a:r>
              <a:rPr lang="en-US" smtClean="0"/>
              <a:t>Created and Presented by: CA. Pradeep Jain</a:t>
            </a:r>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E2BEFFC-F71A-4A96-B437-30E76A04D990}" type="datetime1">
              <a:rPr lang="en-US" smtClean="0"/>
              <a:pPr/>
              <a:t>3/2/2011</a:t>
            </a:fld>
            <a:endParaRPr lang="en-US"/>
          </a:p>
        </p:txBody>
      </p:sp>
      <p:sp>
        <p:nvSpPr>
          <p:cNvPr id="8" name="Footer Placeholder 7"/>
          <p:cNvSpPr>
            <a:spLocks noGrp="1"/>
          </p:cNvSpPr>
          <p:nvPr>
            <p:ph type="ftr" sz="quarter" idx="11"/>
          </p:nvPr>
        </p:nvSpPr>
        <p:spPr/>
        <p:txBody>
          <a:bodyPr/>
          <a:lstStyle/>
          <a:p>
            <a:r>
              <a:rPr lang="en-US" smtClean="0"/>
              <a:t>Created and Presented by: CA. Pradeep Jain</a:t>
            </a:r>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AA0A308-A69A-4042-90C0-8CBED582A5C9}" type="datetime1">
              <a:rPr lang="en-US" smtClean="0"/>
              <a:pPr/>
              <a:t>3/2/2011</a:t>
            </a:fld>
            <a:endParaRPr lang="en-US"/>
          </a:p>
        </p:txBody>
      </p:sp>
      <p:sp>
        <p:nvSpPr>
          <p:cNvPr id="4" name="Footer Placeholder 3"/>
          <p:cNvSpPr>
            <a:spLocks noGrp="1"/>
          </p:cNvSpPr>
          <p:nvPr>
            <p:ph type="ftr" sz="quarter" idx="11"/>
          </p:nvPr>
        </p:nvSpPr>
        <p:spPr/>
        <p:txBody>
          <a:bodyPr/>
          <a:lstStyle/>
          <a:p>
            <a:r>
              <a:rPr lang="en-US" smtClean="0"/>
              <a:t>Created and Presented by: CA. Pradeep Jain</a:t>
            </a:r>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7DFBA5-CC06-49EA-9A29-268B408DEDC4}" type="datetime1">
              <a:rPr lang="en-US" smtClean="0"/>
              <a:pPr/>
              <a:t>3/2/2011</a:t>
            </a:fld>
            <a:endParaRPr lang="en-US"/>
          </a:p>
        </p:txBody>
      </p:sp>
      <p:sp>
        <p:nvSpPr>
          <p:cNvPr id="3" name="Footer Placeholder 2"/>
          <p:cNvSpPr>
            <a:spLocks noGrp="1"/>
          </p:cNvSpPr>
          <p:nvPr>
            <p:ph type="ftr" sz="quarter" idx="11"/>
          </p:nvPr>
        </p:nvSpPr>
        <p:spPr/>
        <p:txBody>
          <a:bodyPr/>
          <a:lstStyle/>
          <a:p>
            <a:r>
              <a:rPr lang="en-US" smtClean="0"/>
              <a:t>Created and Presented by: CA. Pradeep Jain</a:t>
            </a:r>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FFAF51-6573-40AB-B6EB-814CDB9C8645}" type="datetime1">
              <a:rPr lang="en-US" smtClean="0"/>
              <a:pPr/>
              <a:t>3/2/2011</a:t>
            </a:fld>
            <a:endParaRPr lang="en-US"/>
          </a:p>
        </p:txBody>
      </p:sp>
      <p:sp>
        <p:nvSpPr>
          <p:cNvPr id="6" name="Footer Placeholder 5"/>
          <p:cNvSpPr>
            <a:spLocks noGrp="1"/>
          </p:cNvSpPr>
          <p:nvPr>
            <p:ph type="ftr" sz="quarter" idx="11"/>
          </p:nvPr>
        </p:nvSpPr>
        <p:spPr/>
        <p:txBody>
          <a:bodyPr/>
          <a:lstStyle/>
          <a:p>
            <a:r>
              <a:rPr lang="en-US" smtClean="0"/>
              <a:t>Created and Presented by: CA. Pradeep Jain</a:t>
            </a:r>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98D7FE-ECA3-4DB5-A1D9-48B180AFAF41}" type="datetime1">
              <a:rPr lang="en-US" smtClean="0"/>
              <a:pPr/>
              <a:t>3/2/2011</a:t>
            </a:fld>
            <a:endParaRPr lang="en-US"/>
          </a:p>
        </p:txBody>
      </p:sp>
      <p:sp>
        <p:nvSpPr>
          <p:cNvPr id="6" name="Footer Placeholder 5"/>
          <p:cNvSpPr>
            <a:spLocks noGrp="1"/>
          </p:cNvSpPr>
          <p:nvPr>
            <p:ph type="ftr" sz="quarter" idx="11"/>
          </p:nvPr>
        </p:nvSpPr>
        <p:spPr/>
        <p:txBody>
          <a:bodyPr/>
          <a:lstStyle/>
          <a:p>
            <a:r>
              <a:rPr lang="en-US" smtClean="0"/>
              <a:t>Created and Presented by: CA. Pradeep Jain</a:t>
            </a:r>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DF32C2-97F2-473D-9F11-143A947635DF}" type="datetime1">
              <a:rPr lang="en-US" smtClean="0"/>
              <a:pPr/>
              <a:t>3/2/2011</a:t>
            </a:fld>
            <a:endParaRPr lang="en-US"/>
          </a:p>
        </p:txBody>
      </p:sp>
      <p:sp>
        <p:nvSpPr>
          <p:cNvPr id="5" name="Footer Placeholder 4"/>
          <p:cNvSpPr>
            <a:spLocks noGrp="1"/>
          </p:cNvSpPr>
          <p:nvPr>
            <p:ph type="ftr" sz="quarter" idx="11"/>
          </p:nvPr>
        </p:nvSpPr>
        <p:spPr/>
        <p:txBody>
          <a:bodyPr/>
          <a:lstStyle/>
          <a:p>
            <a:r>
              <a:rPr lang="en-US" smtClean="0"/>
              <a:t>Created and Presented by: CA. Pradeep Jain</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842E48-0D90-43F4-A8EC-951A602F8420}" type="datetime1">
              <a:rPr lang="en-US" smtClean="0"/>
              <a:pPr/>
              <a:t>3/2/2011</a:t>
            </a:fld>
            <a:endParaRPr lang="en-US"/>
          </a:p>
        </p:txBody>
      </p:sp>
      <p:sp>
        <p:nvSpPr>
          <p:cNvPr id="5" name="Footer Placeholder 4"/>
          <p:cNvSpPr>
            <a:spLocks noGrp="1"/>
          </p:cNvSpPr>
          <p:nvPr>
            <p:ph type="ftr" sz="quarter" idx="11"/>
          </p:nvPr>
        </p:nvSpPr>
        <p:spPr/>
        <p:txBody>
          <a:bodyPr/>
          <a:lstStyle/>
          <a:p>
            <a:r>
              <a:rPr lang="en-US" smtClean="0"/>
              <a:t>Created and Presented by: CA. Pradeep Jain</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1C364B-4E31-458F-9A60-FCA190139338}" type="datetime1">
              <a:rPr lang="en-US" smtClean="0"/>
              <a:pPr/>
              <a:t>3/2/2011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Created and Presented by: CA. Pradeep Jain</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8.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9.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11.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2.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2.pn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3.pn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2.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2.jpeg"/><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2.jpe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2.jpe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2.jpe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2.jpeg"/><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jpeg"/><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jpeg"/><Relationship Id="rId4"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jpe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jpe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jpeg"/><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2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jpeg"/><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30.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jpeg"/><Relationship Id="rId4" Type="http://schemas.openxmlformats.org/officeDocument/2006/relationships/image" Target="../media/image6.jpe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6.jpeg"/></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32.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2.jpeg"/><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2.jpeg"/><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6.jpeg"/></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2.jpeg"/></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4.jpeg"/></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3"/>
          <p:cNvSpPr txBox="1"/>
          <p:nvPr/>
        </p:nvSpPr>
        <p:spPr>
          <a:xfrm>
            <a:off x="0" y="3716453"/>
            <a:ext cx="5410200" cy="1077218"/>
          </a:xfrm>
          <a:prstGeom prst="rect">
            <a:avLst/>
          </a:prstGeom>
          <a:solidFill>
            <a:srgbClr val="E27D2A"/>
          </a:solidFill>
          <a:effectLst>
            <a:innerShdw blurRad="114300">
              <a:prstClr val="black"/>
            </a:innerShdw>
          </a:effectLst>
          <a:scene3d>
            <a:camera prst="orthographicFront"/>
            <a:lightRig rig="soft" dir="t">
              <a:rot lat="0" lon="0" rev="10800000"/>
            </a:lightRig>
          </a:scene3d>
          <a:sp3d>
            <a:bevelT w="114300" prst="artDeco"/>
          </a:sp3d>
        </p:spPr>
        <p:txBody>
          <a:bodyPr wrap="square" rtlCol="0">
            <a:spAutoFit/>
            <a:sp3d>
              <a:bevelT w="27940" h="12700"/>
              <a:contourClr>
                <a:srgbClr val="DDDDDD"/>
              </a:contourClr>
            </a:sp3d>
          </a:bodyPr>
          <a:ls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US" sz="3200" b="1" spc="150" dirty="0" smtClean="0">
                <a:ln w="11430"/>
                <a:solidFill>
                  <a:srgbClr val="F8F8F8"/>
                </a:solidFill>
                <a:effectLst>
                  <a:outerShdw blurRad="25400" algn="tl" rotWithShape="0">
                    <a:srgbClr val="000000">
                      <a:alpha val="43000"/>
                    </a:srgbClr>
                  </a:outerShdw>
                </a:effectLst>
              </a:rPr>
              <a:t>Budget Seminar</a:t>
            </a:r>
          </a:p>
          <a:p>
            <a:pPr algn="ctr"/>
            <a:r>
              <a:rPr lang="en-US" sz="3200" b="1" spc="150" dirty="0" smtClean="0">
                <a:ln w="11430"/>
                <a:solidFill>
                  <a:srgbClr val="F8F8F8"/>
                </a:solidFill>
                <a:effectLst>
                  <a:outerShdw blurRad="25400" algn="tl" rotWithShape="0">
                    <a:srgbClr val="000000">
                      <a:alpha val="43000"/>
                    </a:srgbClr>
                  </a:outerShdw>
                </a:effectLst>
              </a:rPr>
              <a:t>Indirect Taxes</a:t>
            </a:r>
            <a:endParaRPr lang="en-US" sz="3200" b="1" spc="150" dirty="0">
              <a:ln w="11430"/>
              <a:solidFill>
                <a:srgbClr val="F8F8F8"/>
              </a:solidFill>
              <a:effectLst>
                <a:outerShdw blurRad="25400" algn="tl" rotWithShape="0">
                  <a:srgbClr val="000000">
                    <a:alpha val="43000"/>
                  </a:srgbClr>
                </a:outerShdw>
              </a:effectLst>
            </a:endParaRPr>
          </a:p>
        </p:txBody>
      </p:sp>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16" name="Group 15"/>
          <p:cNvGrpSpPr/>
          <p:nvPr/>
        </p:nvGrpSpPr>
        <p:grpSpPr>
          <a:xfrm>
            <a:off x="914400" y="381000"/>
            <a:ext cx="3962400" cy="3124200"/>
            <a:chOff x="533400" y="762000"/>
            <a:chExt cx="7772400" cy="5867400"/>
          </a:xfrm>
        </p:grpSpPr>
        <p:sp>
          <p:nvSpPr>
            <p:cNvPr id="17"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3"/>
                    <a:srcRect/>
                    <a:tile tx="0" ty="0" sx="100000" sy="100000" flip="none" algn="tl"/>
                  </a:blipFill>
                  <a:effectLst/>
                  <a:latin typeface="Impact"/>
                </a:rPr>
                <a:t>SEMINAR</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3"/>
                  <a:srcRect/>
                  <a:tile tx="0" ty="0" sx="100000" sy="100000" flip="none" algn="tl"/>
                </a:blipFill>
                <a:effectLst/>
                <a:latin typeface="Impact"/>
              </a:endParaRPr>
            </a:p>
          </p:txBody>
        </p:sp>
        <p:sp>
          <p:nvSpPr>
            <p:cNvPr id="18"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3"/>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3"/>
                  <a:srcRect/>
                  <a:tile tx="0" ty="0" sx="100000" sy="100000" flip="none" algn="tl"/>
                </a:blipFill>
                <a:effectLst/>
                <a:latin typeface="Impact"/>
              </a:endParaRPr>
            </a:p>
          </p:txBody>
        </p:sp>
        <p:sp>
          <p:nvSpPr>
            <p:cNvPr id="19"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3"/>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3"/>
                  <a:srcRect/>
                  <a:tile tx="0" ty="0" sx="100000" sy="100000" flip="none" algn="tl"/>
                </a:blipFill>
                <a:effectLst/>
                <a:latin typeface="Impact"/>
              </a:endParaRPr>
            </a:p>
          </p:txBody>
        </p:sp>
      </p:grpSp>
      <p:sp>
        <p:nvSpPr>
          <p:cNvPr id="20" name="TextBox 19"/>
          <p:cNvSpPr txBox="1"/>
          <p:nvPr/>
        </p:nvSpPr>
        <p:spPr>
          <a:xfrm>
            <a:off x="533400" y="5029200"/>
            <a:ext cx="8458200" cy="1508105"/>
          </a:xfrm>
          <a:prstGeom prst="rect">
            <a:avLst/>
          </a:prstGeom>
          <a:noFill/>
        </p:spPr>
        <p:txBody>
          <a:bodyPr wrap="square" rtlCol="0">
            <a:spAutoFit/>
          </a:bodyPr>
          <a:lstStyle/>
          <a:p>
            <a:r>
              <a:rPr lang="en-US" dirty="0" smtClean="0">
                <a:solidFill>
                  <a:schemeClr val="bg1"/>
                </a:solidFill>
              </a:rPr>
              <a:t>CREATED AND PRESENTED BY:</a:t>
            </a:r>
          </a:p>
          <a:p>
            <a:pPr lvl="3"/>
            <a:r>
              <a:rPr lang="en-US" sz="2400" b="1" dirty="0" smtClean="0">
                <a:solidFill>
                  <a:schemeClr val="bg1"/>
                </a:solidFill>
              </a:rPr>
              <a:t>FCA Pradeep Jain</a:t>
            </a:r>
          </a:p>
          <a:p>
            <a:pPr lvl="3"/>
            <a:r>
              <a:rPr lang="en-US" sz="2400" b="1" dirty="0" smtClean="0">
                <a:solidFill>
                  <a:schemeClr val="bg1"/>
                </a:solidFill>
              </a:rPr>
              <a:t>H-29, Shastri Nagar, Jodhpur- 342001</a:t>
            </a:r>
          </a:p>
          <a:p>
            <a:pPr lvl="3"/>
            <a:r>
              <a:rPr lang="en-US" sz="2400" b="1" dirty="0" smtClean="0">
                <a:solidFill>
                  <a:schemeClr val="bg1"/>
                </a:solidFill>
              </a:rPr>
              <a:t>M. 9314722236</a:t>
            </a:r>
            <a:endParaRPr lang="en-US" sz="2400" b="1" dirty="0">
              <a:solidFill>
                <a:schemeClr val="bg1"/>
              </a:solidFill>
            </a:endParaRPr>
          </a:p>
        </p:txBody>
      </p:sp>
    </p:spTree>
  </p:cSld>
  <p:clrMapOvr>
    <a:masterClrMapping/>
  </p:clrMapOvr>
  <p:transition>
    <p:randomBa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sp>
        <p:nvSpPr>
          <p:cNvPr id="5" name="TextBox 4"/>
          <p:cNvSpPr txBox="1"/>
          <p:nvPr/>
        </p:nvSpPr>
        <p:spPr>
          <a:xfrm>
            <a:off x="2209800" y="1981200"/>
            <a:ext cx="6705600" cy="3016210"/>
          </a:xfrm>
          <a:prstGeom prst="rect">
            <a:avLst/>
          </a:prstGeom>
          <a:noFill/>
        </p:spPr>
        <p:txBody>
          <a:bodyPr wrap="square" rtlCol="0">
            <a:spAutoFit/>
          </a:bodyPr>
          <a:lstStyle/>
          <a:p>
            <a:pPr>
              <a:spcBef>
                <a:spcPts val="600"/>
              </a:spcBef>
              <a:spcAft>
                <a:spcPts val="600"/>
              </a:spcAft>
              <a:buFont typeface="Wingdings" pitchFamily="2" charset="2"/>
              <a:buChar char="Ø"/>
            </a:pPr>
            <a:r>
              <a:rPr lang="en-US" sz="4000" b="1" dirty="0" smtClean="0">
                <a:latin typeface="Agency FB" pitchFamily="34" charset="0"/>
              </a:rPr>
              <a:t>New Services Inserted</a:t>
            </a:r>
          </a:p>
          <a:p>
            <a:pPr>
              <a:spcBef>
                <a:spcPts val="600"/>
              </a:spcBef>
              <a:spcAft>
                <a:spcPts val="600"/>
              </a:spcAft>
              <a:buFont typeface="Wingdings" pitchFamily="2" charset="2"/>
              <a:buChar char="Ø"/>
            </a:pPr>
            <a:r>
              <a:rPr lang="en-US" sz="4000" b="1" dirty="0" smtClean="0">
                <a:latin typeface="Agency FB" pitchFamily="34" charset="0"/>
              </a:rPr>
              <a:t>Changes in Existing Services</a:t>
            </a:r>
          </a:p>
          <a:p>
            <a:pPr>
              <a:spcBef>
                <a:spcPts val="600"/>
              </a:spcBef>
              <a:spcAft>
                <a:spcPts val="600"/>
              </a:spcAft>
              <a:buFont typeface="Wingdings" pitchFamily="2" charset="2"/>
              <a:buChar char="Ø"/>
            </a:pPr>
            <a:r>
              <a:rPr lang="en-US" sz="4000" b="1" dirty="0" smtClean="0">
                <a:latin typeface="Agency FB" pitchFamily="34" charset="0"/>
              </a:rPr>
              <a:t>Compliance Mechanism Changes</a:t>
            </a:r>
          </a:p>
          <a:p>
            <a:pPr>
              <a:spcBef>
                <a:spcPts val="600"/>
              </a:spcBef>
              <a:spcAft>
                <a:spcPts val="600"/>
              </a:spcAft>
              <a:buFont typeface="Wingdings" pitchFamily="2" charset="2"/>
              <a:buChar char="Ø"/>
            </a:pPr>
            <a:r>
              <a:rPr lang="en-US" sz="4000" b="1" dirty="0" smtClean="0">
                <a:latin typeface="Agency FB" pitchFamily="34" charset="0"/>
              </a:rPr>
              <a:t>Amendment in Various Rules</a:t>
            </a:r>
            <a:endParaRPr lang="en-US" sz="4000" b="1" dirty="0">
              <a:latin typeface="Agency FB" pitchFamily="34" charset="0"/>
            </a:endParaRPr>
          </a:p>
        </p:txBody>
      </p:sp>
      <p:grpSp>
        <p:nvGrpSpPr>
          <p:cNvPr id="11" name="Group 10"/>
          <p:cNvGrpSpPr/>
          <p:nvPr/>
        </p:nvGrpSpPr>
        <p:grpSpPr>
          <a:xfrm>
            <a:off x="2209800" y="76200"/>
            <a:ext cx="6172200" cy="1524000"/>
            <a:chOff x="2209800" y="76200"/>
            <a:chExt cx="6172200" cy="1524000"/>
          </a:xfrm>
        </p:grpSpPr>
        <p:pic>
          <p:nvPicPr>
            <p:cNvPr id="10" name="Picture 9" descr="fancy underline.jpg"/>
            <p:cNvPicPr>
              <a:picLocks noChangeAspect="1"/>
            </p:cNvPicPr>
            <p:nvPr/>
          </p:nvPicPr>
          <p:blipFill>
            <a:blip r:embed="rId3"/>
            <a:stretch>
              <a:fillRect/>
            </a:stretch>
          </p:blipFill>
          <p:spPr>
            <a:xfrm>
              <a:off x="3048000" y="1084433"/>
              <a:ext cx="4495800" cy="515767"/>
            </a:xfrm>
            <a:prstGeom prst="rect">
              <a:avLst/>
            </a:prstGeom>
          </p:spPr>
        </p:pic>
        <p:sp>
          <p:nvSpPr>
            <p:cNvPr id="4" name="Rectangle 3"/>
            <p:cNvSpPr/>
            <p:nvPr/>
          </p:nvSpPr>
          <p:spPr>
            <a:xfrm>
              <a:off x="2209800" y="76200"/>
              <a:ext cx="6172200" cy="1323439"/>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cap="none" spc="0" dirty="0" smtClean="0">
                  <a:ln w="11430"/>
                  <a:solidFill>
                    <a:schemeClr val="tx1">
                      <a:lumMod val="95000"/>
                      <a:lumOff val="5000"/>
                    </a:schemeClr>
                  </a:solidFill>
                  <a:effectLst>
                    <a:outerShdw blurRad="80000" dist="40000" dir="5040000" algn="tl">
                      <a:srgbClr val="000000">
                        <a:alpha val="30000"/>
                      </a:srgbClr>
                    </a:outerShdw>
                  </a:effectLst>
                  <a:latin typeface="Agency FB" pitchFamily="34" charset="0"/>
                </a:rPr>
                <a:t>Service Tax</a:t>
              </a:r>
              <a:endParaRPr lang="en-US" sz="8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8" name="Group 7"/>
          <p:cNvGrpSpPr/>
          <p:nvPr/>
        </p:nvGrpSpPr>
        <p:grpSpPr>
          <a:xfrm>
            <a:off x="76200" y="2362200"/>
            <a:ext cx="2057400" cy="1828800"/>
            <a:chOff x="533400" y="762000"/>
            <a:chExt cx="7772400" cy="5867400"/>
          </a:xfrm>
        </p:grpSpPr>
        <p:sp>
          <p:nvSpPr>
            <p:cNvPr id="9"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533400" y="76200"/>
            <a:ext cx="61722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cap="none" spc="0" dirty="0" smtClean="0">
                  <a:ln w="11430"/>
                  <a:solidFill>
                    <a:schemeClr val="tx1">
                      <a:lumMod val="95000"/>
                      <a:lumOff val="5000"/>
                    </a:schemeClr>
                  </a:solidFill>
                  <a:effectLst>
                    <a:outerShdw blurRad="80000" dist="40000" dir="5040000" algn="tl">
                      <a:srgbClr val="000000">
                        <a:alpha val="30000"/>
                      </a:srgbClr>
                    </a:outerShdw>
                  </a:effectLst>
                  <a:latin typeface="Agency FB" pitchFamily="34" charset="0"/>
                </a:rPr>
                <a:t>New Services Inserted</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152400" y="1419761"/>
            <a:ext cx="6858000" cy="984885"/>
          </a:xfrm>
          <a:prstGeom prst="rect">
            <a:avLst/>
          </a:prstGeom>
          <a:noFill/>
        </p:spPr>
        <p:txBody>
          <a:bodyPr wrap="square" rtlCol="0">
            <a:spAutoFit/>
          </a:bodyPr>
          <a:lstStyle/>
          <a:p>
            <a:pPr marL="457200" indent="-457200">
              <a:spcBef>
                <a:spcPts val="600"/>
              </a:spcBef>
              <a:spcAft>
                <a:spcPts val="600"/>
              </a:spcAft>
              <a:buFont typeface="+mj-lt"/>
              <a:buAutoNum type="arabicPeriod"/>
            </a:pPr>
            <a:r>
              <a:rPr lang="en-US" sz="2400" b="1" dirty="0" smtClean="0">
                <a:latin typeface="Agency FB" pitchFamily="34" charset="0"/>
              </a:rPr>
              <a:t>Services Provided by a Restaurant</a:t>
            </a:r>
          </a:p>
          <a:p>
            <a:pPr marL="457200" indent="-457200">
              <a:spcBef>
                <a:spcPts val="600"/>
              </a:spcBef>
              <a:spcAft>
                <a:spcPts val="600"/>
              </a:spcAft>
              <a:buFont typeface="+mj-lt"/>
              <a:buAutoNum type="arabicPeriod"/>
            </a:pPr>
            <a:r>
              <a:rPr lang="en-US" sz="2400" b="1" dirty="0" smtClean="0">
                <a:latin typeface="Agency FB" pitchFamily="34" charset="0"/>
              </a:rPr>
              <a:t>Short Term Accommodations</a:t>
            </a:r>
          </a:p>
        </p:txBody>
      </p:sp>
      <p:grpSp>
        <p:nvGrpSpPr>
          <p:cNvPr id="17" name="Group 16"/>
          <p:cNvGrpSpPr/>
          <p:nvPr/>
        </p:nvGrpSpPr>
        <p:grpSpPr>
          <a:xfrm>
            <a:off x="1462548" y="2438400"/>
            <a:ext cx="3947652" cy="609599"/>
            <a:chOff x="1462548" y="2438400"/>
            <a:chExt cx="3947652" cy="609599"/>
          </a:xfrm>
        </p:grpSpPr>
        <p:sp>
          <p:nvSpPr>
            <p:cNvPr id="10" name="TextBox 9"/>
            <p:cNvSpPr txBox="1"/>
            <p:nvPr/>
          </p:nvSpPr>
          <p:spPr>
            <a:xfrm>
              <a:off x="1524000" y="2438400"/>
              <a:ext cx="3886200" cy="461665"/>
            </a:xfrm>
            <a:prstGeom prst="rect">
              <a:avLst/>
            </a:prstGeom>
            <a:noFill/>
          </p:spPr>
          <p:txBody>
            <a:bodyPr wrap="square" rtlCol="0">
              <a:spAutoFit/>
            </a:bodyPr>
            <a:lstStyle/>
            <a:p>
              <a:pPr marL="457200" indent="-457200">
                <a:spcBef>
                  <a:spcPts val="600"/>
                </a:spcBef>
                <a:spcAft>
                  <a:spcPts val="600"/>
                </a:spcAft>
              </a:pPr>
              <a:r>
                <a:rPr lang="en-US" sz="2400" b="1" dirty="0" smtClean="0">
                  <a:latin typeface="Agency FB" pitchFamily="34" charset="0"/>
                </a:rPr>
                <a:t>Services Provided by a Restaurant</a:t>
              </a:r>
            </a:p>
          </p:txBody>
        </p:sp>
        <p:pic>
          <p:nvPicPr>
            <p:cNvPr id="13" name="Picture 12" descr="untitled.JPG"/>
            <p:cNvPicPr>
              <a:picLocks noChangeAspect="1"/>
            </p:cNvPicPr>
            <p:nvPr/>
          </p:nvPicPr>
          <p:blipFill>
            <a:blip r:embed="rId4"/>
            <a:stretch>
              <a:fillRect/>
            </a:stretch>
          </p:blipFill>
          <p:spPr>
            <a:xfrm>
              <a:off x="1462548" y="2815712"/>
              <a:ext cx="3871452" cy="232287"/>
            </a:xfrm>
            <a:prstGeom prst="rect">
              <a:avLst/>
            </a:prstGeom>
          </p:spPr>
        </p:pic>
      </p:grpSp>
      <p:sp>
        <p:nvSpPr>
          <p:cNvPr id="16" name="TextBox 15"/>
          <p:cNvSpPr txBox="1"/>
          <p:nvPr/>
        </p:nvSpPr>
        <p:spPr>
          <a:xfrm>
            <a:off x="1371600" y="3048000"/>
            <a:ext cx="5715000" cy="3323987"/>
          </a:xfrm>
          <a:prstGeom prst="rect">
            <a:avLst/>
          </a:prstGeom>
          <a:noFill/>
        </p:spPr>
        <p:txBody>
          <a:bodyPr wrap="square" rtlCol="0">
            <a:spAutoFit/>
          </a:bodyPr>
          <a:lstStyle/>
          <a:p>
            <a:pPr marL="236538" indent="-236538" algn="just">
              <a:spcBef>
                <a:spcPts val="600"/>
              </a:spcBef>
              <a:spcAft>
                <a:spcPts val="600"/>
              </a:spcAft>
              <a:buFont typeface="Wingdings" pitchFamily="2" charset="2"/>
              <a:buChar char="v"/>
            </a:pPr>
            <a:r>
              <a:rPr lang="en-US" sz="2000" dirty="0" smtClean="0">
                <a:latin typeface="Agency FB" pitchFamily="34" charset="0"/>
              </a:rPr>
              <a:t>Services provided by high-end restaurants  having air- conditioned  facility and have license to serve liquor  are covered.</a:t>
            </a:r>
          </a:p>
          <a:p>
            <a:pPr marL="236538" indent="-236538" algn="just">
              <a:spcBef>
                <a:spcPts val="600"/>
              </a:spcBef>
              <a:spcAft>
                <a:spcPts val="600"/>
              </a:spcAft>
              <a:buFont typeface="Wingdings" pitchFamily="2" charset="2"/>
              <a:buChar char="v"/>
            </a:pPr>
            <a:r>
              <a:rPr lang="en-US" sz="2000" dirty="0" smtClean="0">
                <a:latin typeface="Agency FB" pitchFamily="34" charset="0"/>
              </a:rPr>
              <a:t>Facility of air-conditioning if available at any time during the financial year the Service Tax shall be attracted. ()</a:t>
            </a:r>
          </a:p>
          <a:p>
            <a:pPr marL="236538" indent="-236538" algn="just">
              <a:spcBef>
                <a:spcPts val="600"/>
              </a:spcBef>
              <a:spcAft>
                <a:spcPts val="600"/>
              </a:spcAft>
              <a:buFont typeface="Wingdings" pitchFamily="2" charset="2"/>
              <a:buChar char="v"/>
            </a:pPr>
            <a:r>
              <a:rPr lang="en-US" sz="2000" dirty="0" smtClean="0">
                <a:latin typeface="Agency FB" pitchFamily="34" charset="0"/>
              </a:rPr>
              <a:t>Levy will be confined  to  value  of  services  contained  in  composite contract and shall not cover either the meal portion or mere sale of food by way of pick-up or home delivery, as also goods sold at MRP. </a:t>
            </a:r>
          </a:p>
          <a:p>
            <a:pPr marL="236538" indent="-236538" algn="just">
              <a:spcBef>
                <a:spcPts val="600"/>
              </a:spcBef>
              <a:spcAft>
                <a:spcPts val="600"/>
              </a:spcAft>
              <a:buFont typeface="Wingdings" pitchFamily="2" charset="2"/>
              <a:buChar char="v"/>
            </a:pPr>
            <a:r>
              <a:rPr lang="en-US" sz="2000" dirty="0" smtClean="0">
                <a:latin typeface="Agency FB" pitchFamily="34" charset="0"/>
              </a:rPr>
              <a:t>70% abatement shall apply</a:t>
            </a:r>
          </a:p>
        </p:txBody>
      </p:sp>
      <p:pic>
        <p:nvPicPr>
          <p:cNvPr id="2053" name="Picture 5"/>
          <p:cNvPicPr>
            <a:picLocks noChangeAspect="1" noChangeArrowheads="1"/>
          </p:cNvPicPr>
          <p:nvPr/>
        </p:nvPicPr>
        <p:blipFill>
          <a:blip r:embed="rId5"/>
          <a:srcRect/>
          <a:stretch>
            <a:fillRect/>
          </a:stretch>
        </p:blipFill>
        <p:spPr bwMode="auto">
          <a:xfrm flipH="1">
            <a:off x="85725" y="3086100"/>
            <a:ext cx="1362075" cy="2857500"/>
          </a:xfrm>
          <a:prstGeom prst="rect">
            <a:avLst/>
          </a:prstGeom>
          <a:noFill/>
          <a:ln w="9525">
            <a:noFill/>
            <a:miter lim="800000"/>
            <a:headEnd/>
            <a:tailEnd/>
          </a:ln>
          <a:effectLst/>
        </p:spPr>
      </p:pic>
      <p:grpSp>
        <p:nvGrpSpPr>
          <p:cNvPr id="14" name="Group 13"/>
          <p:cNvGrpSpPr/>
          <p:nvPr/>
        </p:nvGrpSpPr>
        <p:grpSpPr>
          <a:xfrm>
            <a:off x="7086600" y="2362200"/>
            <a:ext cx="2057400" cy="1828800"/>
            <a:chOff x="533400" y="762000"/>
            <a:chExt cx="7772400" cy="5867400"/>
          </a:xfrm>
        </p:grpSpPr>
        <p:sp>
          <p:nvSpPr>
            <p:cNvPr id="15"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18"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19"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4</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3291348" y="1600200"/>
            <a:ext cx="3947652" cy="609599"/>
            <a:chOff x="1462548" y="2438400"/>
            <a:chExt cx="3947652" cy="609599"/>
          </a:xfrm>
        </p:grpSpPr>
        <p:sp>
          <p:nvSpPr>
            <p:cNvPr id="5" name="TextBox 4"/>
            <p:cNvSpPr txBox="1"/>
            <p:nvPr/>
          </p:nvSpPr>
          <p:spPr>
            <a:xfrm>
              <a:off x="1524000"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Short Term Accommodations</a:t>
              </a:r>
            </a:p>
          </p:txBody>
        </p:sp>
        <p:pic>
          <p:nvPicPr>
            <p:cNvPr id="8" name="Picture 7" descr="untitled.JPG"/>
            <p:cNvPicPr>
              <a:picLocks noChangeAspect="1"/>
            </p:cNvPicPr>
            <p:nvPr/>
          </p:nvPicPr>
          <p:blipFill>
            <a:blip r:embed="rId3"/>
            <a:stretch>
              <a:fillRect/>
            </a:stretch>
          </p:blipFill>
          <p:spPr>
            <a:xfrm>
              <a:off x="1462548" y="2815712"/>
              <a:ext cx="3871452" cy="232287"/>
            </a:xfrm>
            <a:prstGeom prst="rect">
              <a:avLst/>
            </a:prstGeom>
          </p:spPr>
        </p:pic>
      </p:grpSp>
      <p:sp>
        <p:nvSpPr>
          <p:cNvPr id="9" name="TextBox 8"/>
          <p:cNvSpPr txBox="1"/>
          <p:nvPr/>
        </p:nvSpPr>
        <p:spPr>
          <a:xfrm>
            <a:off x="2209800" y="2424767"/>
            <a:ext cx="4876800" cy="3477875"/>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dirty="0" smtClean="0">
                <a:latin typeface="Agency FB" pitchFamily="34" charset="0"/>
              </a:rPr>
              <a:t>Short term accommodation provided by hotels, inns, guest houses, clubs and others and at camp-sites provided the continuous period of stay is less than 3 months.</a:t>
            </a:r>
          </a:p>
          <a:p>
            <a:pPr marL="280988" indent="-280988" algn="just">
              <a:spcBef>
                <a:spcPts val="600"/>
              </a:spcBef>
              <a:spcAft>
                <a:spcPts val="600"/>
              </a:spcAft>
              <a:buFont typeface="Wingdings" pitchFamily="2" charset="2"/>
              <a:buChar char="v"/>
            </a:pPr>
            <a:r>
              <a:rPr lang="en-US" sz="2000" dirty="0" smtClean="0">
                <a:latin typeface="Agency FB" pitchFamily="34" charset="0"/>
              </a:rPr>
              <a:t>Levy will be restricted to accommodation with </a:t>
            </a:r>
            <a:r>
              <a:rPr lang="en-US" sz="2000" b="1" dirty="0" smtClean="0">
                <a:latin typeface="Agency FB" pitchFamily="34" charset="0"/>
              </a:rPr>
              <a:t>declared tariff </a:t>
            </a:r>
            <a:r>
              <a:rPr lang="en-US" sz="2000" dirty="0" smtClean="0">
                <a:latin typeface="Agency FB" pitchFamily="34" charset="0"/>
              </a:rPr>
              <a:t>(irrespective if actually amount charged is less than Rs 1,000) of Rs 1,000 per day or higher. </a:t>
            </a:r>
          </a:p>
          <a:p>
            <a:pPr marL="280988" indent="-280988" algn="just">
              <a:spcBef>
                <a:spcPts val="600"/>
              </a:spcBef>
              <a:spcAft>
                <a:spcPts val="600"/>
              </a:spcAft>
              <a:buFont typeface="Wingdings" pitchFamily="2" charset="2"/>
              <a:buChar char="v"/>
            </a:pPr>
            <a:r>
              <a:rPr lang="en-US" sz="2000" dirty="0" smtClean="0">
                <a:latin typeface="Agency FB" pitchFamily="34" charset="0"/>
              </a:rPr>
              <a:t>50% abatement shall be allowed on the value of service.</a:t>
            </a:r>
          </a:p>
        </p:txBody>
      </p:sp>
      <p:grpSp>
        <p:nvGrpSpPr>
          <p:cNvPr id="10" name="Group 9"/>
          <p:cNvGrpSpPr/>
          <p:nvPr/>
        </p:nvGrpSpPr>
        <p:grpSpPr>
          <a:xfrm>
            <a:off x="2438400" y="0"/>
            <a:ext cx="6172200" cy="1353967"/>
            <a:chOff x="2209800" y="76200"/>
            <a:chExt cx="6172200" cy="1353967"/>
          </a:xfrm>
        </p:grpSpPr>
        <p:pic>
          <p:nvPicPr>
            <p:cNvPr id="11" name="Picture 10" descr="fancy underline.jpg"/>
            <p:cNvPicPr>
              <a:picLocks noChangeAspect="1"/>
            </p:cNvPicPr>
            <p:nvPr/>
          </p:nvPicPr>
          <p:blipFill>
            <a:blip r:embed="rId4"/>
            <a:stretch>
              <a:fillRect/>
            </a:stretch>
          </p:blipFill>
          <p:spPr>
            <a:xfrm>
              <a:off x="2209800" y="914400"/>
              <a:ext cx="6172200" cy="515767"/>
            </a:xfrm>
            <a:prstGeom prst="rect">
              <a:avLst/>
            </a:prstGeom>
          </p:spPr>
        </p:pic>
        <p:sp>
          <p:nvSpPr>
            <p:cNvPr id="12" name="Rectangle 11"/>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cap="none" spc="0" dirty="0" smtClean="0">
                  <a:ln w="11430"/>
                  <a:solidFill>
                    <a:schemeClr val="tx1">
                      <a:lumMod val="95000"/>
                      <a:lumOff val="5000"/>
                    </a:schemeClr>
                  </a:solidFill>
                  <a:effectLst>
                    <a:outerShdw blurRad="80000" dist="40000" dir="5040000" algn="tl">
                      <a:srgbClr val="000000">
                        <a:alpha val="30000"/>
                      </a:srgbClr>
                    </a:outerShdw>
                  </a:effectLst>
                  <a:latin typeface="Agency FB" pitchFamily="34" charset="0"/>
                </a:rPr>
                <a:t>New Services Inserted</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pic>
        <p:nvPicPr>
          <p:cNvPr id="1026" name="Picture 2"/>
          <p:cNvPicPr>
            <a:picLocks noChangeAspect="1" noChangeArrowheads="1"/>
          </p:cNvPicPr>
          <p:nvPr/>
        </p:nvPicPr>
        <p:blipFill>
          <a:blip r:embed="rId5"/>
          <a:srcRect/>
          <a:stretch>
            <a:fillRect/>
          </a:stretch>
        </p:blipFill>
        <p:spPr bwMode="auto">
          <a:xfrm>
            <a:off x="7162800" y="2057400"/>
            <a:ext cx="1752600" cy="3448050"/>
          </a:xfrm>
          <a:prstGeom prst="rect">
            <a:avLst/>
          </a:prstGeom>
          <a:noFill/>
          <a:ln w="9525">
            <a:noFill/>
            <a:miter lim="800000"/>
            <a:headEnd/>
            <a:tailEnd/>
          </a:ln>
          <a:effectLst/>
        </p:spPr>
      </p:pic>
      <p:grpSp>
        <p:nvGrpSpPr>
          <p:cNvPr id="13" name="Group 12"/>
          <p:cNvGrpSpPr/>
          <p:nvPr/>
        </p:nvGrpSpPr>
        <p:grpSpPr>
          <a:xfrm>
            <a:off x="762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5</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0" y="0"/>
            <a:ext cx="7391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400693" y="914400"/>
              <a:ext cx="5790414" cy="515767"/>
            </a:xfrm>
            <a:prstGeom prst="rect">
              <a:avLst/>
            </a:prstGeom>
          </p:spPr>
        </p:pic>
        <p:sp>
          <p:nvSpPr>
            <p:cNvPr id="8" name="Rectangle 7"/>
            <p:cNvSpPr/>
            <p:nvPr/>
          </p:nvSpPr>
          <p:spPr>
            <a:xfrm>
              <a:off x="2209800" y="76200"/>
              <a:ext cx="6172200"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Changes in Existing Services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914400" y="1666994"/>
            <a:ext cx="5562600" cy="4124206"/>
          </a:xfrm>
          <a:prstGeom prst="rect">
            <a:avLst/>
          </a:prstGeom>
          <a:noFill/>
        </p:spPr>
        <p:txBody>
          <a:bodyPr wrap="square" rtlCol="0">
            <a:spAutoFit/>
          </a:bodyPr>
          <a:lstStyle/>
          <a:p>
            <a:pPr marL="457200" indent="-457200">
              <a:spcBef>
                <a:spcPts val="600"/>
              </a:spcBef>
              <a:spcAft>
                <a:spcPts val="600"/>
              </a:spcAft>
              <a:buFont typeface="+mj-lt"/>
              <a:buAutoNum type="arabicPeriod"/>
            </a:pPr>
            <a:r>
              <a:rPr lang="en-US" sz="2400" b="1" dirty="0" smtClean="0">
                <a:latin typeface="Agency FB" pitchFamily="34" charset="0"/>
              </a:rPr>
              <a:t>Authorized Services Station’s Services</a:t>
            </a:r>
          </a:p>
          <a:p>
            <a:pPr marL="457200" indent="-457200">
              <a:spcBef>
                <a:spcPts val="600"/>
              </a:spcBef>
              <a:spcAft>
                <a:spcPts val="600"/>
              </a:spcAft>
              <a:buFont typeface="+mj-lt"/>
              <a:buAutoNum type="arabicPeriod"/>
            </a:pPr>
            <a:r>
              <a:rPr lang="en-US" sz="2400" b="1" dirty="0" smtClean="0">
                <a:latin typeface="Agency FB" pitchFamily="34" charset="0"/>
              </a:rPr>
              <a:t>Business Support Services</a:t>
            </a:r>
          </a:p>
          <a:p>
            <a:pPr marL="457200" indent="-457200">
              <a:spcBef>
                <a:spcPts val="600"/>
              </a:spcBef>
              <a:spcAft>
                <a:spcPts val="600"/>
              </a:spcAft>
              <a:buFont typeface="+mj-lt"/>
              <a:buAutoNum type="arabicPeriod"/>
            </a:pPr>
            <a:r>
              <a:rPr lang="en-US" sz="2400" b="1" dirty="0" smtClean="0">
                <a:latin typeface="Agency FB" pitchFamily="34" charset="0"/>
              </a:rPr>
              <a:t>Club or Association</a:t>
            </a:r>
          </a:p>
          <a:p>
            <a:pPr marL="457200" indent="-457200">
              <a:spcBef>
                <a:spcPts val="600"/>
              </a:spcBef>
              <a:spcAft>
                <a:spcPts val="600"/>
              </a:spcAft>
              <a:buFont typeface="+mj-lt"/>
              <a:buAutoNum type="arabicPeriod"/>
            </a:pPr>
            <a:r>
              <a:rPr lang="en-US" sz="2400" b="1" dirty="0" smtClean="0">
                <a:latin typeface="Agency FB" pitchFamily="34" charset="0"/>
              </a:rPr>
              <a:t>Commercial Training or Coaching Service</a:t>
            </a:r>
          </a:p>
          <a:p>
            <a:pPr marL="457200" indent="-457200">
              <a:spcBef>
                <a:spcPts val="600"/>
              </a:spcBef>
              <a:spcAft>
                <a:spcPts val="600"/>
              </a:spcAft>
              <a:buFont typeface="+mj-lt"/>
              <a:buAutoNum type="arabicPeriod"/>
            </a:pPr>
            <a:r>
              <a:rPr lang="en-US" sz="2400" b="1" dirty="0" smtClean="0">
                <a:latin typeface="Agency FB" pitchFamily="34" charset="0"/>
              </a:rPr>
              <a:t>Health services</a:t>
            </a:r>
          </a:p>
          <a:p>
            <a:pPr marL="457200" indent="-457200">
              <a:spcBef>
                <a:spcPts val="600"/>
              </a:spcBef>
              <a:spcAft>
                <a:spcPts val="600"/>
              </a:spcAft>
              <a:buFont typeface="+mj-lt"/>
              <a:buAutoNum type="arabicPeriod"/>
            </a:pPr>
            <a:r>
              <a:rPr lang="en-US" sz="2400" b="1" dirty="0" smtClean="0">
                <a:latin typeface="Agency FB" pitchFamily="34" charset="0"/>
              </a:rPr>
              <a:t>Life Insurance Business</a:t>
            </a:r>
          </a:p>
          <a:p>
            <a:pPr marL="457200" indent="-457200">
              <a:spcBef>
                <a:spcPts val="600"/>
              </a:spcBef>
              <a:spcAft>
                <a:spcPts val="600"/>
              </a:spcAft>
              <a:buFont typeface="+mj-lt"/>
              <a:buAutoNum type="arabicPeriod"/>
            </a:pPr>
            <a:r>
              <a:rPr lang="en-US" sz="2400" b="1" dirty="0" smtClean="0">
                <a:latin typeface="Agency FB" pitchFamily="34" charset="0"/>
              </a:rPr>
              <a:t>Money changing services</a:t>
            </a:r>
          </a:p>
          <a:p>
            <a:pPr marL="457200" indent="-457200">
              <a:spcBef>
                <a:spcPts val="600"/>
              </a:spcBef>
              <a:spcAft>
                <a:spcPts val="600"/>
              </a:spcAft>
              <a:buFont typeface="+mj-lt"/>
              <a:buAutoNum type="arabicPeriod"/>
            </a:pPr>
            <a:r>
              <a:rPr lang="en-US" sz="2400" b="1" dirty="0" smtClean="0">
                <a:latin typeface="Agency FB" pitchFamily="34" charset="0"/>
              </a:rPr>
              <a:t>Transport of Passengers by Air Service</a:t>
            </a:r>
          </a:p>
        </p:txBody>
      </p:sp>
      <p:grpSp>
        <p:nvGrpSpPr>
          <p:cNvPr id="10" name="Group 9"/>
          <p:cNvGrpSpPr/>
          <p:nvPr/>
        </p:nvGrpSpPr>
        <p:grpSpPr>
          <a:xfrm>
            <a:off x="7086600" y="2362200"/>
            <a:ext cx="20574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6</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1676400" y="0"/>
            <a:ext cx="7391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400693" y="914400"/>
              <a:ext cx="5790414" cy="515767"/>
            </a:xfrm>
            <a:prstGeom prst="rect">
              <a:avLst/>
            </a:prstGeom>
          </p:spPr>
        </p:pic>
        <p:sp>
          <p:nvSpPr>
            <p:cNvPr id="8" name="Rectangle 7"/>
            <p:cNvSpPr/>
            <p:nvPr/>
          </p:nvSpPr>
          <p:spPr>
            <a:xfrm>
              <a:off x="2209800" y="76200"/>
              <a:ext cx="6172200"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Changes in Existing Services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9" name="Group 8"/>
          <p:cNvGrpSpPr/>
          <p:nvPr/>
        </p:nvGrpSpPr>
        <p:grpSpPr>
          <a:xfrm>
            <a:off x="3362289" y="1600200"/>
            <a:ext cx="4486311" cy="830997"/>
            <a:chOff x="1523999" y="2438400"/>
            <a:chExt cx="3886200" cy="830997"/>
          </a:xfrm>
        </p:grpSpPr>
        <p:sp>
          <p:nvSpPr>
            <p:cNvPr id="10" name="TextBox 9"/>
            <p:cNvSpPr txBox="1"/>
            <p:nvPr/>
          </p:nvSpPr>
          <p:spPr>
            <a:xfrm>
              <a:off x="1523999" y="2438400"/>
              <a:ext cx="3886200" cy="830997"/>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Authorized Services Station’s Services</a:t>
              </a:r>
            </a:p>
          </p:txBody>
        </p:sp>
        <p:pic>
          <p:nvPicPr>
            <p:cNvPr id="11" name="Picture 10" descr="untitled.JPG"/>
            <p:cNvPicPr>
              <a:picLocks noChangeAspect="1"/>
            </p:cNvPicPr>
            <p:nvPr/>
          </p:nvPicPr>
          <p:blipFill>
            <a:blip r:embed="rId4"/>
            <a:stretch>
              <a:fillRect/>
            </a:stretch>
          </p:blipFill>
          <p:spPr>
            <a:xfrm>
              <a:off x="1525972" y="2815712"/>
              <a:ext cx="3871452" cy="232287"/>
            </a:xfrm>
            <a:prstGeom prst="rect">
              <a:avLst/>
            </a:prstGeom>
          </p:spPr>
        </p:pic>
      </p:grpSp>
      <p:sp>
        <p:nvSpPr>
          <p:cNvPr id="12" name="TextBox 11"/>
          <p:cNvSpPr txBox="1"/>
          <p:nvPr/>
        </p:nvSpPr>
        <p:spPr>
          <a:xfrm>
            <a:off x="2209800" y="2424767"/>
            <a:ext cx="4876800" cy="3323987"/>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b="1" dirty="0" smtClean="0">
                <a:latin typeface="Agency FB" pitchFamily="34" charset="0"/>
              </a:rPr>
              <a:t>New definition to cover</a:t>
            </a:r>
            <a:r>
              <a:rPr lang="en-US" sz="2000" dirty="0" smtClean="0">
                <a:latin typeface="Agency FB" pitchFamily="34" charset="0"/>
              </a:rPr>
              <a:t>:</a:t>
            </a:r>
          </a:p>
          <a:p>
            <a:pPr marL="633413" indent="-352425" algn="just">
              <a:spcBef>
                <a:spcPts val="600"/>
              </a:spcBef>
              <a:spcAft>
                <a:spcPts val="600"/>
              </a:spcAft>
              <a:buAutoNum type="alphaLcParenR"/>
            </a:pPr>
            <a:r>
              <a:rPr lang="en-US" sz="2000" dirty="0" smtClean="0">
                <a:latin typeface="Agency FB" pitchFamily="34" charset="0"/>
              </a:rPr>
              <a:t>Services  provided  by  any  person  i.e.  whether  authorized  service  station  or otherwise;</a:t>
            </a:r>
          </a:p>
          <a:p>
            <a:pPr marL="633413" indent="-352425" algn="just">
              <a:spcBef>
                <a:spcPts val="600"/>
              </a:spcBef>
              <a:spcAft>
                <a:spcPts val="600"/>
              </a:spcAft>
              <a:buFont typeface="Wingdings" pitchFamily="2" charset="2"/>
              <a:buAutoNum type="alphaLcParenR"/>
            </a:pPr>
            <a:r>
              <a:rPr lang="en-US" sz="2000" dirty="0" smtClean="0">
                <a:latin typeface="Agency FB" pitchFamily="34" charset="0"/>
              </a:rPr>
              <a:t>All motor vehicles, other than vehicles used for goods transport and three-wheeler auto-rickshaws; and</a:t>
            </a:r>
          </a:p>
          <a:p>
            <a:pPr marL="633413" indent="-352425" algn="just">
              <a:spcBef>
                <a:spcPts val="600"/>
              </a:spcBef>
              <a:spcAft>
                <a:spcPts val="600"/>
              </a:spcAft>
              <a:buFont typeface="Wingdings" pitchFamily="2" charset="2"/>
              <a:buAutoNum type="alphaLcParenR"/>
            </a:pPr>
            <a:r>
              <a:rPr lang="en-US" sz="2000" dirty="0" smtClean="0">
                <a:latin typeface="Agency FB" pitchFamily="34" charset="0"/>
              </a:rPr>
              <a:t>Repair, re-conditioning or restoration - which are already taxable – and services of decoration and any other related services.</a:t>
            </a:r>
          </a:p>
        </p:txBody>
      </p:sp>
      <p:pic>
        <p:nvPicPr>
          <p:cNvPr id="3075" name="Picture 3"/>
          <p:cNvPicPr>
            <a:picLocks noChangeAspect="1" noChangeArrowheads="1"/>
          </p:cNvPicPr>
          <p:nvPr/>
        </p:nvPicPr>
        <p:blipFill>
          <a:blip r:embed="rId5"/>
          <a:srcRect/>
          <a:stretch>
            <a:fillRect/>
          </a:stretch>
        </p:blipFill>
        <p:spPr bwMode="auto">
          <a:xfrm>
            <a:off x="7086600" y="2438400"/>
            <a:ext cx="1905000" cy="3124200"/>
          </a:xfrm>
          <a:prstGeom prst="rect">
            <a:avLst/>
          </a:prstGeom>
          <a:noFill/>
          <a:ln w="9525">
            <a:noFill/>
            <a:miter lim="800000"/>
            <a:headEnd/>
            <a:tailEnd/>
          </a:ln>
          <a:effectLst/>
        </p:spPr>
      </p:pic>
      <p:grpSp>
        <p:nvGrpSpPr>
          <p:cNvPr id="13" name="Group 12"/>
          <p:cNvGrpSpPr/>
          <p:nvPr/>
        </p:nvGrpSpPr>
        <p:grpSpPr>
          <a:xfrm>
            <a:off x="762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7</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0" y="0"/>
            <a:ext cx="7391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400693" y="914400"/>
              <a:ext cx="5790414" cy="515767"/>
            </a:xfrm>
            <a:prstGeom prst="rect">
              <a:avLst/>
            </a:prstGeom>
          </p:spPr>
        </p:pic>
        <p:sp>
          <p:nvSpPr>
            <p:cNvPr id="8" name="Rectangle 7"/>
            <p:cNvSpPr/>
            <p:nvPr/>
          </p:nvSpPr>
          <p:spPr>
            <a:xfrm>
              <a:off x="2209800" y="76200"/>
              <a:ext cx="6172200"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Changes in Existing Services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9" name="Group 8"/>
          <p:cNvGrpSpPr/>
          <p:nvPr/>
        </p:nvGrpSpPr>
        <p:grpSpPr>
          <a:xfrm>
            <a:off x="1609689" y="1295400"/>
            <a:ext cx="4503858" cy="609600"/>
            <a:chOff x="1524000" y="2438400"/>
            <a:chExt cx="3901400" cy="609600"/>
          </a:xfrm>
        </p:grpSpPr>
        <p:sp>
          <p:nvSpPr>
            <p:cNvPr id="10" name="TextBox 9"/>
            <p:cNvSpPr txBox="1"/>
            <p:nvPr/>
          </p:nvSpPr>
          <p:spPr>
            <a:xfrm>
              <a:off x="1524000"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Business Support Services</a:t>
              </a:r>
            </a:p>
          </p:txBody>
        </p:sp>
        <p:pic>
          <p:nvPicPr>
            <p:cNvPr id="11" name="Picture 10" descr="untitled.JPG"/>
            <p:cNvPicPr>
              <a:picLocks noChangeAspect="1"/>
            </p:cNvPicPr>
            <p:nvPr/>
          </p:nvPicPr>
          <p:blipFill>
            <a:blip r:embed="rId4"/>
            <a:stretch>
              <a:fillRect/>
            </a:stretch>
          </p:blipFill>
          <p:spPr>
            <a:xfrm>
              <a:off x="1615398" y="2819400"/>
              <a:ext cx="3810002" cy="228600"/>
            </a:xfrm>
            <a:prstGeom prst="rect">
              <a:avLst/>
            </a:prstGeom>
          </p:spPr>
        </p:pic>
      </p:grpSp>
      <p:sp>
        <p:nvSpPr>
          <p:cNvPr id="12" name="TextBox 11"/>
          <p:cNvSpPr txBox="1"/>
          <p:nvPr/>
        </p:nvSpPr>
        <p:spPr>
          <a:xfrm>
            <a:off x="1981200" y="1905000"/>
            <a:ext cx="5029200" cy="1785104"/>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dirty="0" smtClean="0">
                <a:latin typeface="Agency FB" pitchFamily="34" charset="0"/>
              </a:rPr>
              <a:t>Scope expanded to include </a:t>
            </a:r>
            <a:r>
              <a:rPr lang="en-US" sz="2000" b="1" dirty="0" smtClean="0">
                <a:latin typeface="Agency FB" pitchFamily="34" charset="0"/>
              </a:rPr>
              <a:t>operational or administrative assistance </a:t>
            </a:r>
            <a:r>
              <a:rPr lang="en-US" sz="2000" dirty="0" smtClean="0">
                <a:latin typeface="Agency FB" pitchFamily="34" charset="0"/>
              </a:rPr>
              <a:t>of any kind. </a:t>
            </a:r>
          </a:p>
          <a:p>
            <a:pPr marL="280988" indent="-280988" algn="just">
              <a:spcBef>
                <a:spcPts val="600"/>
              </a:spcBef>
              <a:spcAft>
                <a:spcPts val="600"/>
              </a:spcAft>
              <a:buFont typeface="Wingdings" pitchFamily="2" charset="2"/>
              <a:buChar char="v"/>
            </a:pPr>
            <a:r>
              <a:rPr lang="en-US" sz="2000" dirty="0" smtClean="0">
                <a:latin typeface="Agency FB" pitchFamily="34" charset="0"/>
              </a:rPr>
              <a:t>Also cover all support activities for others on a contract or fee that businesses and organizations commonly do for themselves but sometimes outsource.</a:t>
            </a:r>
          </a:p>
        </p:txBody>
      </p:sp>
      <p:grpSp>
        <p:nvGrpSpPr>
          <p:cNvPr id="13" name="Group 12"/>
          <p:cNvGrpSpPr/>
          <p:nvPr/>
        </p:nvGrpSpPr>
        <p:grpSpPr>
          <a:xfrm>
            <a:off x="1533489" y="3733800"/>
            <a:ext cx="4503858" cy="609600"/>
            <a:chOff x="1524000" y="2438400"/>
            <a:chExt cx="3901400" cy="609600"/>
          </a:xfrm>
        </p:grpSpPr>
        <p:sp>
          <p:nvSpPr>
            <p:cNvPr id="14" name="TextBox 13"/>
            <p:cNvSpPr txBox="1"/>
            <p:nvPr/>
          </p:nvSpPr>
          <p:spPr>
            <a:xfrm>
              <a:off x="1524000"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Club or Association Services</a:t>
              </a:r>
            </a:p>
          </p:txBody>
        </p:sp>
        <p:pic>
          <p:nvPicPr>
            <p:cNvPr id="15" name="Picture 14" descr="untitled.JPG"/>
            <p:cNvPicPr>
              <a:picLocks noChangeAspect="1"/>
            </p:cNvPicPr>
            <p:nvPr/>
          </p:nvPicPr>
          <p:blipFill>
            <a:blip r:embed="rId4"/>
            <a:stretch>
              <a:fillRect/>
            </a:stretch>
          </p:blipFill>
          <p:spPr>
            <a:xfrm>
              <a:off x="1615398" y="2819400"/>
              <a:ext cx="3810002" cy="228600"/>
            </a:xfrm>
            <a:prstGeom prst="rect">
              <a:avLst/>
            </a:prstGeom>
          </p:spPr>
        </p:pic>
      </p:grpSp>
      <p:sp>
        <p:nvSpPr>
          <p:cNvPr id="16" name="TextBox 15"/>
          <p:cNvSpPr txBox="1"/>
          <p:nvPr/>
        </p:nvSpPr>
        <p:spPr>
          <a:xfrm>
            <a:off x="152400" y="4343400"/>
            <a:ext cx="5029200" cy="1785104"/>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dirty="0" smtClean="0">
                <a:latin typeface="Agency FB" pitchFamily="34" charset="0"/>
              </a:rPr>
              <a:t>Scope expanded to include Services provided by clubs or associations to non-members to use their facilities in their own capacity for a separate charge. </a:t>
            </a:r>
          </a:p>
          <a:p>
            <a:pPr marL="280988" indent="-280988" algn="just">
              <a:spcBef>
                <a:spcPts val="600"/>
              </a:spcBef>
              <a:spcAft>
                <a:spcPts val="600"/>
              </a:spcAft>
              <a:buFont typeface="Wingdings" pitchFamily="2" charset="2"/>
              <a:buChar char="v"/>
            </a:pPr>
            <a:r>
              <a:rPr lang="en-US" sz="2000" dirty="0" smtClean="0">
                <a:latin typeface="Agency FB" pitchFamily="34" charset="0"/>
              </a:rPr>
              <a:t>Scope expanded to include Services provided by Clubs to members of other affiliated clubs.</a:t>
            </a:r>
          </a:p>
        </p:txBody>
      </p:sp>
      <p:grpSp>
        <p:nvGrpSpPr>
          <p:cNvPr id="17" name="Group 16"/>
          <p:cNvGrpSpPr/>
          <p:nvPr/>
        </p:nvGrpSpPr>
        <p:grpSpPr>
          <a:xfrm>
            <a:off x="7086600" y="2362200"/>
            <a:ext cx="2057400" cy="1828800"/>
            <a:chOff x="533400" y="762000"/>
            <a:chExt cx="7772400" cy="5867400"/>
          </a:xfrm>
        </p:grpSpPr>
        <p:sp>
          <p:nvSpPr>
            <p:cNvPr id="18"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9"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20"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026" name="Picture 2"/>
          <p:cNvPicPr>
            <a:picLocks noChangeAspect="1" noChangeArrowheads="1"/>
          </p:cNvPicPr>
          <p:nvPr/>
        </p:nvPicPr>
        <p:blipFill>
          <a:blip r:embed="rId6"/>
          <a:srcRect/>
          <a:stretch>
            <a:fillRect/>
          </a:stretch>
        </p:blipFill>
        <p:spPr bwMode="auto">
          <a:xfrm flipH="1">
            <a:off x="76200" y="1943100"/>
            <a:ext cx="1981200" cy="2019300"/>
          </a:xfrm>
          <a:prstGeom prst="rect">
            <a:avLst/>
          </a:prstGeom>
          <a:noFill/>
          <a:ln w="9525">
            <a:noFill/>
            <a:miter lim="800000"/>
            <a:headEnd/>
            <a:tailEnd/>
          </a:ln>
          <a:effectLst/>
        </p:spPr>
      </p:pic>
      <p:pic>
        <p:nvPicPr>
          <p:cNvPr id="1027" name="Picture 3"/>
          <p:cNvPicPr>
            <a:picLocks noChangeAspect="1" noChangeArrowheads="1"/>
          </p:cNvPicPr>
          <p:nvPr/>
        </p:nvPicPr>
        <p:blipFill>
          <a:blip r:embed="rId7"/>
          <a:srcRect/>
          <a:stretch>
            <a:fillRect/>
          </a:stretch>
        </p:blipFill>
        <p:spPr bwMode="auto">
          <a:xfrm>
            <a:off x="5257800" y="4419600"/>
            <a:ext cx="1785938" cy="1785938"/>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8</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1676400" y="0"/>
            <a:ext cx="7391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400693" y="914400"/>
              <a:ext cx="5790414" cy="515767"/>
            </a:xfrm>
            <a:prstGeom prst="rect">
              <a:avLst/>
            </a:prstGeom>
          </p:spPr>
        </p:pic>
        <p:sp>
          <p:nvSpPr>
            <p:cNvPr id="8" name="Rectangle 7"/>
            <p:cNvSpPr/>
            <p:nvPr/>
          </p:nvSpPr>
          <p:spPr>
            <a:xfrm>
              <a:off x="2209800" y="76200"/>
              <a:ext cx="6172200"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Changes in Existing Services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3" name="Group 8"/>
          <p:cNvGrpSpPr/>
          <p:nvPr/>
        </p:nvGrpSpPr>
        <p:grpSpPr>
          <a:xfrm>
            <a:off x="3362289" y="1295400"/>
            <a:ext cx="4943511" cy="830997"/>
            <a:chOff x="1523999" y="2438400"/>
            <a:chExt cx="3886200" cy="830997"/>
          </a:xfrm>
        </p:grpSpPr>
        <p:sp>
          <p:nvSpPr>
            <p:cNvPr id="10" name="TextBox 9"/>
            <p:cNvSpPr txBox="1"/>
            <p:nvPr/>
          </p:nvSpPr>
          <p:spPr>
            <a:xfrm>
              <a:off x="1523999" y="2438400"/>
              <a:ext cx="3886200" cy="830997"/>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Commercial Training or Coaching Service</a:t>
              </a:r>
            </a:p>
          </p:txBody>
        </p:sp>
        <p:pic>
          <p:nvPicPr>
            <p:cNvPr id="11" name="Picture 10" descr="untitled.JPG"/>
            <p:cNvPicPr>
              <a:picLocks noChangeAspect="1"/>
            </p:cNvPicPr>
            <p:nvPr/>
          </p:nvPicPr>
          <p:blipFill>
            <a:blip r:embed="rId4"/>
            <a:stretch>
              <a:fillRect/>
            </a:stretch>
          </p:blipFill>
          <p:spPr>
            <a:xfrm>
              <a:off x="1525972" y="2815712"/>
              <a:ext cx="3871452" cy="232287"/>
            </a:xfrm>
            <a:prstGeom prst="rect">
              <a:avLst/>
            </a:prstGeom>
          </p:spPr>
        </p:pic>
      </p:grpSp>
      <p:sp>
        <p:nvSpPr>
          <p:cNvPr id="12" name="TextBox 11"/>
          <p:cNvSpPr txBox="1"/>
          <p:nvPr/>
        </p:nvSpPr>
        <p:spPr>
          <a:xfrm>
            <a:off x="2133600" y="1905000"/>
            <a:ext cx="4495800" cy="1323439"/>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dirty="0" smtClean="0">
                <a:latin typeface="Agency FB" pitchFamily="34" charset="0"/>
              </a:rPr>
              <a:t>Purview expanded to include unrecognized education imparted by institute that issues any certificate or diploma or degree or any educational qualification recognized by law. </a:t>
            </a:r>
          </a:p>
        </p:txBody>
      </p:sp>
      <p:grpSp>
        <p:nvGrpSpPr>
          <p:cNvPr id="13" name="Group 8"/>
          <p:cNvGrpSpPr/>
          <p:nvPr/>
        </p:nvGrpSpPr>
        <p:grpSpPr>
          <a:xfrm>
            <a:off x="5876889" y="3429000"/>
            <a:ext cx="3343311" cy="609599"/>
            <a:chOff x="1523999" y="2438400"/>
            <a:chExt cx="3799600" cy="609599"/>
          </a:xfrm>
        </p:grpSpPr>
        <p:sp>
          <p:nvSpPr>
            <p:cNvPr id="14" name="TextBox 13"/>
            <p:cNvSpPr txBox="1"/>
            <p:nvPr/>
          </p:nvSpPr>
          <p:spPr>
            <a:xfrm>
              <a:off x="1523999" y="2438400"/>
              <a:ext cx="37996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Life Insurance Business</a:t>
              </a:r>
            </a:p>
          </p:txBody>
        </p:sp>
        <p:pic>
          <p:nvPicPr>
            <p:cNvPr id="15" name="Picture 14" descr="untitled.JPG"/>
            <p:cNvPicPr>
              <a:picLocks noChangeAspect="1"/>
            </p:cNvPicPr>
            <p:nvPr/>
          </p:nvPicPr>
          <p:blipFill>
            <a:blip r:embed="rId4"/>
            <a:stretch>
              <a:fillRect/>
            </a:stretch>
          </p:blipFill>
          <p:spPr>
            <a:xfrm>
              <a:off x="1525972" y="2830555"/>
              <a:ext cx="3624067" cy="217444"/>
            </a:xfrm>
            <a:prstGeom prst="rect">
              <a:avLst/>
            </a:prstGeom>
          </p:spPr>
        </p:pic>
      </p:grpSp>
      <p:sp>
        <p:nvSpPr>
          <p:cNvPr id="16" name="TextBox 15"/>
          <p:cNvSpPr txBox="1"/>
          <p:nvPr/>
        </p:nvSpPr>
        <p:spPr>
          <a:xfrm>
            <a:off x="6934200" y="4191000"/>
            <a:ext cx="1905000" cy="1938992"/>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dirty="0" smtClean="0">
                <a:latin typeface="Agency FB" pitchFamily="34" charset="0"/>
              </a:rPr>
              <a:t>Services relating to managing investment for policy holders brought into tax net. </a:t>
            </a:r>
          </a:p>
        </p:txBody>
      </p:sp>
      <p:pic>
        <p:nvPicPr>
          <p:cNvPr id="5122" name="Picture 2"/>
          <p:cNvPicPr>
            <a:picLocks noChangeAspect="1" noChangeArrowheads="1"/>
          </p:cNvPicPr>
          <p:nvPr/>
        </p:nvPicPr>
        <p:blipFill>
          <a:blip r:embed="rId5"/>
          <a:srcRect/>
          <a:stretch>
            <a:fillRect/>
          </a:stretch>
        </p:blipFill>
        <p:spPr bwMode="auto">
          <a:xfrm>
            <a:off x="6705600" y="1981200"/>
            <a:ext cx="2133600" cy="1371600"/>
          </a:xfrm>
          <a:prstGeom prst="rect">
            <a:avLst/>
          </a:prstGeom>
          <a:noFill/>
          <a:ln w="9525">
            <a:noFill/>
            <a:miter lim="800000"/>
            <a:headEnd/>
            <a:tailEnd/>
          </a:ln>
          <a:effectLst/>
        </p:spPr>
      </p:pic>
      <p:grpSp>
        <p:nvGrpSpPr>
          <p:cNvPr id="17" name="Group 8"/>
          <p:cNvGrpSpPr/>
          <p:nvPr/>
        </p:nvGrpSpPr>
        <p:grpSpPr>
          <a:xfrm>
            <a:off x="2286000" y="3352800"/>
            <a:ext cx="2819400" cy="990600"/>
            <a:chOff x="1524000" y="2438400"/>
            <a:chExt cx="3901400" cy="495300"/>
          </a:xfrm>
        </p:grpSpPr>
        <p:sp>
          <p:nvSpPr>
            <p:cNvPr id="18" name="TextBox 17"/>
            <p:cNvSpPr txBox="1"/>
            <p:nvPr/>
          </p:nvSpPr>
          <p:spPr>
            <a:xfrm>
              <a:off x="1524000"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Transport of Passengers by Air Service</a:t>
              </a:r>
            </a:p>
          </p:txBody>
        </p:sp>
        <p:pic>
          <p:nvPicPr>
            <p:cNvPr id="19" name="Picture 18" descr="untitled.JPG"/>
            <p:cNvPicPr>
              <a:picLocks noChangeAspect="1"/>
            </p:cNvPicPr>
            <p:nvPr/>
          </p:nvPicPr>
          <p:blipFill>
            <a:blip r:embed="rId4"/>
            <a:stretch>
              <a:fillRect/>
            </a:stretch>
          </p:blipFill>
          <p:spPr>
            <a:xfrm>
              <a:off x="1615398" y="2819400"/>
              <a:ext cx="3810002" cy="114300"/>
            </a:xfrm>
            <a:prstGeom prst="rect">
              <a:avLst/>
            </a:prstGeom>
          </p:spPr>
        </p:pic>
      </p:grpSp>
      <p:sp>
        <p:nvSpPr>
          <p:cNvPr id="20" name="TextBox 19"/>
          <p:cNvSpPr txBox="1"/>
          <p:nvPr/>
        </p:nvSpPr>
        <p:spPr>
          <a:xfrm>
            <a:off x="1752600" y="4387096"/>
            <a:ext cx="5334000" cy="1785104"/>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dirty="0" smtClean="0">
                <a:latin typeface="Agency FB" pitchFamily="34" charset="0"/>
              </a:rPr>
              <a:t>Service tax applicable revised as follows:</a:t>
            </a:r>
          </a:p>
          <a:p>
            <a:pPr marL="515938" indent="-234950" algn="just">
              <a:spcBef>
                <a:spcPts val="600"/>
              </a:spcBef>
              <a:spcAft>
                <a:spcPts val="600"/>
              </a:spcAft>
              <a:buFont typeface="+mj-lt"/>
              <a:buAutoNum type="arabicPeriod"/>
            </a:pPr>
            <a:r>
              <a:rPr lang="en-US" sz="2000" dirty="0" smtClean="0">
                <a:latin typeface="Agency FB" pitchFamily="34" charset="0"/>
              </a:rPr>
              <a:t>Domestic (economy) = From Rs.100 to Rs.150</a:t>
            </a:r>
          </a:p>
          <a:p>
            <a:pPr marL="515938" indent="-234950" algn="just">
              <a:spcBef>
                <a:spcPts val="600"/>
              </a:spcBef>
              <a:spcAft>
                <a:spcPts val="600"/>
              </a:spcAft>
              <a:buFont typeface="+mj-lt"/>
              <a:buAutoNum type="arabicPeriod"/>
            </a:pPr>
            <a:r>
              <a:rPr lang="en-US" sz="2000" dirty="0" smtClean="0">
                <a:latin typeface="Agency FB" pitchFamily="34" charset="0"/>
              </a:rPr>
              <a:t>International (economy) = From Rs.500 to Rs.750</a:t>
            </a:r>
          </a:p>
          <a:p>
            <a:pPr marL="515938" indent="-234950" algn="just">
              <a:spcBef>
                <a:spcPts val="600"/>
              </a:spcBef>
              <a:spcAft>
                <a:spcPts val="600"/>
              </a:spcAft>
              <a:buFont typeface="+mj-lt"/>
              <a:buAutoNum type="arabicPeriod"/>
            </a:pPr>
            <a:r>
              <a:rPr lang="en-US" sz="2000" dirty="0" smtClean="0">
                <a:latin typeface="Agency FB" pitchFamily="34" charset="0"/>
              </a:rPr>
              <a:t>Domestic (other than economy) = Standard rate of 10%</a:t>
            </a:r>
          </a:p>
        </p:txBody>
      </p:sp>
      <p:grpSp>
        <p:nvGrpSpPr>
          <p:cNvPr id="21" name="Group 20"/>
          <p:cNvGrpSpPr/>
          <p:nvPr/>
        </p:nvGrpSpPr>
        <p:grpSpPr>
          <a:xfrm>
            <a:off x="76200" y="2362200"/>
            <a:ext cx="2057400" cy="1828800"/>
            <a:chOff x="533400" y="762000"/>
            <a:chExt cx="7772400" cy="5867400"/>
          </a:xfrm>
        </p:grpSpPr>
        <p:sp>
          <p:nvSpPr>
            <p:cNvPr id="22"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23"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24"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9</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0" y="0"/>
            <a:ext cx="7391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400693" y="914400"/>
              <a:ext cx="5790414" cy="515767"/>
            </a:xfrm>
            <a:prstGeom prst="rect">
              <a:avLst/>
            </a:prstGeom>
          </p:spPr>
        </p:pic>
        <p:sp>
          <p:nvSpPr>
            <p:cNvPr id="8" name="Rectangle 7"/>
            <p:cNvSpPr/>
            <p:nvPr/>
          </p:nvSpPr>
          <p:spPr>
            <a:xfrm>
              <a:off x="2209800" y="76200"/>
              <a:ext cx="6172200"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Changes in Existing Services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3" name="Group 8"/>
          <p:cNvGrpSpPr/>
          <p:nvPr/>
        </p:nvGrpSpPr>
        <p:grpSpPr>
          <a:xfrm>
            <a:off x="1609689" y="1143000"/>
            <a:ext cx="4503858" cy="609600"/>
            <a:chOff x="1524000" y="2438400"/>
            <a:chExt cx="3901400" cy="609600"/>
          </a:xfrm>
        </p:grpSpPr>
        <p:sp>
          <p:nvSpPr>
            <p:cNvPr id="10" name="TextBox 9"/>
            <p:cNvSpPr txBox="1"/>
            <p:nvPr/>
          </p:nvSpPr>
          <p:spPr>
            <a:xfrm>
              <a:off x="1524000"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Health services</a:t>
              </a:r>
            </a:p>
          </p:txBody>
        </p:sp>
        <p:pic>
          <p:nvPicPr>
            <p:cNvPr id="11" name="Picture 10" descr="untitled.JPG"/>
            <p:cNvPicPr>
              <a:picLocks noChangeAspect="1"/>
            </p:cNvPicPr>
            <p:nvPr/>
          </p:nvPicPr>
          <p:blipFill>
            <a:blip r:embed="rId4"/>
            <a:stretch>
              <a:fillRect/>
            </a:stretch>
          </p:blipFill>
          <p:spPr>
            <a:xfrm>
              <a:off x="1615398" y="2819400"/>
              <a:ext cx="3810002" cy="228600"/>
            </a:xfrm>
            <a:prstGeom prst="rect">
              <a:avLst/>
            </a:prstGeom>
          </p:spPr>
        </p:pic>
      </p:grpSp>
      <p:sp>
        <p:nvSpPr>
          <p:cNvPr id="12" name="TextBox 11"/>
          <p:cNvSpPr txBox="1"/>
          <p:nvPr/>
        </p:nvSpPr>
        <p:spPr>
          <a:xfrm>
            <a:off x="76200" y="1676400"/>
            <a:ext cx="5486400" cy="4862870"/>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dirty="0" smtClean="0">
                <a:latin typeface="Agency FB" pitchFamily="34" charset="0"/>
              </a:rPr>
              <a:t>New description:</a:t>
            </a:r>
          </a:p>
          <a:p>
            <a:pPr marL="457200" indent="-220663" algn="just">
              <a:spcBef>
                <a:spcPts val="600"/>
              </a:spcBef>
              <a:spcAft>
                <a:spcPts val="600"/>
              </a:spcAft>
              <a:buAutoNum type="alphaLcParenR"/>
            </a:pPr>
            <a:r>
              <a:rPr lang="en-US" sz="2000" dirty="0" smtClean="0">
                <a:latin typeface="Agency FB" pitchFamily="34" charset="0"/>
              </a:rPr>
              <a:t>Services provided by clinical establishment having  facility of central AC and more than 25 beds at any time of the year</a:t>
            </a:r>
          </a:p>
          <a:p>
            <a:pPr marL="457200" indent="-220663" algn="just">
              <a:spcBef>
                <a:spcPts val="600"/>
              </a:spcBef>
              <a:spcAft>
                <a:spcPts val="600"/>
              </a:spcAft>
              <a:buFont typeface="Wingdings" pitchFamily="2" charset="2"/>
              <a:buAutoNum type="alphaLcParenR"/>
            </a:pPr>
            <a:r>
              <a:rPr lang="en-US" sz="2000" dirty="0" smtClean="0">
                <a:latin typeface="Agency FB" pitchFamily="34" charset="0"/>
              </a:rPr>
              <a:t>Services provided in relation to diagnostic tests of any kind or investigative services with help of laboratory or medical equipment</a:t>
            </a:r>
          </a:p>
          <a:p>
            <a:pPr marL="457200" indent="-220663" algn="just">
              <a:spcBef>
                <a:spcPts val="600"/>
              </a:spcBef>
              <a:spcAft>
                <a:spcPts val="600"/>
              </a:spcAft>
              <a:buFont typeface="Wingdings" pitchFamily="2" charset="2"/>
              <a:buAutoNum type="alphaLcParenR"/>
            </a:pPr>
            <a:r>
              <a:rPr lang="en-US" sz="2000" dirty="0" smtClean="0">
                <a:latin typeface="Agency FB" pitchFamily="34" charset="0"/>
              </a:rPr>
              <a:t>Service  provided  by  doctors, </a:t>
            </a:r>
            <a:r>
              <a:rPr lang="en-US" sz="2000" b="1" dirty="0" smtClean="0">
                <a:latin typeface="Agency FB" pitchFamily="34" charset="0"/>
              </a:rPr>
              <a:t>not  employees</a:t>
            </a:r>
            <a:r>
              <a:rPr lang="en-US" sz="2000" dirty="0" smtClean="0">
                <a:latin typeface="Agency FB" pitchFamily="34" charset="0"/>
              </a:rPr>
              <a:t>,  from  premises  of  a clinical establishment.</a:t>
            </a:r>
          </a:p>
          <a:p>
            <a:pPr marL="280988" indent="-280988" algn="just">
              <a:spcBef>
                <a:spcPts val="600"/>
              </a:spcBef>
              <a:spcAft>
                <a:spcPts val="600"/>
              </a:spcAft>
              <a:buFont typeface="Wingdings" pitchFamily="2" charset="2"/>
              <a:buChar char="v"/>
            </a:pPr>
            <a:r>
              <a:rPr lang="en-US" sz="2000" dirty="0" smtClean="0">
                <a:latin typeface="Agency FB" pitchFamily="34" charset="0"/>
              </a:rPr>
              <a:t>Establishment  under  ownership  or  control  of government or local authority including Primary Health Centre and ESIC hospital and Autonomous medical institutes set-up by the government by a special act of parliament not covered. </a:t>
            </a:r>
          </a:p>
          <a:p>
            <a:pPr marL="280988" indent="-280988" algn="just">
              <a:spcBef>
                <a:spcPts val="600"/>
              </a:spcBef>
              <a:spcAft>
                <a:spcPts val="600"/>
              </a:spcAft>
              <a:buFont typeface="Wingdings" pitchFamily="2" charset="2"/>
              <a:buChar char="v"/>
            </a:pPr>
            <a:r>
              <a:rPr lang="en-US" sz="2000" dirty="0" smtClean="0">
                <a:latin typeface="Agency FB" pitchFamily="34" charset="0"/>
              </a:rPr>
              <a:t>50% exemption available on value of such service. </a:t>
            </a:r>
          </a:p>
        </p:txBody>
      </p:sp>
      <p:pic>
        <p:nvPicPr>
          <p:cNvPr id="6146" name="Picture 2"/>
          <p:cNvPicPr>
            <a:picLocks noChangeAspect="1" noChangeArrowheads="1"/>
          </p:cNvPicPr>
          <p:nvPr/>
        </p:nvPicPr>
        <p:blipFill>
          <a:blip r:embed="rId5"/>
          <a:srcRect/>
          <a:stretch>
            <a:fillRect/>
          </a:stretch>
        </p:blipFill>
        <p:spPr bwMode="auto">
          <a:xfrm>
            <a:off x="5562601" y="1905000"/>
            <a:ext cx="1676400" cy="4038600"/>
          </a:xfrm>
          <a:prstGeom prst="rect">
            <a:avLst/>
          </a:prstGeom>
          <a:noFill/>
          <a:ln w="9525">
            <a:noFill/>
            <a:miter lim="800000"/>
            <a:headEnd/>
            <a:tailEnd/>
          </a:ln>
          <a:effectLst/>
        </p:spPr>
      </p:pic>
      <p:grpSp>
        <p:nvGrpSpPr>
          <p:cNvPr id="13" name="Group 12"/>
          <p:cNvGrpSpPr/>
          <p:nvPr/>
        </p:nvGrpSpPr>
        <p:grpSpPr>
          <a:xfrm>
            <a:off x="70866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6"/>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10</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1676400" y="0"/>
            <a:ext cx="7391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400693" y="914400"/>
              <a:ext cx="5790414" cy="515767"/>
            </a:xfrm>
            <a:prstGeom prst="rect">
              <a:avLst/>
            </a:prstGeom>
          </p:spPr>
        </p:pic>
        <p:sp>
          <p:nvSpPr>
            <p:cNvPr id="8" name="Rectangle 7"/>
            <p:cNvSpPr/>
            <p:nvPr/>
          </p:nvSpPr>
          <p:spPr>
            <a:xfrm>
              <a:off x="2209800" y="76200"/>
              <a:ext cx="6172200"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Changes in Existing Services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3" name="Group 8"/>
          <p:cNvGrpSpPr/>
          <p:nvPr/>
        </p:nvGrpSpPr>
        <p:grpSpPr>
          <a:xfrm>
            <a:off x="3362289" y="1143000"/>
            <a:ext cx="4486311" cy="609599"/>
            <a:chOff x="1523999" y="2438400"/>
            <a:chExt cx="3886200" cy="609599"/>
          </a:xfrm>
        </p:grpSpPr>
        <p:sp>
          <p:nvSpPr>
            <p:cNvPr id="10" name="TextBox 9"/>
            <p:cNvSpPr txBox="1"/>
            <p:nvPr/>
          </p:nvSpPr>
          <p:spPr>
            <a:xfrm>
              <a:off x="1523999"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Money changing services</a:t>
              </a:r>
            </a:p>
          </p:txBody>
        </p:sp>
        <p:pic>
          <p:nvPicPr>
            <p:cNvPr id="11" name="Picture 10" descr="untitled.JPG"/>
            <p:cNvPicPr>
              <a:picLocks noChangeAspect="1"/>
            </p:cNvPicPr>
            <p:nvPr/>
          </p:nvPicPr>
          <p:blipFill>
            <a:blip r:embed="rId4"/>
            <a:stretch>
              <a:fillRect/>
            </a:stretch>
          </p:blipFill>
          <p:spPr>
            <a:xfrm>
              <a:off x="1525972" y="2815712"/>
              <a:ext cx="3871452" cy="232287"/>
            </a:xfrm>
            <a:prstGeom prst="rect">
              <a:avLst/>
            </a:prstGeom>
          </p:spPr>
        </p:pic>
      </p:grpSp>
      <p:sp>
        <p:nvSpPr>
          <p:cNvPr id="12" name="TextBox 11"/>
          <p:cNvSpPr txBox="1"/>
          <p:nvPr/>
        </p:nvSpPr>
        <p:spPr>
          <a:xfrm>
            <a:off x="1981200" y="1676400"/>
            <a:ext cx="6934200" cy="4862870"/>
          </a:xfrm>
          <a:prstGeom prst="rect">
            <a:avLst/>
          </a:prstGeom>
          <a:noFill/>
        </p:spPr>
        <p:txBody>
          <a:bodyPr wrap="square" rtlCol="0">
            <a:spAutoFit/>
          </a:bodyPr>
          <a:lstStyle/>
          <a:p>
            <a:pPr marL="280988" indent="-280988" algn="just">
              <a:spcBef>
                <a:spcPts val="600"/>
              </a:spcBef>
              <a:spcAft>
                <a:spcPts val="600"/>
              </a:spcAft>
              <a:buFont typeface="Wingdings" pitchFamily="2" charset="2"/>
              <a:buChar char="v"/>
            </a:pPr>
            <a:r>
              <a:rPr lang="en-US" sz="2000" dirty="0" smtClean="0">
                <a:latin typeface="Agency FB" pitchFamily="34" charset="0"/>
              </a:rPr>
              <a:t>Scope unaltered but New Rules for valuation introduced as follows:</a:t>
            </a:r>
          </a:p>
          <a:p>
            <a:pPr marL="457200" indent="-220663" algn="just">
              <a:spcBef>
                <a:spcPts val="600"/>
              </a:spcBef>
              <a:spcAft>
                <a:spcPts val="600"/>
              </a:spcAft>
              <a:buFont typeface="+mj-lt"/>
              <a:buAutoNum type="arabicPeriod"/>
            </a:pPr>
            <a:endParaRPr lang="en-US" sz="2000" dirty="0" smtClean="0">
              <a:latin typeface="Agency FB" pitchFamily="34" charset="0"/>
            </a:endParaRPr>
          </a:p>
          <a:p>
            <a:pPr marL="457200" indent="-220663" algn="just">
              <a:spcBef>
                <a:spcPts val="600"/>
              </a:spcBef>
              <a:spcAft>
                <a:spcPts val="600"/>
              </a:spcAft>
              <a:buFont typeface="+mj-lt"/>
              <a:buAutoNum type="arabicPeriod"/>
            </a:pPr>
            <a:endParaRPr lang="en-US" sz="2000" dirty="0" smtClean="0">
              <a:latin typeface="Agency FB" pitchFamily="34" charset="0"/>
            </a:endParaRPr>
          </a:p>
          <a:p>
            <a:pPr marL="457200" indent="-220663" algn="just">
              <a:spcBef>
                <a:spcPts val="600"/>
              </a:spcBef>
              <a:spcAft>
                <a:spcPts val="600"/>
              </a:spcAft>
              <a:buFont typeface="+mj-lt"/>
              <a:buAutoNum type="arabicPeriod"/>
            </a:pPr>
            <a:endParaRPr lang="en-US" sz="2000" dirty="0" smtClean="0">
              <a:latin typeface="Agency FB" pitchFamily="34" charset="0"/>
            </a:endParaRPr>
          </a:p>
          <a:p>
            <a:pPr marL="457200" indent="-220663" algn="just">
              <a:spcBef>
                <a:spcPts val="600"/>
              </a:spcBef>
              <a:spcAft>
                <a:spcPts val="600"/>
              </a:spcAft>
              <a:buFont typeface="+mj-lt"/>
              <a:buAutoNum type="arabicPeriod"/>
            </a:pPr>
            <a:endParaRPr lang="en-US" sz="2000" dirty="0" smtClean="0">
              <a:latin typeface="Agency FB" pitchFamily="34" charset="0"/>
            </a:endParaRPr>
          </a:p>
          <a:p>
            <a:pPr marL="693737" indent="-457200" algn="just">
              <a:spcBef>
                <a:spcPts val="600"/>
              </a:spcBef>
              <a:spcAft>
                <a:spcPts val="600"/>
              </a:spcAft>
              <a:buFont typeface="+mj-lt"/>
              <a:buAutoNum type="arabicPeriod" startAt="3"/>
            </a:pPr>
            <a:r>
              <a:rPr lang="en-US" sz="2000" dirty="0" smtClean="0">
                <a:latin typeface="Agency FB" pitchFamily="34" charset="0"/>
              </a:rPr>
              <a:t>When  both  the  currencies  are  not  Indian  rupees,  1%  of  the  lesser  of  the amounts receivable if the two currencies are converted at RBI reference rate.</a:t>
            </a:r>
          </a:p>
          <a:p>
            <a:pPr marL="280988" indent="-280988" algn="just">
              <a:spcBef>
                <a:spcPts val="600"/>
              </a:spcBef>
              <a:spcAft>
                <a:spcPts val="600"/>
              </a:spcAft>
              <a:buFont typeface="Wingdings" pitchFamily="2" charset="2"/>
              <a:buChar char="v"/>
            </a:pPr>
            <a:r>
              <a:rPr lang="en-US" sz="2000" dirty="0" smtClean="0">
                <a:latin typeface="Agency FB" pitchFamily="34" charset="0"/>
              </a:rPr>
              <a:t>Rate of composition under rule 6(7B) lowered from 0.25% to 0.1% of the gross amount of money exchanged. </a:t>
            </a:r>
          </a:p>
          <a:p>
            <a:pPr marL="280988" indent="-280988" algn="just">
              <a:spcBef>
                <a:spcPts val="600"/>
              </a:spcBef>
              <a:spcAft>
                <a:spcPts val="600"/>
              </a:spcAft>
              <a:buFont typeface="Wingdings" pitchFamily="2" charset="2"/>
              <a:buChar char="v"/>
            </a:pPr>
            <a:r>
              <a:rPr lang="en-US" sz="2000" dirty="0" smtClean="0">
                <a:latin typeface="Agency FB" pitchFamily="34" charset="0"/>
              </a:rPr>
              <a:t>Assessee will have option to pay tax @ 0.1% of gross amount exchanged or else at standard rated on value of service in terms of rule 2B, </a:t>
            </a:r>
          </a:p>
        </p:txBody>
      </p:sp>
      <p:sp>
        <p:nvSpPr>
          <p:cNvPr id="13" name="TextBox 12"/>
          <p:cNvSpPr txBox="1"/>
          <p:nvPr/>
        </p:nvSpPr>
        <p:spPr>
          <a:xfrm>
            <a:off x="1981200" y="2286000"/>
            <a:ext cx="5105400" cy="1985159"/>
          </a:xfrm>
          <a:prstGeom prst="rect">
            <a:avLst/>
          </a:prstGeom>
          <a:noFill/>
        </p:spPr>
        <p:txBody>
          <a:bodyPr wrap="square" rtlCol="0">
            <a:spAutoFit/>
          </a:bodyPr>
          <a:lstStyle/>
          <a:p>
            <a:pPr marL="738188" indent="-501650" algn="just">
              <a:spcBef>
                <a:spcPts val="600"/>
              </a:spcBef>
              <a:spcAft>
                <a:spcPts val="600"/>
              </a:spcAft>
              <a:buFont typeface="+mj-lt"/>
              <a:buAutoNum type="arabicPeriod"/>
            </a:pPr>
            <a:r>
              <a:rPr lang="en-US" dirty="0" smtClean="0">
                <a:latin typeface="Agency FB" pitchFamily="34" charset="0"/>
              </a:rPr>
              <a:t>Difference between buying rate or selling rate, as case may be, and RBI reference rate for that currency for that day multiplied by units of currency exchanged;</a:t>
            </a:r>
          </a:p>
          <a:p>
            <a:pPr marL="738188" indent="-501650" algn="just">
              <a:spcBef>
                <a:spcPts val="600"/>
              </a:spcBef>
              <a:spcAft>
                <a:spcPts val="600"/>
              </a:spcAft>
              <a:buFont typeface="+mj-lt"/>
              <a:buAutoNum type="arabicPeriod"/>
            </a:pPr>
            <a:r>
              <a:rPr lang="en-US" dirty="0" smtClean="0">
                <a:latin typeface="Agency FB" pitchFamily="34" charset="0"/>
              </a:rPr>
              <a:t>If RBI reference rate not available value shall be 1% of value of money exchanged in Indian rupees;</a:t>
            </a:r>
          </a:p>
          <a:p>
            <a:endParaRPr lang="en-US" dirty="0"/>
          </a:p>
        </p:txBody>
      </p:sp>
      <p:grpSp>
        <p:nvGrpSpPr>
          <p:cNvPr id="14" name="Group 13"/>
          <p:cNvGrpSpPr/>
          <p:nvPr/>
        </p:nvGrpSpPr>
        <p:grpSpPr>
          <a:xfrm>
            <a:off x="76200" y="2362200"/>
            <a:ext cx="2057400" cy="1828800"/>
            <a:chOff x="533400" y="762000"/>
            <a:chExt cx="7772400" cy="5867400"/>
          </a:xfrm>
        </p:grpSpPr>
        <p:sp>
          <p:nvSpPr>
            <p:cNvPr id="15"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7"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2050" name="Picture 2"/>
          <p:cNvPicPr>
            <a:picLocks noChangeAspect="1" noChangeArrowheads="1"/>
          </p:cNvPicPr>
          <p:nvPr/>
        </p:nvPicPr>
        <p:blipFill>
          <a:blip r:embed="rId6"/>
          <a:srcRect/>
          <a:stretch>
            <a:fillRect/>
          </a:stretch>
        </p:blipFill>
        <p:spPr bwMode="auto">
          <a:xfrm>
            <a:off x="7239000" y="2362200"/>
            <a:ext cx="1676400" cy="14478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11</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0" y="0"/>
            <a:ext cx="8077200" cy="1754326"/>
            <a:chOff x="2209800" y="76200"/>
            <a:chExt cx="6426724" cy="1754326"/>
          </a:xfrm>
        </p:grpSpPr>
        <p:pic>
          <p:nvPicPr>
            <p:cNvPr id="5" name="Picture 4" descr="fancy underline.jpg"/>
            <p:cNvPicPr>
              <a:picLocks noChangeAspect="1"/>
            </p:cNvPicPr>
            <p:nvPr/>
          </p:nvPicPr>
          <p:blipFill>
            <a:blip r:embed="rId3"/>
            <a:stretch>
              <a:fillRect/>
            </a:stretch>
          </p:blipFill>
          <p:spPr>
            <a:xfrm>
              <a:off x="3188876" y="914400"/>
              <a:ext cx="4901983" cy="515767"/>
            </a:xfrm>
            <a:prstGeom prst="rect">
              <a:avLst/>
            </a:prstGeom>
          </p:spPr>
        </p:pic>
        <p:sp>
          <p:nvSpPr>
            <p:cNvPr id="8" name="Rectangle 7"/>
            <p:cNvSpPr/>
            <p:nvPr/>
          </p:nvSpPr>
          <p:spPr>
            <a:xfrm>
              <a:off x="2209800" y="76200"/>
              <a:ext cx="6426724" cy="175432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Compliance Mechanism Changes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228600" y="1371600"/>
            <a:ext cx="6858000" cy="5016758"/>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Maximum penalty for delay in filing return under section 70 increased from Rs.2,000/- to Rs.20,000/-.</a:t>
            </a:r>
          </a:p>
          <a:p>
            <a:pPr marL="398463" indent="-398463" algn="just">
              <a:spcBef>
                <a:spcPts val="600"/>
              </a:spcBef>
              <a:spcAft>
                <a:spcPts val="600"/>
              </a:spcAft>
              <a:buFont typeface="Wingdings" pitchFamily="2" charset="2"/>
              <a:buChar char="v"/>
            </a:pPr>
            <a:r>
              <a:rPr lang="en-US" sz="2000" dirty="0" smtClean="0">
                <a:latin typeface="Agency FB" pitchFamily="34" charset="0"/>
              </a:rPr>
              <a:t>Provisions of section 73 (1A) and both Provisos of section 73 (2) are deleted, hence, benefit of reduced penalty shall not be available in cases of fraud, </a:t>
            </a:r>
            <a:r>
              <a:rPr lang="en-US" sz="2000" dirty="0" err="1" smtClean="0">
                <a:latin typeface="Agency FB" pitchFamily="34" charset="0"/>
              </a:rPr>
              <a:t>mis</a:t>
            </a:r>
            <a:r>
              <a:rPr lang="en-US" sz="2000" dirty="0" smtClean="0">
                <a:latin typeface="Agency FB" pitchFamily="34" charset="0"/>
              </a:rPr>
              <a:t>-statement, suppression, collusion etc. in ordinary course. </a:t>
            </a:r>
          </a:p>
          <a:p>
            <a:pPr marL="398463" indent="-398463" algn="just">
              <a:spcBef>
                <a:spcPts val="600"/>
              </a:spcBef>
              <a:spcAft>
                <a:spcPts val="600"/>
              </a:spcAft>
              <a:buFont typeface="Wingdings" pitchFamily="2" charset="2"/>
              <a:buChar char="v"/>
            </a:pPr>
            <a:r>
              <a:rPr lang="en-US" sz="2000" dirty="0" smtClean="0">
                <a:latin typeface="Agency FB" pitchFamily="34" charset="0"/>
              </a:rPr>
              <a:t>Revised benefit available under new sub-section 4A of section 73 in situations where true and complete account of transactions is otherwise available in specified records and assessee during course of audit, verification or investigation pays tax dues, together with interest and reduced penalty. </a:t>
            </a:r>
          </a:p>
          <a:p>
            <a:pPr marL="398463" indent="-398463" algn="just">
              <a:spcBef>
                <a:spcPts val="600"/>
              </a:spcBef>
              <a:spcAft>
                <a:spcPts val="600"/>
              </a:spcAft>
              <a:buFont typeface="Wingdings" pitchFamily="2" charset="2"/>
              <a:buChar char="v"/>
            </a:pPr>
            <a:r>
              <a:rPr lang="en-US" sz="2000" dirty="0" smtClean="0">
                <a:latin typeface="Agency FB" pitchFamily="34" charset="0"/>
              </a:rPr>
              <a:t>The extent of penalty is further reduced to 1% per month of tax amount, with an upper ceiling of 25% of tax amount.</a:t>
            </a:r>
          </a:p>
          <a:p>
            <a:pPr marL="398463" indent="-398463" algn="just">
              <a:spcBef>
                <a:spcPts val="600"/>
              </a:spcBef>
              <a:spcAft>
                <a:spcPts val="600"/>
              </a:spcAft>
              <a:buFont typeface="Wingdings" pitchFamily="2" charset="2"/>
              <a:buChar char="v"/>
            </a:pPr>
            <a:r>
              <a:rPr lang="en-US" sz="2000" dirty="0" smtClean="0">
                <a:latin typeface="Agency FB" pitchFamily="34" charset="0"/>
              </a:rPr>
              <a:t>Interest rate for delayed payment of service tax increased to 18% per annum, however, a concession of 3% available for tax-payers whose turnover during any of years covered in notice/preceding is below Rs 60 </a:t>
            </a:r>
            <a:r>
              <a:rPr lang="en-US" sz="2000" dirty="0" err="1" smtClean="0">
                <a:latin typeface="Agency FB" pitchFamily="34" charset="0"/>
              </a:rPr>
              <a:t>lakh</a:t>
            </a:r>
            <a:r>
              <a:rPr lang="en-US" sz="2000" dirty="0" smtClean="0">
                <a:latin typeface="Agency FB" pitchFamily="34" charset="0"/>
              </a:rPr>
              <a:t>.</a:t>
            </a:r>
          </a:p>
        </p:txBody>
      </p:sp>
      <p:grpSp>
        <p:nvGrpSpPr>
          <p:cNvPr id="10" name="Group 9"/>
          <p:cNvGrpSpPr/>
          <p:nvPr/>
        </p:nvGrpSpPr>
        <p:grpSpPr>
          <a:xfrm>
            <a:off x="7086600" y="2362200"/>
            <a:ext cx="20574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12</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1219200" y="0"/>
            <a:ext cx="8077200" cy="1754326"/>
            <a:chOff x="2209800" y="76200"/>
            <a:chExt cx="6426724" cy="1754326"/>
          </a:xfrm>
        </p:grpSpPr>
        <p:pic>
          <p:nvPicPr>
            <p:cNvPr id="5" name="Picture 4" descr="fancy underline.jpg"/>
            <p:cNvPicPr>
              <a:picLocks noChangeAspect="1"/>
            </p:cNvPicPr>
            <p:nvPr/>
          </p:nvPicPr>
          <p:blipFill>
            <a:blip r:embed="rId3"/>
            <a:stretch>
              <a:fillRect/>
            </a:stretch>
          </p:blipFill>
          <p:spPr>
            <a:xfrm>
              <a:off x="3188876" y="914400"/>
              <a:ext cx="4901983" cy="515767"/>
            </a:xfrm>
            <a:prstGeom prst="rect">
              <a:avLst/>
            </a:prstGeom>
          </p:spPr>
        </p:pic>
        <p:sp>
          <p:nvSpPr>
            <p:cNvPr id="8" name="Rectangle 7"/>
            <p:cNvSpPr/>
            <p:nvPr/>
          </p:nvSpPr>
          <p:spPr>
            <a:xfrm>
              <a:off x="2209800" y="76200"/>
              <a:ext cx="6426724" cy="175432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Compliance Mechanism Changes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2057400" y="1600200"/>
            <a:ext cx="5181600" cy="4555093"/>
          </a:xfrm>
          <a:prstGeom prst="rect">
            <a:avLst/>
          </a:prstGeom>
          <a:noFill/>
        </p:spPr>
        <p:txBody>
          <a:bodyPr wrap="square" rtlCol="0">
            <a:spAutoFit/>
          </a:bodyPr>
          <a:lstStyle/>
          <a:p>
            <a:pPr marL="339725" indent="-339725" algn="just">
              <a:spcBef>
                <a:spcPts val="600"/>
              </a:spcBef>
              <a:spcAft>
                <a:spcPts val="600"/>
              </a:spcAft>
              <a:buFont typeface="Wingdings" pitchFamily="2" charset="2"/>
              <a:buChar char="v"/>
            </a:pPr>
            <a:r>
              <a:rPr lang="en-US" sz="2000" dirty="0" smtClean="0">
                <a:latin typeface="Agency FB" pitchFamily="34" charset="0"/>
              </a:rPr>
              <a:t>Penalty for failure to pay tax under section 76 halved.</a:t>
            </a:r>
          </a:p>
          <a:p>
            <a:pPr marL="339725" indent="-339725" algn="just">
              <a:spcBef>
                <a:spcPts val="600"/>
              </a:spcBef>
              <a:spcAft>
                <a:spcPts val="600"/>
              </a:spcAft>
              <a:buFont typeface="Wingdings" pitchFamily="2" charset="2"/>
              <a:buChar char="v"/>
            </a:pPr>
            <a:r>
              <a:rPr lang="en-US" sz="2000" dirty="0" smtClean="0">
                <a:latin typeface="Agency FB" pitchFamily="34" charset="0"/>
              </a:rPr>
              <a:t>Maximum penalty under section 77 proposed to be increased from Rs.5000/- to Rs.10000/-. </a:t>
            </a:r>
          </a:p>
          <a:p>
            <a:pPr marL="339725" indent="-339725" algn="just">
              <a:spcBef>
                <a:spcPts val="600"/>
              </a:spcBef>
              <a:spcAft>
                <a:spcPts val="600"/>
              </a:spcAft>
              <a:buFont typeface="Wingdings" pitchFamily="2" charset="2"/>
              <a:buChar char="v"/>
            </a:pPr>
            <a:r>
              <a:rPr lang="en-US" sz="2000" dirty="0" smtClean="0">
                <a:latin typeface="Agency FB" pitchFamily="34" charset="0"/>
              </a:rPr>
              <a:t>Penalty under Section 78 altered from </a:t>
            </a:r>
            <a:r>
              <a:rPr lang="en-US" sz="2000" b="1" dirty="0" smtClean="0">
                <a:latin typeface="Agency FB" pitchFamily="34" charset="0"/>
              </a:rPr>
              <a:t>“upto twice the amount of tax”</a:t>
            </a:r>
            <a:r>
              <a:rPr lang="en-US" sz="2000" dirty="0" smtClean="0">
                <a:latin typeface="Agency FB" pitchFamily="34" charset="0"/>
              </a:rPr>
              <a:t> to an </a:t>
            </a:r>
            <a:r>
              <a:rPr lang="en-US" sz="2000" b="1" dirty="0" smtClean="0">
                <a:latin typeface="Agency FB" pitchFamily="34" charset="0"/>
              </a:rPr>
              <a:t>“amount equal to the tax”</a:t>
            </a:r>
            <a:r>
              <a:rPr lang="en-US" sz="2000" dirty="0" smtClean="0">
                <a:latin typeface="Agency FB" pitchFamily="34" charset="0"/>
              </a:rPr>
              <a:t>. </a:t>
            </a:r>
          </a:p>
          <a:p>
            <a:pPr marL="339725" indent="-339725" algn="just">
              <a:spcBef>
                <a:spcPts val="600"/>
              </a:spcBef>
              <a:spcAft>
                <a:spcPts val="600"/>
              </a:spcAft>
              <a:buFont typeface="Wingdings" pitchFamily="2" charset="2"/>
              <a:buChar char="v"/>
            </a:pPr>
            <a:r>
              <a:rPr lang="en-US" sz="2000" dirty="0" smtClean="0">
                <a:latin typeface="Agency FB" pitchFamily="34" charset="0"/>
              </a:rPr>
              <a:t>However, if taxpayer has true and complete information in specified records, penalty shall be 50% of tax amount. </a:t>
            </a:r>
          </a:p>
          <a:p>
            <a:pPr marL="339725" indent="-339725" algn="just">
              <a:spcBef>
                <a:spcPts val="600"/>
              </a:spcBef>
              <a:spcAft>
                <a:spcPts val="600"/>
              </a:spcAft>
              <a:buFont typeface="Wingdings" pitchFamily="2" charset="2"/>
              <a:buChar char="v"/>
            </a:pPr>
            <a:r>
              <a:rPr lang="en-US" sz="2000" dirty="0" smtClean="0">
                <a:latin typeface="Agency FB" pitchFamily="34" charset="0"/>
              </a:rPr>
              <a:t>Penalty shall be further reduced to 25% if tax dues are paid within 1 month (90 days for assessees with turnover upto Rs.60 </a:t>
            </a:r>
            <a:r>
              <a:rPr lang="en-US" sz="2000" dirty="0" err="1" smtClean="0">
                <a:latin typeface="Agency FB" pitchFamily="34" charset="0"/>
              </a:rPr>
              <a:t>lakh</a:t>
            </a:r>
            <a:r>
              <a:rPr lang="en-US" sz="2000" dirty="0" smtClean="0">
                <a:latin typeface="Agency FB" pitchFamily="34" charset="0"/>
              </a:rPr>
              <a:t>) together with interest and reduced penalty.</a:t>
            </a:r>
          </a:p>
          <a:p>
            <a:pPr marL="339725" indent="-339725" algn="just">
              <a:spcBef>
                <a:spcPts val="600"/>
              </a:spcBef>
              <a:spcAft>
                <a:spcPts val="600"/>
              </a:spcAft>
            </a:pPr>
            <a:endParaRPr lang="en-US" sz="2000" dirty="0" smtClean="0">
              <a:latin typeface="Agency FB" pitchFamily="34" charset="0"/>
            </a:endParaRPr>
          </a:p>
        </p:txBody>
      </p:sp>
      <p:grpSp>
        <p:nvGrpSpPr>
          <p:cNvPr id="10" name="Group 9"/>
          <p:cNvGrpSpPr/>
          <p:nvPr/>
        </p:nvGrpSpPr>
        <p:grpSpPr>
          <a:xfrm>
            <a:off x="76200" y="2362200"/>
            <a:ext cx="20574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pic>
        <p:nvPicPr>
          <p:cNvPr id="3074" name="Picture 2"/>
          <p:cNvPicPr>
            <a:picLocks noChangeAspect="1" noChangeArrowheads="1"/>
          </p:cNvPicPr>
          <p:nvPr/>
        </p:nvPicPr>
        <p:blipFill>
          <a:blip r:embed="rId5"/>
          <a:srcRect/>
          <a:stretch>
            <a:fillRect/>
          </a:stretch>
        </p:blipFill>
        <p:spPr bwMode="auto">
          <a:xfrm>
            <a:off x="7315200" y="1600200"/>
            <a:ext cx="1576388" cy="42672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13</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0" y="0"/>
            <a:ext cx="8077200" cy="1754326"/>
            <a:chOff x="2209800" y="76200"/>
            <a:chExt cx="6426724" cy="1754326"/>
          </a:xfrm>
        </p:grpSpPr>
        <p:pic>
          <p:nvPicPr>
            <p:cNvPr id="5" name="Picture 4" descr="fancy underline.jpg"/>
            <p:cNvPicPr>
              <a:picLocks noChangeAspect="1"/>
            </p:cNvPicPr>
            <p:nvPr/>
          </p:nvPicPr>
          <p:blipFill>
            <a:blip r:embed="rId3"/>
            <a:stretch>
              <a:fillRect/>
            </a:stretch>
          </p:blipFill>
          <p:spPr>
            <a:xfrm>
              <a:off x="3188876" y="914400"/>
              <a:ext cx="4901983" cy="515767"/>
            </a:xfrm>
            <a:prstGeom prst="rect">
              <a:avLst/>
            </a:prstGeom>
          </p:spPr>
        </p:pic>
        <p:sp>
          <p:nvSpPr>
            <p:cNvPr id="8" name="Rectangle 7"/>
            <p:cNvSpPr/>
            <p:nvPr/>
          </p:nvSpPr>
          <p:spPr>
            <a:xfrm>
              <a:off x="2209800" y="76200"/>
              <a:ext cx="6426724" cy="175432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Compliance Mechanism Changes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2209800" y="2438400"/>
            <a:ext cx="4800600" cy="3477875"/>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Individual and sole proprietor assessees with turnover upto Rs 60 </a:t>
            </a:r>
            <a:r>
              <a:rPr lang="en-US" sz="2000" dirty="0" err="1" smtClean="0">
                <a:latin typeface="Agency FB" pitchFamily="34" charset="0"/>
              </a:rPr>
              <a:t>lakhs</a:t>
            </a:r>
            <a:r>
              <a:rPr lang="en-US" sz="2000" dirty="0" smtClean="0">
                <a:latin typeface="Agency FB" pitchFamily="34" charset="0"/>
              </a:rPr>
              <a:t> shall not be subject to audit.</a:t>
            </a:r>
          </a:p>
          <a:p>
            <a:pPr marL="398463" indent="-398463" algn="just">
              <a:spcBef>
                <a:spcPts val="600"/>
              </a:spcBef>
              <a:spcAft>
                <a:spcPts val="600"/>
              </a:spcAft>
              <a:buFont typeface="Wingdings" pitchFamily="2" charset="2"/>
              <a:buChar char="v"/>
            </a:pPr>
            <a:r>
              <a:rPr lang="en-US" sz="2000" dirty="0" smtClean="0">
                <a:latin typeface="Agency FB" pitchFamily="34" charset="0"/>
              </a:rPr>
              <a:t>Interest rate for all assessees (including firms and </a:t>
            </a:r>
            <a:r>
              <a:rPr lang="en-US" sz="2000" dirty="0" err="1" smtClean="0">
                <a:latin typeface="Agency FB" pitchFamily="34" charset="0"/>
              </a:rPr>
              <a:t>corporates</a:t>
            </a:r>
            <a:r>
              <a:rPr lang="en-US" sz="2000" dirty="0" smtClean="0">
                <a:latin typeface="Agency FB" pitchFamily="34" charset="0"/>
              </a:rPr>
              <a:t>) upto a turnover of Rs 60 </a:t>
            </a:r>
            <a:r>
              <a:rPr lang="en-US" sz="2000" dirty="0" err="1" smtClean="0">
                <a:latin typeface="Agency FB" pitchFamily="34" charset="0"/>
              </a:rPr>
              <a:t>lakhs</a:t>
            </a:r>
            <a:r>
              <a:rPr lang="en-US" sz="2000" dirty="0" smtClean="0">
                <a:latin typeface="Agency FB" pitchFamily="34" charset="0"/>
              </a:rPr>
              <a:t> shall be 3% less than prescribed rate.</a:t>
            </a:r>
          </a:p>
          <a:p>
            <a:pPr marL="398463" indent="-398463" algn="just">
              <a:spcBef>
                <a:spcPts val="600"/>
              </a:spcBef>
              <a:spcAft>
                <a:spcPts val="600"/>
              </a:spcAft>
              <a:buFont typeface="Wingdings" pitchFamily="2" charset="2"/>
              <a:buChar char="v"/>
            </a:pPr>
            <a:r>
              <a:rPr lang="en-US" sz="2000" dirty="0" smtClean="0">
                <a:latin typeface="Agency FB" pitchFamily="34" charset="0"/>
              </a:rPr>
              <a:t>Period for making payment in order to avail benefit of reduced penalty under the second proviso to Section 78 shall be 90 days for assessees with turnover upto Rs 60 </a:t>
            </a:r>
            <a:r>
              <a:rPr lang="en-US" sz="2000" dirty="0" err="1" smtClean="0">
                <a:latin typeface="Agency FB" pitchFamily="34" charset="0"/>
              </a:rPr>
              <a:t>lakhs</a:t>
            </a:r>
            <a:r>
              <a:rPr lang="en-US" sz="2000" dirty="0" smtClean="0">
                <a:latin typeface="Agency FB" pitchFamily="34" charset="0"/>
              </a:rPr>
              <a:t>.</a:t>
            </a:r>
          </a:p>
        </p:txBody>
      </p:sp>
      <p:grpSp>
        <p:nvGrpSpPr>
          <p:cNvPr id="10" name="Group 8"/>
          <p:cNvGrpSpPr/>
          <p:nvPr/>
        </p:nvGrpSpPr>
        <p:grpSpPr>
          <a:xfrm>
            <a:off x="1828800" y="1524001"/>
            <a:ext cx="4486311" cy="609599"/>
            <a:chOff x="1523999" y="2438400"/>
            <a:chExt cx="3886200" cy="609599"/>
          </a:xfrm>
        </p:grpSpPr>
        <p:sp>
          <p:nvSpPr>
            <p:cNvPr id="11" name="TextBox 10"/>
            <p:cNvSpPr txBox="1"/>
            <p:nvPr/>
          </p:nvSpPr>
          <p:spPr>
            <a:xfrm>
              <a:off x="1523999"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Small Scale Sector Benefits</a:t>
              </a:r>
            </a:p>
          </p:txBody>
        </p:sp>
        <p:pic>
          <p:nvPicPr>
            <p:cNvPr id="12" name="Picture 11" descr="untitled.JPG"/>
            <p:cNvPicPr>
              <a:picLocks noChangeAspect="1"/>
            </p:cNvPicPr>
            <p:nvPr/>
          </p:nvPicPr>
          <p:blipFill>
            <a:blip r:embed="rId4"/>
            <a:stretch>
              <a:fillRect/>
            </a:stretch>
          </p:blipFill>
          <p:spPr>
            <a:xfrm>
              <a:off x="1525972" y="2815712"/>
              <a:ext cx="3871452" cy="232287"/>
            </a:xfrm>
            <a:prstGeom prst="rect">
              <a:avLst/>
            </a:prstGeom>
          </p:spPr>
        </p:pic>
      </p:grpSp>
      <p:grpSp>
        <p:nvGrpSpPr>
          <p:cNvPr id="13" name="Group 12"/>
          <p:cNvGrpSpPr/>
          <p:nvPr/>
        </p:nvGrpSpPr>
        <p:grpSpPr>
          <a:xfrm>
            <a:off x="70866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4099" name="Picture 3"/>
          <p:cNvPicPr>
            <a:picLocks noChangeAspect="1" noChangeArrowheads="1"/>
          </p:cNvPicPr>
          <p:nvPr/>
        </p:nvPicPr>
        <p:blipFill>
          <a:blip r:embed="rId6"/>
          <a:srcRect/>
          <a:stretch>
            <a:fillRect/>
          </a:stretch>
        </p:blipFill>
        <p:spPr bwMode="auto">
          <a:xfrm>
            <a:off x="0" y="2209800"/>
            <a:ext cx="2286000" cy="35814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14</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0" y="0"/>
            <a:ext cx="8077200" cy="1353967"/>
            <a:chOff x="2209800" y="76200"/>
            <a:chExt cx="6426724" cy="1353967"/>
          </a:xfrm>
        </p:grpSpPr>
        <p:pic>
          <p:nvPicPr>
            <p:cNvPr id="5" name="Picture 4" descr="fancy underline.jpg"/>
            <p:cNvPicPr>
              <a:picLocks noChangeAspect="1"/>
            </p:cNvPicPr>
            <p:nvPr/>
          </p:nvPicPr>
          <p:blipFill>
            <a:blip r:embed="rId3"/>
            <a:stretch>
              <a:fillRect/>
            </a:stretch>
          </p:blipFill>
          <p:spPr>
            <a:xfrm>
              <a:off x="3188876" y="914400"/>
              <a:ext cx="4901983" cy="515767"/>
            </a:xfrm>
            <a:prstGeom prst="rect">
              <a:avLst/>
            </a:prstGeom>
          </p:spPr>
        </p:pic>
        <p:sp>
          <p:nvSpPr>
            <p:cNvPr id="8" name="Rectangle 7"/>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0" name="TextBox 9"/>
          <p:cNvSpPr txBox="1"/>
          <p:nvPr/>
        </p:nvSpPr>
        <p:spPr>
          <a:xfrm>
            <a:off x="381000" y="1666994"/>
            <a:ext cx="4953000" cy="3662541"/>
          </a:xfrm>
          <a:prstGeom prst="rect">
            <a:avLst/>
          </a:prstGeom>
          <a:noFill/>
        </p:spPr>
        <p:txBody>
          <a:bodyPr wrap="square" rtlCol="0">
            <a:spAutoFit/>
          </a:bodyPr>
          <a:lstStyle/>
          <a:p>
            <a:pPr marL="457200" indent="-457200" algn="just">
              <a:spcBef>
                <a:spcPts val="600"/>
              </a:spcBef>
              <a:spcAft>
                <a:spcPts val="600"/>
              </a:spcAft>
              <a:buFont typeface="+mj-lt"/>
              <a:buAutoNum type="arabicPeriod"/>
            </a:pPr>
            <a:r>
              <a:rPr lang="en-US" sz="2400" b="1" dirty="0" smtClean="0">
                <a:latin typeface="Agency FB" pitchFamily="34" charset="0"/>
              </a:rPr>
              <a:t>Service Tax Rules, 1994</a:t>
            </a:r>
          </a:p>
          <a:p>
            <a:pPr marL="457200" indent="-457200" algn="just">
              <a:spcBef>
                <a:spcPts val="600"/>
              </a:spcBef>
              <a:spcAft>
                <a:spcPts val="600"/>
              </a:spcAft>
              <a:buFont typeface="+mj-lt"/>
              <a:buAutoNum type="arabicPeriod"/>
            </a:pPr>
            <a:r>
              <a:rPr lang="en-US" sz="2400" b="1" dirty="0" smtClean="0">
                <a:latin typeface="Agency FB" pitchFamily="34" charset="0"/>
              </a:rPr>
              <a:t>Point of Taxation Rules, 2011</a:t>
            </a:r>
          </a:p>
          <a:p>
            <a:pPr marL="457200" indent="-457200" algn="just">
              <a:spcBef>
                <a:spcPts val="600"/>
              </a:spcBef>
              <a:spcAft>
                <a:spcPts val="600"/>
              </a:spcAft>
              <a:buFont typeface="+mj-lt"/>
              <a:buAutoNum type="arabicPeriod"/>
            </a:pPr>
            <a:r>
              <a:rPr lang="en-US" sz="2400" b="1" dirty="0" smtClean="0">
                <a:latin typeface="Agency FB" pitchFamily="34" charset="0"/>
              </a:rPr>
              <a:t>Amendments to Service Tax (Determination of Value) Rules, 2006</a:t>
            </a:r>
          </a:p>
          <a:p>
            <a:pPr marL="457200" indent="-457200" algn="just">
              <a:spcBef>
                <a:spcPts val="600"/>
              </a:spcBef>
              <a:spcAft>
                <a:spcPts val="600"/>
              </a:spcAft>
              <a:buFont typeface="+mj-lt"/>
              <a:buAutoNum type="arabicPeriod"/>
            </a:pPr>
            <a:r>
              <a:rPr lang="en-US" sz="2400" b="1" dirty="0" smtClean="0">
                <a:latin typeface="Agency FB" pitchFamily="34" charset="0"/>
              </a:rPr>
              <a:t>Amendments to Works Contract (Composition Scheme for payment of Service Tax) Rules, 2007</a:t>
            </a:r>
          </a:p>
          <a:p>
            <a:pPr marL="457200" indent="-457200" algn="just">
              <a:spcBef>
                <a:spcPts val="600"/>
              </a:spcBef>
              <a:spcAft>
                <a:spcPts val="600"/>
              </a:spcAft>
              <a:buFont typeface="+mj-lt"/>
              <a:buAutoNum type="arabicPeriod"/>
            </a:pPr>
            <a:r>
              <a:rPr lang="en-US" sz="2400" b="1" dirty="0" smtClean="0">
                <a:latin typeface="Agency FB" pitchFamily="34" charset="0"/>
              </a:rPr>
              <a:t>Cenvat Rules, 2004</a:t>
            </a:r>
          </a:p>
        </p:txBody>
      </p:sp>
      <p:grpSp>
        <p:nvGrpSpPr>
          <p:cNvPr id="9" name="Group 8"/>
          <p:cNvGrpSpPr/>
          <p:nvPr/>
        </p:nvGrpSpPr>
        <p:grpSpPr>
          <a:xfrm>
            <a:off x="7086600" y="2362200"/>
            <a:ext cx="20574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15</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8"/>
          <p:cNvGrpSpPr/>
          <p:nvPr/>
        </p:nvGrpSpPr>
        <p:grpSpPr>
          <a:xfrm>
            <a:off x="3362289" y="1447801"/>
            <a:ext cx="4486311" cy="609599"/>
            <a:chOff x="1523999" y="2438400"/>
            <a:chExt cx="3886200" cy="609599"/>
          </a:xfrm>
        </p:grpSpPr>
        <p:sp>
          <p:nvSpPr>
            <p:cNvPr id="5" name="TextBox 4"/>
            <p:cNvSpPr txBox="1"/>
            <p:nvPr/>
          </p:nvSpPr>
          <p:spPr>
            <a:xfrm>
              <a:off x="1523999"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Service Tax Rules, 1994</a:t>
              </a:r>
            </a:p>
          </p:txBody>
        </p:sp>
        <p:pic>
          <p:nvPicPr>
            <p:cNvPr id="8" name="Picture 7" descr="untitled.JPG"/>
            <p:cNvPicPr>
              <a:picLocks noChangeAspect="1"/>
            </p:cNvPicPr>
            <p:nvPr/>
          </p:nvPicPr>
          <p:blipFill>
            <a:blip r:embed="rId3"/>
            <a:stretch>
              <a:fillRect/>
            </a:stretch>
          </p:blipFill>
          <p:spPr>
            <a:xfrm>
              <a:off x="1525972" y="2815712"/>
              <a:ext cx="3871452" cy="232287"/>
            </a:xfrm>
            <a:prstGeom prst="rect">
              <a:avLst/>
            </a:prstGeom>
          </p:spPr>
        </p:pic>
      </p:grpSp>
      <p:grpSp>
        <p:nvGrpSpPr>
          <p:cNvPr id="9" name="Group 8"/>
          <p:cNvGrpSpPr/>
          <p:nvPr/>
        </p:nvGrpSpPr>
        <p:grpSpPr>
          <a:xfrm>
            <a:off x="1371600" y="0"/>
            <a:ext cx="8077200" cy="1353967"/>
            <a:chOff x="2209800" y="76200"/>
            <a:chExt cx="6426724" cy="1353967"/>
          </a:xfrm>
        </p:grpSpPr>
        <p:pic>
          <p:nvPicPr>
            <p:cNvPr id="10" name="Picture 9"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1" name="Rectangle 10"/>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2" name="TextBox 11"/>
          <p:cNvSpPr txBox="1"/>
          <p:nvPr/>
        </p:nvSpPr>
        <p:spPr>
          <a:xfrm>
            <a:off x="2286000" y="2393990"/>
            <a:ext cx="6477000" cy="3016210"/>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Invoice issued or payment received for service which is not subsequently provided, the assessee may take credit of service tax earlier paid when amount has been refunded by him to recipient or by issue of credit note.</a:t>
            </a:r>
          </a:p>
          <a:p>
            <a:pPr marL="398463" indent="-398463" algn="just">
              <a:spcBef>
                <a:spcPts val="600"/>
              </a:spcBef>
              <a:spcAft>
                <a:spcPts val="600"/>
              </a:spcAft>
              <a:buFont typeface="Wingdings" pitchFamily="2" charset="2"/>
              <a:buChar char="v"/>
            </a:pPr>
            <a:r>
              <a:rPr lang="en-US" sz="2000" dirty="0" smtClean="0">
                <a:latin typeface="Agency FB" pitchFamily="34" charset="0"/>
              </a:rPr>
              <a:t>Amount stated in rule 6(4B)(iii) for adjustment of excess amount paid by an assessee enhanced to Rs. 2 </a:t>
            </a:r>
            <a:r>
              <a:rPr lang="en-US" sz="2000" dirty="0" err="1" smtClean="0">
                <a:latin typeface="Agency FB" pitchFamily="34" charset="0"/>
              </a:rPr>
              <a:t>lakhs</a:t>
            </a:r>
            <a:r>
              <a:rPr lang="en-US" sz="2000" dirty="0" smtClean="0">
                <a:latin typeface="Agency FB" pitchFamily="34" charset="0"/>
              </a:rPr>
              <a:t>.</a:t>
            </a:r>
          </a:p>
          <a:p>
            <a:pPr marL="398463" indent="-398463" algn="just">
              <a:spcBef>
                <a:spcPts val="600"/>
              </a:spcBef>
              <a:spcAft>
                <a:spcPts val="600"/>
              </a:spcAft>
              <a:buFont typeface="Wingdings" pitchFamily="2" charset="2"/>
              <a:buChar char="v"/>
            </a:pPr>
            <a:r>
              <a:rPr lang="en-US" sz="2000" dirty="0" smtClean="0">
                <a:latin typeface="Agency FB" pitchFamily="34" charset="0"/>
              </a:rPr>
              <a:t>Composition rate in sub-rule 7B of rule 6 applicable in relation to purchase or sale of foreign currency, reduced to 0.1%.</a:t>
            </a:r>
          </a:p>
          <a:p>
            <a:pPr marL="398463" indent="-398463" algn="just">
              <a:spcBef>
                <a:spcPts val="600"/>
              </a:spcBef>
              <a:spcAft>
                <a:spcPts val="600"/>
              </a:spcAft>
              <a:buFont typeface="Wingdings" pitchFamily="2" charset="2"/>
              <a:buChar char="v"/>
            </a:pPr>
            <a:r>
              <a:rPr lang="en-US" sz="2000" dirty="0" smtClean="0">
                <a:latin typeface="Agency FB" pitchFamily="34" charset="0"/>
              </a:rPr>
              <a:t>All these changes will come into effect from 01.04.2011.</a:t>
            </a:r>
          </a:p>
        </p:txBody>
      </p:sp>
      <p:grpSp>
        <p:nvGrpSpPr>
          <p:cNvPr id="13" name="Group 12"/>
          <p:cNvGrpSpPr/>
          <p:nvPr/>
        </p:nvGrpSpPr>
        <p:grpSpPr>
          <a:xfrm>
            <a:off x="762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16</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8"/>
          <p:cNvGrpSpPr/>
          <p:nvPr/>
        </p:nvGrpSpPr>
        <p:grpSpPr>
          <a:xfrm>
            <a:off x="1381089" y="1447801"/>
            <a:ext cx="4486311" cy="609599"/>
            <a:chOff x="1523999" y="2438400"/>
            <a:chExt cx="3886200" cy="609599"/>
          </a:xfrm>
        </p:grpSpPr>
        <p:sp>
          <p:nvSpPr>
            <p:cNvPr id="5" name="TextBox 4"/>
            <p:cNvSpPr txBox="1"/>
            <p:nvPr/>
          </p:nvSpPr>
          <p:spPr>
            <a:xfrm>
              <a:off x="1523999" y="2438400"/>
              <a:ext cx="3886200"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Point of Taxation Rules, 2011</a:t>
              </a:r>
            </a:p>
          </p:txBody>
        </p:sp>
        <p:pic>
          <p:nvPicPr>
            <p:cNvPr id="8" name="Picture 7" descr="untitled.JPG"/>
            <p:cNvPicPr>
              <a:picLocks noChangeAspect="1"/>
            </p:cNvPicPr>
            <p:nvPr/>
          </p:nvPicPr>
          <p:blipFill>
            <a:blip r:embed="rId3"/>
            <a:stretch>
              <a:fillRect/>
            </a:stretch>
          </p:blipFill>
          <p:spPr>
            <a:xfrm>
              <a:off x="1525972" y="2815712"/>
              <a:ext cx="3871452" cy="232287"/>
            </a:xfrm>
            <a:prstGeom prst="rect">
              <a:avLst/>
            </a:prstGeom>
          </p:spPr>
        </p:pic>
      </p:grpSp>
      <p:sp>
        <p:nvSpPr>
          <p:cNvPr id="9" name="TextBox 8"/>
          <p:cNvSpPr txBox="1"/>
          <p:nvPr/>
        </p:nvSpPr>
        <p:spPr>
          <a:xfrm>
            <a:off x="0" y="2514600"/>
            <a:ext cx="6400800" cy="2708434"/>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New Point of Taxation Rules, 2011 determining the point in time when the services shall be deemed to be provided. The general rule will be that the time of provision of service will be the earliest of the following dates:</a:t>
            </a:r>
          </a:p>
          <a:p>
            <a:pPr marL="796925" indent="-339725" algn="just">
              <a:spcBef>
                <a:spcPts val="600"/>
              </a:spcBef>
              <a:spcAft>
                <a:spcPts val="600"/>
              </a:spcAft>
              <a:buFont typeface="+mj-lt"/>
              <a:buAutoNum type="arabicPeriod"/>
            </a:pPr>
            <a:r>
              <a:rPr lang="en-US" sz="2000" b="1" dirty="0" smtClean="0">
                <a:latin typeface="Agency FB" pitchFamily="34" charset="0"/>
              </a:rPr>
              <a:t>Date on which service is provided or to be provided</a:t>
            </a:r>
          </a:p>
          <a:p>
            <a:pPr marL="796925" indent="-339725" algn="just">
              <a:spcBef>
                <a:spcPts val="600"/>
              </a:spcBef>
              <a:spcAft>
                <a:spcPts val="600"/>
              </a:spcAft>
              <a:buFont typeface="+mj-lt"/>
              <a:buAutoNum type="arabicPeriod"/>
            </a:pPr>
            <a:r>
              <a:rPr lang="en-US" sz="2000" b="1" dirty="0" smtClean="0">
                <a:latin typeface="Agency FB" pitchFamily="34" charset="0"/>
              </a:rPr>
              <a:t>Date of invoice</a:t>
            </a:r>
          </a:p>
          <a:p>
            <a:pPr marL="796925" indent="-339725" algn="just">
              <a:spcBef>
                <a:spcPts val="600"/>
              </a:spcBef>
              <a:spcAft>
                <a:spcPts val="600"/>
              </a:spcAft>
              <a:buFont typeface="+mj-lt"/>
              <a:buAutoNum type="arabicPeriod"/>
            </a:pPr>
            <a:r>
              <a:rPr lang="en-US" sz="2000" b="1" dirty="0" smtClean="0">
                <a:latin typeface="Agency FB" pitchFamily="34" charset="0"/>
              </a:rPr>
              <a:t>Date of payment</a:t>
            </a:r>
          </a:p>
        </p:txBody>
      </p:sp>
      <p:grpSp>
        <p:nvGrpSpPr>
          <p:cNvPr id="10" name="Group 9"/>
          <p:cNvGrpSpPr/>
          <p:nvPr/>
        </p:nvGrpSpPr>
        <p:grpSpPr>
          <a:xfrm>
            <a:off x="-304800" y="0"/>
            <a:ext cx="8077200" cy="1353967"/>
            <a:chOff x="2209800" y="76200"/>
            <a:chExt cx="6426724" cy="1353967"/>
          </a:xfrm>
        </p:grpSpPr>
        <p:pic>
          <p:nvPicPr>
            <p:cNvPr id="11" name="Picture 10"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2" name="Rectangle 11"/>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13" name="Group 12"/>
          <p:cNvGrpSpPr/>
          <p:nvPr/>
        </p:nvGrpSpPr>
        <p:grpSpPr>
          <a:xfrm>
            <a:off x="70866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5122" name="Picture 2"/>
          <p:cNvPicPr>
            <a:picLocks noChangeAspect="1" noChangeArrowheads="1"/>
          </p:cNvPicPr>
          <p:nvPr/>
        </p:nvPicPr>
        <p:blipFill>
          <a:blip r:embed="rId6"/>
          <a:srcRect/>
          <a:stretch>
            <a:fillRect/>
          </a:stretch>
        </p:blipFill>
        <p:spPr bwMode="auto">
          <a:xfrm>
            <a:off x="4038600" y="4419600"/>
            <a:ext cx="2209800" cy="21336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17</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8"/>
          <p:cNvGrpSpPr/>
          <p:nvPr/>
        </p:nvGrpSpPr>
        <p:grpSpPr>
          <a:xfrm>
            <a:off x="1693608" y="1447801"/>
            <a:ext cx="7413556" cy="609599"/>
            <a:chOff x="1523999" y="2438400"/>
            <a:chExt cx="3858075" cy="609599"/>
          </a:xfrm>
        </p:grpSpPr>
        <p:sp>
          <p:nvSpPr>
            <p:cNvPr id="5" name="TextBox 4"/>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Amendments to Service Tax (Determination of Value) Rules, 2006</a:t>
              </a:r>
            </a:p>
          </p:txBody>
        </p:sp>
        <p:pic>
          <p:nvPicPr>
            <p:cNvPr id="8" name="Picture 7" descr="untitled.JPG"/>
            <p:cNvPicPr>
              <a:picLocks noChangeAspect="1"/>
            </p:cNvPicPr>
            <p:nvPr/>
          </p:nvPicPr>
          <p:blipFill>
            <a:blip r:embed="rId3"/>
            <a:stretch>
              <a:fillRect/>
            </a:stretch>
          </p:blipFill>
          <p:spPr>
            <a:xfrm>
              <a:off x="1572072" y="2819399"/>
              <a:ext cx="3810002" cy="228600"/>
            </a:xfrm>
            <a:prstGeom prst="rect">
              <a:avLst/>
            </a:prstGeom>
          </p:spPr>
        </p:pic>
      </p:grpSp>
      <p:grpSp>
        <p:nvGrpSpPr>
          <p:cNvPr id="3" name="Group 8"/>
          <p:cNvGrpSpPr/>
          <p:nvPr/>
        </p:nvGrpSpPr>
        <p:grpSpPr>
          <a:xfrm>
            <a:off x="1371600" y="0"/>
            <a:ext cx="8077200" cy="1353967"/>
            <a:chOff x="2209800" y="76200"/>
            <a:chExt cx="6426724" cy="1353967"/>
          </a:xfrm>
        </p:grpSpPr>
        <p:pic>
          <p:nvPicPr>
            <p:cNvPr id="10" name="Picture 9"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1" name="Rectangle 10"/>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2" name="TextBox 11"/>
          <p:cNvSpPr txBox="1"/>
          <p:nvPr/>
        </p:nvSpPr>
        <p:spPr>
          <a:xfrm>
            <a:off x="2057400" y="2209800"/>
            <a:ext cx="4724400" cy="3939540"/>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New rule (2B) inserted to prescribe value of services in relation to money changing.</a:t>
            </a:r>
          </a:p>
          <a:p>
            <a:pPr marL="398463" indent="-398463" algn="just">
              <a:spcBef>
                <a:spcPts val="600"/>
              </a:spcBef>
              <a:spcAft>
                <a:spcPts val="600"/>
              </a:spcAft>
              <a:buFont typeface="Wingdings" pitchFamily="2" charset="2"/>
              <a:buChar char="v"/>
            </a:pPr>
            <a:r>
              <a:rPr lang="en-US" sz="2000" dirty="0" smtClean="0">
                <a:latin typeface="Agency FB" pitchFamily="34" charset="0"/>
              </a:rPr>
              <a:t>Explanation added clarifying for purpose of telecommunication service the value shall be gross amount paid by person to whom the service is provided by the telegraph authority. Thus, service provided by way of recharge coupons or prepaid cards or like, the value shall be the gross amount charged from the subscriber or the ultimate user of the service and not amount paid by the distributer or any such intermediary to the telegraph authority.</a:t>
            </a:r>
          </a:p>
        </p:txBody>
      </p:sp>
      <p:grpSp>
        <p:nvGrpSpPr>
          <p:cNvPr id="13" name="Group 12"/>
          <p:cNvGrpSpPr/>
          <p:nvPr/>
        </p:nvGrpSpPr>
        <p:grpSpPr>
          <a:xfrm>
            <a:off x="762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6146" name="Picture 2"/>
          <p:cNvPicPr>
            <a:picLocks noChangeAspect="1" noChangeArrowheads="1"/>
          </p:cNvPicPr>
          <p:nvPr/>
        </p:nvPicPr>
        <p:blipFill>
          <a:blip r:embed="rId6"/>
          <a:srcRect/>
          <a:stretch>
            <a:fillRect/>
          </a:stretch>
        </p:blipFill>
        <p:spPr bwMode="auto">
          <a:xfrm>
            <a:off x="6705600" y="2057400"/>
            <a:ext cx="2246648" cy="41148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18</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sp>
        <p:nvSpPr>
          <p:cNvPr id="5" name="TextBox 4"/>
          <p:cNvSpPr txBox="1"/>
          <p:nvPr/>
        </p:nvSpPr>
        <p:spPr>
          <a:xfrm>
            <a:off x="228600" y="1447800"/>
            <a:ext cx="7010400" cy="830997"/>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Amendments to Works Contract (Composition Scheme for payment of Service Tax) Rules, 2007</a:t>
            </a:r>
          </a:p>
        </p:txBody>
      </p:sp>
      <p:pic>
        <p:nvPicPr>
          <p:cNvPr id="8" name="Picture 7" descr="untitled.JPG"/>
          <p:cNvPicPr>
            <a:picLocks noChangeAspect="1"/>
          </p:cNvPicPr>
          <p:nvPr/>
        </p:nvPicPr>
        <p:blipFill>
          <a:blip r:embed="rId3"/>
          <a:stretch>
            <a:fillRect/>
          </a:stretch>
        </p:blipFill>
        <p:spPr>
          <a:xfrm>
            <a:off x="304800" y="2282313"/>
            <a:ext cx="7135617" cy="232287"/>
          </a:xfrm>
          <a:prstGeom prst="rect">
            <a:avLst/>
          </a:prstGeom>
        </p:spPr>
      </p:pic>
      <p:sp>
        <p:nvSpPr>
          <p:cNvPr id="9" name="TextBox 8"/>
          <p:cNvSpPr txBox="1"/>
          <p:nvPr/>
        </p:nvSpPr>
        <p:spPr>
          <a:xfrm>
            <a:off x="2743200" y="2743200"/>
            <a:ext cx="4191000" cy="3170099"/>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New sub-rule (2A) added in rule 3 to restrict Cenvat credit to 40% of tax paid on services relating to erection, commissioning &amp; installation; commercial or industrial construction and construction of residential complex, in case tax has been paid on full value of the service after availing Cenvat  credit  on  inputs  i.e.  without  availing  exemption  notification  1/2006-ST  dated 01.03.2006. </a:t>
            </a:r>
            <a:endParaRPr lang="en-US" sz="2000" b="1" dirty="0" smtClean="0">
              <a:latin typeface="Agency FB" pitchFamily="34" charset="0"/>
            </a:endParaRPr>
          </a:p>
        </p:txBody>
      </p:sp>
      <p:grpSp>
        <p:nvGrpSpPr>
          <p:cNvPr id="3" name="Group 9"/>
          <p:cNvGrpSpPr/>
          <p:nvPr/>
        </p:nvGrpSpPr>
        <p:grpSpPr>
          <a:xfrm>
            <a:off x="-304800" y="0"/>
            <a:ext cx="8077200" cy="1353967"/>
            <a:chOff x="2209800" y="76200"/>
            <a:chExt cx="6426724" cy="1353967"/>
          </a:xfrm>
        </p:grpSpPr>
        <p:pic>
          <p:nvPicPr>
            <p:cNvPr id="11" name="Picture 10"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2" name="Rectangle 11"/>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10" name="Group 9"/>
          <p:cNvGrpSpPr/>
          <p:nvPr/>
        </p:nvGrpSpPr>
        <p:grpSpPr>
          <a:xfrm>
            <a:off x="7086600" y="2362200"/>
            <a:ext cx="2057400" cy="1828800"/>
            <a:chOff x="533400" y="762000"/>
            <a:chExt cx="7772400" cy="5867400"/>
          </a:xfrm>
        </p:grpSpPr>
        <p:sp>
          <p:nvSpPr>
            <p:cNvPr id="13"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4"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7170" name="Picture 2"/>
          <p:cNvPicPr>
            <a:picLocks noChangeAspect="1" noChangeArrowheads="1"/>
          </p:cNvPicPr>
          <p:nvPr/>
        </p:nvPicPr>
        <p:blipFill>
          <a:blip r:embed="rId6"/>
          <a:srcRect/>
          <a:stretch>
            <a:fillRect/>
          </a:stretch>
        </p:blipFill>
        <p:spPr bwMode="auto">
          <a:xfrm>
            <a:off x="228600" y="2667000"/>
            <a:ext cx="2590800" cy="37338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19</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8"/>
          <p:cNvGrpSpPr/>
          <p:nvPr/>
        </p:nvGrpSpPr>
        <p:grpSpPr>
          <a:xfrm>
            <a:off x="3657600" y="1219201"/>
            <a:ext cx="3411792" cy="609599"/>
            <a:chOff x="1523999" y="2438400"/>
            <a:chExt cx="3858075" cy="609599"/>
          </a:xfrm>
        </p:grpSpPr>
        <p:sp>
          <p:nvSpPr>
            <p:cNvPr id="5" name="TextBox 4"/>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Cenvat Rules, 2004</a:t>
              </a:r>
            </a:p>
          </p:txBody>
        </p:sp>
        <p:pic>
          <p:nvPicPr>
            <p:cNvPr id="8" name="Picture 7" descr="untitled.JPG"/>
            <p:cNvPicPr>
              <a:picLocks noChangeAspect="1"/>
            </p:cNvPicPr>
            <p:nvPr/>
          </p:nvPicPr>
          <p:blipFill>
            <a:blip r:embed="rId3"/>
            <a:stretch>
              <a:fillRect/>
            </a:stretch>
          </p:blipFill>
          <p:spPr>
            <a:xfrm>
              <a:off x="1572072" y="2819399"/>
              <a:ext cx="3810002" cy="228600"/>
            </a:xfrm>
            <a:prstGeom prst="rect">
              <a:avLst/>
            </a:prstGeom>
          </p:spPr>
        </p:pic>
      </p:grpSp>
      <p:grpSp>
        <p:nvGrpSpPr>
          <p:cNvPr id="3" name="Group 8"/>
          <p:cNvGrpSpPr/>
          <p:nvPr/>
        </p:nvGrpSpPr>
        <p:grpSpPr>
          <a:xfrm>
            <a:off x="1371600" y="0"/>
            <a:ext cx="8077200" cy="1353967"/>
            <a:chOff x="2209800" y="76200"/>
            <a:chExt cx="6426724" cy="1353967"/>
          </a:xfrm>
        </p:grpSpPr>
        <p:pic>
          <p:nvPicPr>
            <p:cNvPr id="10" name="Picture 9"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1" name="Rectangle 10"/>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2" name="TextBox 11"/>
          <p:cNvSpPr txBox="1"/>
          <p:nvPr/>
        </p:nvSpPr>
        <p:spPr>
          <a:xfrm>
            <a:off x="1905000" y="1828800"/>
            <a:ext cx="5410200" cy="4708981"/>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New Definition of </a:t>
            </a:r>
            <a:r>
              <a:rPr lang="en-US" sz="2000" b="1" dirty="0" smtClean="0">
                <a:latin typeface="Agency FB" pitchFamily="34" charset="0"/>
              </a:rPr>
              <a:t>“Input”</a:t>
            </a:r>
            <a:r>
              <a:rPr lang="en-US" sz="2000" dirty="0" smtClean="0">
                <a:latin typeface="Agency FB" pitchFamily="34" charset="0"/>
              </a:rPr>
              <a:t> defined to include, inter-alia, </a:t>
            </a:r>
            <a:r>
              <a:rPr lang="en-US" sz="2000" b="1" dirty="0" smtClean="0">
                <a:latin typeface="Agency FB" pitchFamily="34" charset="0"/>
              </a:rPr>
              <a:t>all goods </a:t>
            </a:r>
            <a:r>
              <a:rPr lang="en-US" sz="2000" dirty="0" smtClean="0">
                <a:latin typeface="Agency FB" pitchFamily="34" charset="0"/>
              </a:rPr>
              <a:t>used in factory by manufacturer and goods used for providing any output service;</a:t>
            </a:r>
          </a:p>
          <a:p>
            <a:pPr marL="398463" indent="-398463" algn="just">
              <a:spcBef>
                <a:spcPts val="600"/>
              </a:spcBef>
              <a:spcAft>
                <a:spcPts val="600"/>
              </a:spcAft>
              <a:buFont typeface="Wingdings" pitchFamily="2" charset="2"/>
              <a:buChar char="v"/>
            </a:pPr>
            <a:r>
              <a:rPr lang="en-US" sz="2000" dirty="0" smtClean="0">
                <a:latin typeface="Agency FB" pitchFamily="34" charset="0"/>
              </a:rPr>
              <a:t>Goods not constituting input specifically excluded </a:t>
            </a:r>
            <a:r>
              <a:rPr lang="en-US" sz="2000" dirty="0" err="1" smtClean="0">
                <a:latin typeface="Agency FB" pitchFamily="34" charset="0"/>
              </a:rPr>
              <a:t>Eg</a:t>
            </a:r>
            <a:r>
              <a:rPr lang="en-US" sz="2000" dirty="0" smtClean="0">
                <a:latin typeface="Agency FB" pitchFamily="34" charset="0"/>
              </a:rPr>
              <a:t>. goods used for construction of civil structure (by a manufacturer as well as a service provider), goods  such  as  food  items,  goods  used  in  a  guesthouse, residential colony, club or a recreational facility or a clinical establishment which are primarily meant for the personal use or consumption of the employees. However, when any of these goods are used directly in the manufacture of final products or provision of a service they will constitute input.</a:t>
            </a:r>
          </a:p>
          <a:p>
            <a:pPr marL="398463" indent="-398463" algn="just">
              <a:spcBef>
                <a:spcPts val="600"/>
              </a:spcBef>
              <a:spcAft>
                <a:spcPts val="600"/>
              </a:spcAft>
              <a:buFont typeface="Wingdings" pitchFamily="2" charset="2"/>
              <a:buChar char="v"/>
            </a:pPr>
            <a:r>
              <a:rPr lang="en-US" sz="2000" dirty="0" smtClean="0">
                <a:latin typeface="Agency FB" pitchFamily="34" charset="0"/>
              </a:rPr>
              <a:t>Goods which have no relationship whatsoever with manufacture also excluded.</a:t>
            </a:r>
          </a:p>
        </p:txBody>
      </p:sp>
      <p:grpSp>
        <p:nvGrpSpPr>
          <p:cNvPr id="13" name="Group 12"/>
          <p:cNvGrpSpPr/>
          <p:nvPr/>
        </p:nvGrpSpPr>
        <p:grpSpPr>
          <a:xfrm>
            <a:off x="762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8194" name="Picture 2"/>
          <p:cNvPicPr>
            <a:picLocks noChangeAspect="1" noChangeArrowheads="1"/>
          </p:cNvPicPr>
          <p:nvPr/>
        </p:nvPicPr>
        <p:blipFill>
          <a:blip r:embed="rId6"/>
          <a:srcRect/>
          <a:stretch>
            <a:fillRect/>
          </a:stretch>
        </p:blipFill>
        <p:spPr bwMode="auto">
          <a:xfrm flipH="1">
            <a:off x="7391400" y="1905000"/>
            <a:ext cx="1752600" cy="42672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20</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10" name="Group 8"/>
          <p:cNvGrpSpPr/>
          <p:nvPr/>
        </p:nvGrpSpPr>
        <p:grpSpPr>
          <a:xfrm>
            <a:off x="2057400" y="1219201"/>
            <a:ext cx="3411792" cy="609599"/>
            <a:chOff x="1523999" y="2438400"/>
            <a:chExt cx="3858075" cy="609599"/>
          </a:xfrm>
        </p:grpSpPr>
        <p:sp>
          <p:nvSpPr>
            <p:cNvPr id="13" name="TextBox 12"/>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Cenvat Rules, 2004</a:t>
              </a:r>
            </a:p>
          </p:txBody>
        </p:sp>
        <p:pic>
          <p:nvPicPr>
            <p:cNvPr id="14" name="Picture 13" descr="untitled.JPG"/>
            <p:cNvPicPr>
              <a:picLocks noChangeAspect="1"/>
            </p:cNvPicPr>
            <p:nvPr/>
          </p:nvPicPr>
          <p:blipFill>
            <a:blip r:embed="rId3"/>
            <a:stretch>
              <a:fillRect/>
            </a:stretch>
          </p:blipFill>
          <p:spPr>
            <a:xfrm>
              <a:off x="1572072" y="2819399"/>
              <a:ext cx="3810002" cy="228600"/>
            </a:xfrm>
            <a:prstGeom prst="rect">
              <a:avLst/>
            </a:prstGeom>
          </p:spPr>
        </p:pic>
      </p:grpSp>
      <p:grpSp>
        <p:nvGrpSpPr>
          <p:cNvPr id="15" name="Group 8"/>
          <p:cNvGrpSpPr/>
          <p:nvPr/>
        </p:nvGrpSpPr>
        <p:grpSpPr>
          <a:xfrm>
            <a:off x="-228600" y="0"/>
            <a:ext cx="8077200" cy="1353967"/>
            <a:chOff x="2209800" y="76200"/>
            <a:chExt cx="6426724" cy="1353967"/>
          </a:xfrm>
        </p:grpSpPr>
        <p:pic>
          <p:nvPicPr>
            <p:cNvPr id="16" name="Picture 15"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7" name="Rectangle 16"/>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8" name="TextBox 17"/>
          <p:cNvSpPr txBox="1"/>
          <p:nvPr/>
        </p:nvSpPr>
        <p:spPr>
          <a:xfrm>
            <a:off x="1752600" y="2154972"/>
            <a:ext cx="5410200" cy="4093428"/>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Definition of “input service” aligned with definition of “input” such that goods that do not constitute “input” do not qualify as “input service”. Thus a service relating to construction of civil structure will not constitute “input service” unless provided by sub-contractor to main contractor.</a:t>
            </a:r>
          </a:p>
          <a:p>
            <a:pPr marL="398463" indent="-398463" algn="just">
              <a:spcBef>
                <a:spcPts val="600"/>
              </a:spcBef>
              <a:spcAft>
                <a:spcPts val="600"/>
              </a:spcAft>
              <a:buFont typeface="Wingdings" pitchFamily="2" charset="2"/>
              <a:buChar char="v"/>
            </a:pPr>
            <a:r>
              <a:rPr lang="en-US" sz="2000" dirty="0" smtClean="0">
                <a:latin typeface="Agency FB" pitchFamily="34" charset="0"/>
              </a:rPr>
              <a:t>Services relating to motor vehicle i.e. rent-a-cab, use of tangible goods, insurance  or  repair  of vehicle shall not constitute an “input service” except in respect of output services where credit on motor vehicle is permitted as “capital goods”.</a:t>
            </a:r>
          </a:p>
          <a:p>
            <a:pPr marL="398463" indent="-398463" algn="just">
              <a:spcBef>
                <a:spcPts val="600"/>
              </a:spcBef>
              <a:spcAft>
                <a:spcPts val="600"/>
              </a:spcAft>
              <a:buFont typeface="Wingdings" pitchFamily="2" charset="2"/>
              <a:buChar char="v"/>
            </a:pPr>
            <a:r>
              <a:rPr lang="en-US" sz="2000" dirty="0" smtClean="0">
                <a:latin typeface="Agency FB" pitchFamily="34" charset="0"/>
              </a:rPr>
              <a:t>Service meant primarily for personal use or consumption of employees will not constitute an input service. </a:t>
            </a:r>
          </a:p>
        </p:txBody>
      </p:sp>
      <p:grpSp>
        <p:nvGrpSpPr>
          <p:cNvPr id="11" name="Group 10"/>
          <p:cNvGrpSpPr/>
          <p:nvPr/>
        </p:nvGrpSpPr>
        <p:grpSpPr>
          <a:xfrm>
            <a:off x="7086600" y="2362200"/>
            <a:ext cx="2057400" cy="1828800"/>
            <a:chOff x="533400" y="762000"/>
            <a:chExt cx="7772400" cy="5867400"/>
          </a:xfrm>
        </p:grpSpPr>
        <p:sp>
          <p:nvSpPr>
            <p:cNvPr id="12"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9"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20"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9218" name="Picture 2"/>
          <p:cNvPicPr>
            <a:picLocks noChangeAspect="1" noChangeArrowheads="1"/>
          </p:cNvPicPr>
          <p:nvPr/>
        </p:nvPicPr>
        <p:blipFill>
          <a:blip r:embed="rId6"/>
          <a:srcRect/>
          <a:stretch>
            <a:fillRect/>
          </a:stretch>
        </p:blipFill>
        <p:spPr bwMode="auto">
          <a:xfrm>
            <a:off x="1" y="1676400"/>
            <a:ext cx="1676399" cy="45720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21</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8"/>
          <p:cNvGrpSpPr/>
          <p:nvPr/>
        </p:nvGrpSpPr>
        <p:grpSpPr>
          <a:xfrm>
            <a:off x="3657600" y="1219201"/>
            <a:ext cx="3411792" cy="609599"/>
            <a:chOff x="1523999" y="2438400"/>
            <a:chExt cx="3858075" cy="609599"/>
          </a:xfrm>
        </p:grpSpPr>
        <p:sp>
          <p:nvSpPr>
            <p:cNvPr id="5" name="TextBox 4"/>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Cenvat Rules, 2004</a:t>
              </a:r>
            </a:p>
          </p:txBody>
        </p:sp>
        <p:pic>
          <p:nvPicPr>
            <p:cNvPr id="8" name="Picture 7" descr="untitled.JPG"/>
            <p:cNvPicPr>
              <a:picLocks noChangeAspect="1"/>
            </p:cNvPicPr>
            <p:nvPr/>
          </p:nvPicPr>
          <p:blipFill>
            <a:blip r:embed="rId3"/>
            <a:stretch>
              <a:fillRect/>
            </a:stretch>
          </p:blipFill>
          <p:spPr>
            <a:xfrm>
              <a:off x="1572072" y="2819399"/>
              <a:ext cx="3810002" cy="228600"/>
            </a:xfrm>
            <a:prstGeom prst="rect">
              <a:avLst/>
            </a:prstGeom>
          </p:spPr>
        </p:pic>
      </p:grpSp>
      <p:grpSp>
        <p:nvGrpSpPr>
          <p:cNvPr id="3" name="Group 8"/>
          <p:cNvGrpSpPr/>
          <p:nvPr/>
        </p:nvGrpSpPr>
        <p:grpSpPr>
          <a:xfrm>
            <a:off x="1371600" y="0"/>
            <a:ext cx="8077200" cy="1353967"/>
            <a:chOff x="2209800" y="76200"/>
            <a:chExt cx="6426724" cy="1353967"/>
          </a:xfrm>
        </p:grpSpPr>
        <p:pic>
          <p:nvPicPr>
            <p:cNvPr id="10" name="Picture 9"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1" name="Rectangle 10"/>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2" name="TextBox 11"/>
          <p:cNvSpPr txBox="1"/>
          <p:nvPr/>
        </p:nvSpPr>
        <p:spPr>
          <a:xfrm>
            <a:off x="1905000" y="1828800"/>
            <a:ext cx="5181600" cy="4555093"/>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Definition of exempted goods shall include excisable goods covered by notification relating to concessional duty with the condition that no credit of input and input service shall be availed.</a:t>
            </a:r>
          </a:p>
          <a:p>
            <a:pPr marL="398463" indent="-398463" algn="just">
              <a:spcBef>
                <a:spcPts val="600"/>
              </a:spcBef>
              <a:spcAft>
                <a:spcPts val="600"/>
              </a:spcAft>
              <a:buFont typeface="Wingdings" pitchFamily="2" charset="2"/>
              <a:buChar char="v"/>
            </a:pPr>
            <a:r>
              <a:rPr lang="en-US" sz="2000" dirty="0" smtClean="0">
                <a:latin typeface="Agency FB" pitchFamily="34" charset="0"/>
              </a:rPr>
              <a:t>Definition of exempted services shall include taxable services which are partially exempted with condition that no credit of input and input service be availed. </a:t>
            </a:r>
          </a:p>
          <a:p>
            <a:pPr marL="398463" indent="-398463" algn="just">
              <a:spcBef>
                <a:spcPts val="600"/>
              </a:spcBef>
              <a:spcAft>
                <a:spcPts val="600"/>
              </a:spcAft>
              <a:buFont typeface="Wingdings" pitchFamily="2" charset="2"/>
              <a:buChar char="v"/>
            </a:pPr>
            <a:r>
              <a:rPr lang="en-US" sz="2000" dirty="0" smtClean="0">
                <a:latin typeface="Agency FB" pitchFamily="34" charset="0"/>
              </a:rPr>
              <a:t>Clarified that exempted service will include trading service.</a:t>
            </a:r>
          </a:p>
          <a:p>
            <a:pPr marL="398463" indent="-398463" algn="just">
              <a:spcBef>
                <a:spcPts val="600"/>
              </a:spcBef>
              <a:spcAft>
                <a:spcPts val="600"/>
              </a:spcAft>
              <a:buFont typeface="Wingdings" pitchFamily="2" charset="2"/>
              <a:buChar char="v"/>
            </a:pPr>
            <a:r>
              <a:rPr lang="en-US" sz="2000" dirty="0" smtClean="0">
                <a:latin typeface="Agency FB" pitchFamily="34" charset="0"/>
              </a:rPr>
              <a:t>Option to maintain separate accounts only in respect of inputs (and not together with input services), so that allocation as per formula given in rule 6(3A) is done only in so far as credits on input services are concerned.</a:t>
            </a:r>
          </a:p>
        </p:txBody>
      </p:sp>
      <p:grpSp>
        <p:nvGrpSpPr>
          <p:cNvPr id="13" name="Group 12"/>
          <p:cNvGrpSpPr/>
          <p:nvPr/>
        </p:nvGrpSpPr>
        <p:grpSpPr>
          <a:xfrm>
            <a:off x="762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0242" name="Picture 2"/>
          <p:cNvPicPr>
            <a:picLocks noChangeAspect="1" noChangeArrowheads="1"/>
          </p:cNvPicPr>
          <p:nvPr/>
        </p:nvPicPr>
        <p:blipFill>
          <a:blip r:embed="rId6"/>
          <a:srcRect/>
          <a:stretch>
            <a:fillRect/>
          </a:stretch>
        </p:blipFill>
        <p:spPr bwMode="auto">
          <a:xfrm>
            <a:off x="7162800" y="1600200"/>
            <a:ext cx="1752600" cy="49530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22</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8"/>
          <p:cNvGrpSpPr/>
          <p:nvPr/>
        </p:nvGrpSpPr>
        <p:grpSpPr>
          <a:xfrm>
            <a:off x="2057400" y="1219201"/>
            <a:ext cx="3411792" cy="609599"/>
            <a:chOff x="1523999" y="2438400"/>
            <a:chExt cx="3858075" cy="609599"/>
          </a:xfrm>
        </p:grpSpPr>
        <p:sp>
          <p:nvSpPr>
            <p:cNvPr id="13" name="TextBox 12"/>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Cenvat Rules, 2004</a:t>
              </a:r>
            </a:p>
          </p:txBody>
        </p:sp>
        <p:pic>
          <p:nvPicPr>
            <p:cNvPr id="14" name="Picture 13" descr="untitled.JPG"/>
            <p:cNvPicPr>
              <a:picLocks noChangeAspect="1"/>
            </p:cNvPicPr>
            <p:nvPr/>
          </p:nvPicPr>
          <p:blipFill>
            <a:blip r:embed="rId3"/>
            <a:stretch>
              <a:fillRect/>
            </a:stretch>
          </p:blipFill>
          <p:spPr>
            <a:xfrm>
              <a:off x="1572072" y="2819399"/>
              <a:ext cx="3810002" cy="228600"/>
            </a:xfrm>
            <a:prstGeom prst="rect">
              <a:avLst/>
            </a:prstGeom>
          </p:spPr>
        </p:pic>
      </p:grpSp>
      <p:grpSp>
        <p:nvGrpSpPr>
          <p:cNvPr id="3" name="Group 8"/>
          <p:cNvGrpSpPr/>
          <p:nvPr/>
        </p:nvGrpSpPr>
        <p:grpSpPr>
          <a:xfrm>
            <a:off x="-228600" y="0"/>
            <a:ext cx="8077200" cy="1353967"/>
            <a:chOff x="2209800" y="76200"/>
            <a:chExt cx="6426724" cy="1353967"/>
          </a:xfrm>
        </p:grpSpPr>
        <p:pic>
          <p:nvPicPr>
            <p:cNvPr id="16" name="Picture 15"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7" name="Rectangle 16"/>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8" name="TextBox 17"/>
          <p:cNvSpPr txBox="1"/>
          <p:nvPr/>
        </p:nvSpPr>
        <p:spPr>
          <a:xfrm>
            <a:off x="1752600" y="2154972"/>
            <a:ext cx="5410200" cy="4247317"/>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Amount payable under rule 6(3)(</a:t>
            </a:r>
            <a:r>
              <a:rPr lang="en-US" sz="2000" dirty="0" err="1" smtClean="0">
                <a:latin typeface="Agency FB" pitchFamily="34" charset="0"/>
              </a:rPr>
              <a:t>i</a:t>
            </a:r>
            <a:r>
              <a:rPr lang="en-US" sz="2000" dirty="0" smtClean="0">
                <a:latin typeface="Agency FB" pitchFamily="34" charset="0"/>
              </a:rPr>
              <a:t>) in respect of services reduced from 6% to 5%. And in case of exempted services this amount shall be 5% of the exempted value of the service. </a:t>
            </a:r>
          </a:p>
          <a:p>
            <a:pPr marL="398463" indent="-398463" algn="just">
              <a:spcBef>
                <a:spcPts val="600"/>
              </a:spcBef>
              <a:spcAft>
                <a:spcPts val="600"/>
              </a:spcAft>
              <a:buFont typeface="Wingdings" pitchFamily="2" charset="2"/>
              <a:buChar char="v"/>
            </a:pPr>
            <a:r>
              <a:rPr lang="en-US" sz="2000" dirty="0" smtClean="0">
                <a:latin typeface="Agency FB" pitchFamily="34" charset="0"/>
              </a:rPr>
              <a:t>Under rule 6(3A) the value of trading service as well as value of services covered by composition schemes has been defined. </a:t>
            </a:r>
          </a:p>
          <a:p>
            <a:pPr marL="398463" indent="-398463" algn="just">
              <a:spcBef>
                <a:spcPts val="600"/>
              </a:spcBef>
              <a:spcAft>
                <a:spcPts val="600"/>
              </a:spcAft>
              <a:buFont typeface="Wingdings" pitchFamily="2" charset="2"/>
              <a:buChar char="v"/>
            </a:pPr>
            <a:r>
              <a:rPr lang="en-US" sz="2000" dirty="0" smtClean="0">
                <a:latin typeface="Agency FB" pitchFamily="34" charset="0"/>
              </a:rPr>
              <a:t>Value of trading service shall be difference between sale price and purchase price of goods. </a:t>
            </a:r>
          </a:p>
          <a:p>
            <a:pPr marL="398463" indent="-398463" algn="just">
              <a:spcBef>
                <a:spcPts val="600"/>
              </a:spcBef>
              <a:spcAft>
                <a:spcPts val="600"/>
              </a:spcAft>
              <a:buFont typeface="Wingdings" pitchFamily="2" charset="2"/>
              <a:buChar char="v"/>
            </a:pPr>
            <a:r>
              <a:rPr lang="en-US" sz="2000" dirty="0" smtClean="0">
                <a:latin typeface="Agency FB" pitchFamily="34" charset="0"/>
              </a:rPr>
              <a:t>Value in respect of services covered by a composition scheme will be tax amount divided by rate of service tax applicable.</a:t>
            </a:r>
          </a:p>
        </p:txBody>
      </p:sp>
      <p:grpSp>
        <p:nvGrpSpPr>
          <p:cNvPr id="11" name="Group 10"/>
          <p:cNvGrpSpPr/>
          <p:nvPr/>
        </p:nvGrpSpPr>
        <p:grpSpPr>
          <a:xfrm>
            <a:off x="7086600" y="2362200"/>
            <a:ext cx="2057400" cy="1828800"/>
            <a:chOff x="533400" y="762000"/>
            <a:chExt cx="7772400" cy="5867400"/>
          </a:xfrm>
        </p:grpSpPr>
        <p:sp>
          <p:nvSpPr>
            <p:cNvPr id="12"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9"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1266" name="Picture 2"/>
          <p:cNvPicPr>
            <a:picLocks noChangeAspect="1" noChangeArrowheads="1"/>
          </p:cNvPicPr>
          <p:nvPr/>
        </p:nvPicPr>
        <p:blipFill>
          <a:blip r:embed="rId6"/>
          <a:srcRect/>
          <a:stretch>
            <a:fillRect/>
          </a:stretch>
        </p:blipFill>
        <p:spPr bwMode="auto">
          <a:xfrm>
            <a:off x="228600" y="1676400"/>
            <a:ext cx="1600200" cy="47244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23</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8"/>
          <p:cNvGrpSpPr/>
          <p:nvPr/>
        </p:nvGrpSpPr>
        <p:grpSpPr>
          <a:xfrm>
            <a:off x="3657600" y="1524001"/>
            <a:ext cx="3411792" cy="609599"/>
            <a:chOff x="1523999" y="2438400"/>
            <a:chExt cx="3858075" cy="609599"/>
          </a:xfrm>
        </p:grpSpPr>
        <p:sp>
          <p:nvSpPr>
            <p:cNvPr id="5" name="TextBox 4"/>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Cenvat Rules, 2004</a:t>
              </a:r>
            </a:p>
          </p:txBody>
        </p:sp>
        <p:pic>
          <p:nvPicPr>
            <p:cNvPr id="8" name="Picture 7" descr="untitled.JPG"/>
            <p:cNvPicPr>
              <a:picLocks noChangeAspect="1"/>
            </p:cNvPicPr>
            <p:nvPr/>
          </p:nvPicPr>
          <p:blipFill>
            <a:blip r:embed="rId3"/>
            <a:stretch>
              <a:fillRect/>
            </a:stretch>
          </p:blipFill>
          <p:spPr>
            <a:xfrm>
              <a:off x="1572072" y="2819399"/>
              <a:ext cx="3810002" cy="228600"/>
            </a:xfrm>
            <a:prstGeom prst="rect">
              <a:avLst/>
            </a:prstGeom>
          </p:spPr>
        </p:pic>
      </p:grpSp>
      <p:grpSp>
        <p:nvGrpSpPr>
          <p:cNvPr id="3" name="Group 8"/>
          <p:cNvGrpSpPr/>
          <p:nvPr/>
        </p:nvGrpSpPr>
        <p:grpSpPr>
          <a:xfrm>
            <a:off x="1371600" y="0"/>
            <a:ext cx="8077200" cy="1353967"/>
            <a:chOff x="2209800" y="76200"/>
            <a:chExt cx="6426724" cy="1353967"/>
          </a:xfrm>
        </p:grpSpPr>
        <p:pic>
          <p:nvPicPr>
            <p:cNvPr id="10" name="Picture 9" descr="fancy underline.jpg"/>
            <p:cNvPicPr>
              <a:picLocks noChangeAspect="1"/>
            </p:cNvPicPr>
            <p:nvPr/>
          </p:nvPicPr>
          <p:blipFill>
            <a:blip r:embed="rId4"/>
            <a:stretch>
              <a:fillRect/>
            </a:stretch>
          </p:blipFill>
          <p:spPr>
            <a:xfrm>
              <a:off x="3188876" y="914400"/>
              <a:ext cx="4901983" cy="515767"/>
            </a:xfrm>
            <a:prstGeom prst="rect">
              <a:avLst/>
            </a:prstGeom>
          </p:spPr>
        </p:pic>
        <p:sp>
          <p:nvSpPr>
            <p:cNvPr id="11" name="Rectangle 10"/>
            <p:cNvSpPr/>
            <p:nvPr/>
          </p:nvSpPr>
          <p:spPr>
            <a:xfrm>
              <a:off x="2209800" y="76200"/>
              <a:ext cx="6426724" cy="923330"/>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atin typeface="Agency FB" pitchFamily="34" charset="0"/>
                </a:rPr>
                <a:t>Amendment in Various Rules</a:t>
              </a:r>
              <a:endParaRPr lang="en-US" sz="54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2" name="TextBox 11"/>
          <p:cNvSpPr txBox="1"/>
          <p:nvPr/>
        </p:nvSpPr>
        <p:spPr>
          <a:xfrm>
            <a:off x="1905000" y="2470190"/>
            <a:ext cx="5029200" cy="3016210"/>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A banking company or a financial institution, including NBFC, providing banking and financial services shall pay an amount equal to 50% of credit availed. In case of services relating to life insurance or management of ULIPs such amount will be 20% of credit availed. However, these shall not be entitled to avail other options of payment of amount under Rule 6.</a:t>
            </a:r>
          </a:p>
          <a:p>
            <a:pPr marL="398463" indent="-398463" algn="just">
              <a:spcBef>
                <a:spcPts val="600"/>
              </a:spcBef>
              <a:spcAft>
                <a:spcPts val="600"/>
              </a:spcAft>
              <a:buFont typeface="Wingdings" pitchFamily="2" charset="2"/>
              <a:buChar char="v"/>
            </a:pPr>
            <a:r>
              <a:rPr lang="en-US" sz="2000" dirty="0" smtClean="0">
                <a:latin typeface="Agency FB" pitchFamily="34" charset="0"/>
              </a:rPr>
              <a:t>Rule 6(5) allowing full credit of 17 specified services has been deleted.</a:t>
            </a:r>
          </a:p>
        </p:txBody>
      </p:sp>
      <p:grpSp>
        <p:nvGrpSpPr>
          <p:cNvPr id="13" name="Group 12"/>
          <p:cNvGrpSpPr/>
          <p:nvPr/>
        </p:nvGrpSpPr>
        <p:grpSpPr>
          <a:xfrm>
            <a:off x="76200" y="2362200"/>
            <a:ext cx="20574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2290" name="Picture 2"/>
          <p:cNvPicPr>
            <a:picLocks noChangeAspect="1" noChangeArrowheads="1"/>
          </p:cNvPicPr>
          <p:nvPr/>
        </p:nvPicPr>
        <p:blipFill>
          <a:blip r:embed="rId6"/>
          <a:srcRect/>
          <a:stretch>
            <a:fillRect/>
          </a:stretch>
        </p:blipFill>
        <p:spPr bwMode="auto">
          <a:xfrm>
            <a:off x="7162800" y="2590800"/>
            <a:ext cx="1752600" cy="2867025"/>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24</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sp>
        <p:nvSpPr>
          <p:cNvPr id="5" name="TextBox 4"/>
          <p:cNvSpPr txBox="1"/>
          <p:nvPr/>
        </p:nvSpPr>
        <p:spPr>
          <a:xfrm>
            <a:off x="2286000" y="1981200"/>
            <a:ext cx="6705600" cy="3785652"/>
          </a:xfrm>
          <a:prstGeom prst="rect">
            <a:avLst/>
          </a:prstGeom>
          <a:noFill/>
        </p:spPr>
        <p:txBody>
          <a:bodyPr wrap="square" rtlCol="0">
            <a:spAutoFit/>
          </a:bodyPr>
          <a:lstStyle/>
          <a:p>
            <a:pPr>
              <a:spcBef>
                <a:spcPts val="600"/>
              </a:spcBef>
              <a:spcAft>
                <a:spcPts val="600"/>
              </a:spcAft>
              <a:buFont typeface="Wingdings" pitchFamily="2" charset="2"/>
              <a:buChar char="Ø"/>
            </a:pPr>
            <a:r>
              <a:rPr lang="en-US" sz="4000" b="1" dirty="0" smtClean="0">
                <a:latin typeface="Agency FB" pitchFamily="34" charset="0"/>
              </a:rPr>
              <a:t>Change in Rate Structure</a:t>
            </a:r>
          </a:p>
          <a:p>
            <a:pPr>
              <a:spcBef>
                <a:spcPts val="600"/>
              </a:spcBef>
              <a:spcAft>
                <a:spcPts val="600"/>
              </a:spcAft>
              <a:buFont typeface="Wingdings" pitchFamily="2" charset="2"/>
              <a:buChar char="Ø"/>
            </a:pPr>
            <a:r>
              <a:rPr lang="en-US" sz="4000" b="1" dirty="0" smtClean="0">
                <a:latin typeface="Agency FB" pitchFamily="34" charset="0"/>
              </a:rPr>
              <a:t>Withdrawal of Exemptions</a:t>
            </a:r>
          </a:p>
          <a:p>
            <a:pPr>
              <a:spcBef>
                <a:spcPts val="600"/>
              </a:spcBef>
              <a:spcAft>
                <a:spcPts val="600"/>
              </a:spcAft>
              <a:buFont typeface="Wingdings" pitchFamily="2" charset="2"/>
              <a:buChar char="Ø"/>
            </a:pPr>
            <a:r>
              <a:rPr lang="en-US" sz="4000" b="1" dirty="0" smtClean="0">
                <a:latin typeface="Agency FB" pitchFamily="34" charset="0"/>
              </a:rPr>
              <a:t>Relief Measures</a:t>
            </a:r>
          </a:p>
          <a:p>
            <a:pPr>
              <a:spcBef>
                <a:spcPts val="600"/>
              </a:spcBef>
              <a:spcAft>
                <a:spcPts val="600"/>
              </a:spcAft>
              <a:buFont typeface="Wingdings" pitchFamily="2" charset="2"/>
              <a:buChar char="Ø"/>
            </a:pPr>
            <a:r>
              <a:rPr lang="en-US" sz="4000" b="1" dirty="0" smtClean="0">
                <a:latin typeface="Agency FB" pitchFamily="34" charset="0"/>
              </a:rPr>
              <a:t>Various Legislative Amendments</a:t>
            </a:r>
          </a:p>
          <a:p>
            <a:pPr>
              <a:spcBef>
                <a:spcPts val="600"/>
              </a:spcBef>
              <a:spcAft>
                <a:spcPts val="600"/>
              </a:spcAft>
              <a:buFont typeface="Wingdings" pitchFamily="2" charset="2"/>
              <a:buChar char="Ø"/>
            </a:pPr>
            <a:r>
              <a:rPr lang="en-US" sz="4000" b="1" dirty="0" smtClean="0">
                <a:latin typeface="Agency FB" pitchFamily="34" charset="0"/>
              </a:rPr>
              <a:t>Changes in Cenvat Credit Rules</a:t>
            </a:r>
            <a:endParaRPr lang="en-US" sz="4000" b="1" dirty="0">
              <a:latin typeface="Agency FB" pitchFamily="34" charset="0"/>
            </a:endParaRPr>
          </a:p>
        </p:txBody>
      </p:sp>
      <p:grpSp>
        <p:nvGrpSpPr>
          <p:cNvPr id="2" name="Group 10"/>
          <p:cNvGrpSpPr/>
          <p:nvPr/>
        </p:nvGrpSpPr>
        <p:grpSpPr>
          <a:xfrm>
            <a:off x="3581400" y="76200"/>
            <a:ext cx="3810000" cy="1524000"/>
            <a:chOff x="2209800" y="76200"/>
            <a:chExt cx="6172200" cy="1524000"/>
          </a:xfrm>
        </p:grpSpPr>
        <p:pic>
          <p:nvPicPr>
            <p:cNvPr id="10" name="Picture 9" descr="fancy underline.jpg"/>
            <p:cNvPicPr>
              <a:picLocks noChangeAspect="1"/>
            </p:cNvPicPr>
            <p:nvPr/>
          </p:nvPicPr>
          <p:blipFill>
            <a:blip r:embed="rId3"/>
            <a:stretch>
              <a:fillRect/>
            </a:stretch>
          </p:blipFill>
          <p:spPr>
            <a:xfrm>
              <a:off x="3048000" y="1084433"/>
              <a:ext cx="4495800" cy="515767"/>
            </a:xfrm>
            <a:prstGeom prst="rect">
              <a:avLst/>
            </a:prstGeom>
          </p:spPr>
        </p:pic>
        <p:sp>
          <p:nvSpPr>
            <p:cNvPr id="4" name="Rectangle 3"/>
            <p:cNvSpPr/>
            <p:nvPr/>
          </p:nvSpPr>
          <p:spPr>
            <a:xfrm>
              <a:off x="2209800" y="76200"/>
              <a:ext cx="6172200" cy="1323439"/>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cap="none" spc="0" dirty="0" smtClean="0">
                  <a:ln w="11430"/>
                  <a:solidFill>
                    <a:schemeClr val="tx1">
                      <a:lumMod val="95000"/>
                      <a:lumOff val="5000"/>
                    </a:schemeClr>
                  </a:solidFill>
                  <a:effectLst>
                    <a:outerShdw blurRad="80000" dist="40000" dir="5040000" algn="tl">
                      <a:srgbClr val="000000">
                        <a:alpha val="30000"/>
                      </a:srgbClr>
                    </a:outerShdw>
                  </a:effectLst>
                  <a:latin typeface="Agency FB" pitchFamily="34" charset="0"/>
                </a:rPr>
                <a:t>Excise</a:t>
              </a:r>
              <a:endParaRPr lang="en-US" sz="8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8" name="Group 7"/>
          <p:cNvGrpSpPr/>
          <p:nvPr/>
        </p:nvGrpSpPr>
        <p:grpSpPr>
          <a:xfrm>
            <a:off x="152400" y="2362200"/>
            <a:ext cx="1905000" cy="1828800"/>
            <a:chOff x="533400" y="762000"/>
            <a:chExt cx="7772400" cy="5867400"/>
          </a:xfrm>
        </p:grpSpPr>
        <p:sp>
          <p:nvSpPr>
            <p:cNvPr id="9"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1"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25</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228600" y="76200"/>
            <a:ext cx="7010400" cy="1938992"/>
            <a:chOff x="2209800" y="76200"/>
            <a:chExt cx="6172200" cy="1938992"/>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938992"/>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Change in Rate Structure</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0" name="TextBox 9"/>
          <p:cNvSpPr txBox="1"/>
          <p:nvPr/>
        </p:nvSpPr>
        <p:spPr>
          <a:xfrm>
            <a:off x="228600" y="1447800"/>
            <a:ext cx="6705600" cy="4708981"/>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Concessional rate of excise duty of 4% is being increased to 5%. Accordingly, items such as prepared foodstuff like sugar confectionary, pastry and cakes; starches; paper and articles of paper; textile intermediates &amp; textile goods; drugs; medical equipments etc would now be subject to the enhanced rate of duty of 5%.</a:t>
            </a:r>
          </a:p>
          <a:p>
            <a:pPr marL="398463" indent="-398463" algn="just">
              <a:spcBef>
                <a:spcPts val="600"/>
              </a:spcBef>
              <a:spcAft>
                <a:spcPts val="600"/>
              </a:spcAft>
              <a:buFont typeface="Wingdings" pitchFamily="2" charset="2"/>
              <a:buChar char="v"/>
            </a:pPr>
            <a:r>
              <a:rPr lang="en-US" sz="2000" dirty="0" smtClean="0">
                <a:latin typeface="Agency FB" pitchFamily="34" charset="0"/>
              </a:rPr>
              <a:t>Excise duty of 1% without Cenvat credit facility is being imposed on about 130 specified items, which were hitherto either fully exempt from excise duty or chargeable to nil rate of excise duty. General SSI exemption would be available to all products covered under this new levy.</a:t>
            </a:r>
          </a:p>
          <a:p>
            <a:pPr marL="398463" indent="-398463" algn="just">
              <a:spcBef>
                <a:spcPts val="600"/>
              </a:spcBef>
              <a:spcAft>
                <a:spcPts val="600"/>
              </a:spcAft>
              <a:buFont typeface="Wingdings" pitchFamily="2" charset="2"/>
              <a:buChar char="v"/>
            </a:pPr>
            <a:r>
              <a:rPr lang="en-US" sz="2000" dirty="0" smtClean="0">
                <a:latin typeface="Agency FB" pitchFamily="34" charset="0"/>
              </a:rPr>
              <a:t>Mandatory excise duty of 10% imposed on readymade garments and textile made ups bearing a brand name or sold under a brand name. General SSI scheme is also being extended to readymade garments and other textile made up articles. Duty shall be charged on the tariff value @ 60% of their retail sale price.</a:t>
            </a:r>
          </a:p>
        </p:txBody>
      </p:sp>
      <p:grpSp>
        <p:nvGrpSpPr>
          <p:cNvPr id="9" name="Group 8"/>
          <p:cNvGrpSpPr/>
          <p:nvPr/>
        </p:nvGrpSpPr>
        <p:grpSpPr>
          <a:xfrm>
            <a:off x="7162800" y="2286000"/>
            <a:ext cx="19050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26</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13" name="Group 3"/>
          <p:cNvGrpSpPr/>
          <p:nvPr/>
        </p:nvGrpSpPr>
        <p:grpSpPr>
          <a:xfrm>
            <a:off x="1981200" y="76200"/>
            <a:ext cx="7010400" cy="1938992"/>
            <a:chOff x="2209800" y="76200"/>
            <a:chExt cx="6172200" cy="1938992"/>
          </a:xfrm>
        </p:grpSpPr>
        <p:pic>
          <p:nvPicPr>
            <p:cNvPr id="14" name="Picture 13"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15" name="Rectangle 14"/>
            <p:cNvSpPr/>
            <p:nvPr/>
          </p:nvSpPr>
          <p:spPr>
            <a:xfrm>
              <a:off x="2209800" y="76200"/>
              <a:ext cx="6172200" cy="1938992"/>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Change in Rate Structure</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8" name="Group 7"/>
          <p:cNvGrpSpPr/>
          <p:nvPr/>
        </p:nvGrpSpPr>
        <p:grpSpPr>
          <a:xfrm>
            <a:off x="152400" y="2362200"/>
            <a:ext cx="1905000" cy="1828800"/>
            <a:chOff x="533400" y="762000"/>
            <a:chExt cx="7772400" cy="5867400"/>
          </a:xfrm>
        </p:grpSpPr>
        <p:sp>
          <p:nvSpPr>
            <p:cNvPr id="9"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0"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1"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pic>
        <p:nvPicPr>
          <p:cNvPr id="13314" name="Picture 2"/>
          <p:cNvPicPr>
            <a:picLocks noChangeAspect="1" noChangeArrowheads="1"/>
          </p:cNvPicPr>
          <p:nvPr/>
        </p:nvPicPr>
        <p:blipFill>
          <a:blip r:embed="rId5"/>
          <a:srcRect/>
          <a:stretch>
            <a:fillRect/>
          </a:stretch>
        </p:blipFill>
        <p:spPr bwMode="auto">
          <a:xfrm>
            <a:off x="6172200" y="1981200"/>
            <a:ext cx="2971800" cy="4343400"/>
          </a:xfrm>
          <a:prstGeom prst="rect">
            <a:avLst/>
          </a:prstGeom>
          <a:noFill/>
          <a:ln w="9525">
            <a:noFill/>
            <a:miter lim="800000"/>
            <a:headEnd/>
            <a:tailEnd/>
          </a:ln>
          <a:effectLst/>
        </p:spPr>
      </p:pic>
      <p:sp>
        <p:nvSpPr>
          <p:cNvPr id="16" name="TextBox 15"/>
          <p:cNvSpPr txBox="1"/>
          <p:nvPr/>
        </p:nvSpPr>
        <p:spPr>
          <a:xfrm>
            <a:off x="1905000" y="1770995"/>
            <a:ext cx="4648200" cy="4401205"/>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Excise duty of 5% is being imposed on automatic looms and projectile looms.</a:t>
            </a:r>
          </a:p>
          <a:p>
            <a:pPr marL="398463" indent="-398463" algn="just">
              <a:spcBef>
                <a:spcPts val="600"/>
              </a:spcBef>
              <a:spcAft>
                <a:spcPts val="600"/>
              </a:spcAft>
              <a:buFont typeface="Wingdings" pitchFamily="2" charset="2"/>
              <a:buChar char="v"/>
            </a:pPr>
            <a:r>
              <a:rPr lang="en-US" sz="2000" dirty="0" smtClean="0">
                <a:latin typeface="Agency FB" pitchFamily="34" charset="0"/>
              </a:rPr>
              <a:t>Exemption from excise duty available to clearances upto 3500 metric </a:t>
            </a:r>
            <a:r>
              <a:rPr lang="en-US" sz="2000" dirty="0" err="1" smtClean="0">
                <a:latin typeface="Agency FB" pitchFamily="34" charset="0"/>
              </a:rPr>
              <a:t>tonne</a:t>
            </a:r>
            <a:r>
              <a:rPr lang="en-US" sz="2000" dirty="0" smtClean="0">
                <a:latin typeface="Agency FB" pitchFamily="34" charset="0"/>
              </a:rPr>
              <a:t> of paper manufactured from non-conventional material is being withdrawn.</a:t>
            </a:r>
          </a:p>
          <a:p>
            <a:pPr marL="398463" indent="-398463" algn="just">
              <a:spcBef>
                <a:spcPts val="600"/>
              </a:spcBef>
              <a:spcAft>
                <a:spcPts val="600"/>
              </a:spcAft>
              <a:buFont typeface="Wingdings" pitchFamily="2" charset="2"/>
              <a:buChar char="v"/>
            </a:pPr>
            <a:r>
              <a:rPr lang="en-US" sz="2000" dirty="0" smtClean="0">
                <a:latin typeface="Agency FB" pitchFamily="34" charset="0"/>
              </a:rPr>
              <a:t>Full exemption from excise duty is being withdrawn on microprocessors for computer, other than motherboards; floppy disc drive; hard disc drive; CD-ROM drive; DVD drives/DVD writers; flash memory and combo drives meant for fitment inside the CPU or laptop. These goods will attract a concessional rate of excise duty of 5%.</a:t>
            </a:r>
          </a:p>
        </p:txBody>
      </p:sp>
    </p:spTree>
  </p:cSld>
  <p:clrMapOvr>
    <a:masterClrMapping/>
  </p:clrMapOvr>
  <p:transition>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27</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286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Relief Measures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0" name="TextBox 9"/>
          <p:cNvSpPr txBox="1"/>
          <p:nvPr/>
        </p:nvSpPr>
        <p:spPr>
          <a:xfrm>
            <a:off x="2667000" y="2286000"/>
            <a:ext cx="4419600" cy="4247317"/>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Full exemption to AC equipment, panels and refrigeration panels for installation of cold chain infrastructure for preservation, storage, transport or processing of agricultural, horticultural, dairy, poultry, apiaries, aquatic and marine produce.</a:t>
            </a:r>
          </a:p>
          <a:p>
            <a:pPr marL="398463" indent="-398463" algn="just">
              <a:spcBef>
                <a:spcPts val="600"/>
              </a:spcBef>
              <a:spcAft>
                <a:spcPts val="600"/>
              </a:spcAft>
              <a:buFont typeface="Wingdings" pitchFamily="2" charset="2"/>
              <a:buChar char="v"/>
            </a:pPr>
            <a:r>
              <a:rPr lang="en-US" sz="2000" dirty="0" smtClean="0">
                <a:latin typeface="Agency FB" pitchFamily="34" charset="0"/>
              </a:rPr>
              <a:t>Full exemption to Conveyor belt systems for use in cold storage for the preservation, storage, transport or processing of agricultural, horticultural, dairy, poultry, apiary, aquatic and marine produce and in </a:t>
            </a:r>
            <a:r>
              <a:rPr lang="en-US" sz="2000" dirty="0" err="1" smtClean="0">
                <a:latin typeface="Agency FB" pitchFamily="34" charset="0"/>
              </a:rPr>
              <a:t>mandis</a:t>
            </a:r>
            <a:r>
              <a:rPr lang="en-US" sz="2000" dirty="0" smtClean="0">
                <a:latin typeface="Agency FB" pitchFamily="34" charset="0"/>
              </a:rPr>
              <a:t> &amp; warehouses for storage of food grains and sugar.</a:t>
            </a:r>
          </a:p>
        </p:txBody>
      </p:sp>
      <p:grpSp>
        <p:nvGrpSpPr>
          <p:cNvPr id="9" name="Group 8"/>
          <p:cNvGrpSpPr/>
          <p:nvPr/>
        </p:nvGrpSpPr>
        <p:grpSpPr>
          <a:xfrm>
            <a:off x="1752600" y="1524001"/>
            <a:ext cx="3411792"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FOOD/AGRO PROCESSING</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7162800" y="2286000"/>
            <a:ext cx="19050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4338" name="Picture 2"/>
          <p:cNvPicPr>
            <a:picLocks noChangeAspect="1" noChangeArrowheads="1"/>
          </p:cNvPicPr>
          <p:nvPr/>
        </p:nvPicPr>
        <p:blipFill>
          <a:blip r:embed="rId6"/>
          <a:srcRect/>
          <a:stretch>
            <a:fillRect/>
          </a:stretch>
        </p:blipFill>
        <p:spPr bwMode="auto">
          <a:xfrm>
            <a:off x="228600" y="2133600"/>
            <a:ext cx="2438400" cy="41910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28</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20574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Relief Measures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4038600" y="1981200"/>
            <a:ext cx="5029200" cy="2246769"/>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Excise duty exemption extended to goods required for expansion of existing mega/ultra mega power project.</a:t>
            </a:r>
          </a:p>
          <a:p>
            <a:pPr marL="398463" indent="-398463" algn="just">
              <a:spcBef>
                <a:spcPts val="600"/>
              </a:spcBef>
              <a:spcAft>
                <a:spcPts val="600"/>
              </a:spcAft>
              <a:buFont typeface="Wingdings" pitchFamily="2" charset="2"/>
              <a:buChar char="v"/>
            </a:pPr>
            <a:r>
              <a:rPr lang="en-US" sz="2000" dirty="0" smtClean="0">
                <a:latin typeface="Agency FB" pitchFamily="34" charset="0"/>
              </a:rPr>
              <a:t>Excise duty reduced from 10% to 5% on parts of specified textile machinery.</a:t>
            </a:r>
          </a:p>
          <a:p>
            <a:pPr marL="398463" indent="-398463" algn="just">
              <a:spcBef>
                <a:spcPts val="600"/>
              </a:spcBef>
              <a:spcAft>
                <a:spcPts val="600"/>
              </a:spcAft>
              <a:buFont typeface="Wingdings" pitchFamily="2" charset="2"/>
              <a:buChar char="v"/>
            </a:pPr>
            <a:r>
              <a:rPr lang="en-US" sz="2000" dirty="0" smtClean="0">
                <a:latin typeface="Agency FB" pitchFamily="34" charset="0"/>
              </a:rPr>
              <a:t>Full exemption extended to specified part of sewing machines (other than those with in-built motors).</a:t>
            </a:r>
          </a:p>
        </p:txBody>
      </p:sp>
      <p:grpSp>
        <p:nvGrpSpPr>
          <p:cNvPr id="10" name="Group 9"/>
          <p:cNvGrpSpPr/>
          <p:nvPr/>
        </p:nvGrpSpPr>
        <p:grpSpPr>
          <a:xfrm>
            <a:off x="4953000" y="1371600"/>
            <a:ext cx="3411792"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CAPITAL GOODS</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2209800" y="4267200"/>
            <a:ext cx="6400800" cy="838200"/>
            <a:chOff x="1523999" y="2438400"/>
            <a:chExt cx="3858075" cy="830997"/>
          </a:xfrm>
        </p:grpSpPr>
        <p:sp>
          <p:nvSpPr>
            <p:cNvPr id="14" name="TextBox 13"/>
            <p:cNvSpPr txBox="1"/>
            <p:nvPr/>
          </p:nvSpPr>
          <p:spPr>
            <a:xfrm>
              <a:off x="1523999" y="2438400"/>
              <a:ext cx="3846545" cy="830997"/>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ENVIRONMENT FRIENDLYAND ENERGY SAVING GOODS</a:t>
              </a:r>
            </a:p>
          </p:txBody>
        </p:sp>
        <p:pic>
          <p:nvPicPr>
            <p:cNvPr id="15" name="Picture 14" descr="untitled.JPG"/>
            <p:cNvPicPr>
              <a:picLocks noChangeAspect="1"/>
            </p:cNvPicPr>
            <p:nvPr/>
          </p:nvPicPr>
          <p:blipFill>
            <a:blip r:embed="rId4"/>
            <a:stretch>
              <a:fillRect/>
            </a:stretch>
          </p:blipFill>
          <p:spPr>
            <a:xfrm>
              <a:off x="1572072" y="2819399"/>
              <a:ext cx="3810002" cy="228600"/>
            </a:xfrm>
            <a:prstGeom prst="rect">
              <a:avLst/>
            </a:prstGeom>
          </p:spPr>
        </p:pic>
      </p:grpSp>
      <p:sp>
        <p:nvSpPr>
          <p:cNvPr id="17" name="TextBox 16"/>
          <p:cNvSpPr txBox="1"/>
          <p:nvPr/>
        </p:nvSpPr>
        <p:spPr>
          <a:xfrm>
            <a:off x="1752600" y="4953000"/>
            <a:ext cx="5105400" cy="1477328"/>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Concessional rate of 10% prescribed for hydrogen vehicles based on fuel cell technology.</a:t>
            </a:r>
          </a:p>
          <a:p>
            <a:pPr marL="398463" indent="-398463" algn="just">
              <a:spcBef>
                <a:spcPts val="600"/>
              </a:spcBef>
              <a:spcAft>
                <a:spcPts val="600"/>
              </a:spcAft>
              <a:buFont typeface="Wingdings" pitchFamily="2" charset="2"/>
              <a:buChar char="v"/>
            </a:pPr>
            <a:r>
              <a:rPr lang="en-US" sz="2000" dirty="0" smtClean="0">
                <a:latin typeface="Agency FB" pitchFamily="34" charset="0"/>
              </a:rPr>
              <a:t>Excise duty reduced from 10% to 5% on hybrid kits for conversion of fossil fuel vehicles to hybrid vehicles. </a:t>
            </a:r>
          </a:p>
        </p:txBody>
      </p:sp>
      <p:grpSp>
        <p:nvGrpSpPr>
          <p:cNvPr id="16" name="Group 15"/>
          <p:cNvGrpSpPr/>
          <p:nvPr/>
        </p:nvGrpSpPr>
        <p:grpSpPr>
          <a:xfrm>
            <a:off x="152400" y="2362200"/>
            <a:ext cx="1905000" cy="1828800"/>
            <a:chOff x="533400" y="762000"/>
            <a:chExt cx="7772400" cy="5867400"/>
          </a:xfrm>
        </p:grpSpPr>
        <p:sp>
          <p:nvSpPr>
            <p:cNvPr id="18"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9"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20"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5362" name="Picture 2"/>
          <p:cNvPicPr>
            <a:picLocks noChangeAspect="1" noChangeArrowheads="1"/>
          </p:cNvPicPr>
          <p:nvPr/>
        </p:nvPicPr>
        <p:blipFill>
          <a:blip r:embed="rId6"/>
          <a:srcRect/>
          <a:stretch>
            <a:fillRect/>
          </a:stretch>
        </p:blipFill>
        <p:spPr bwMode="auto">
          <a:xfrm>
            <a:off x="2286000" y="1905000"/>
            <a:ext cx="1752600" cy="2057400"/>
          </a:xfrm>
          <a:prstGeom prst="rect">
            <a:avLst/>
          </a:prstGeom>
          <a:noFill/>
          <a:ln w="9525">
            <a:noFill/>
            <a:miter lim="800000"/>
            <a:headEnd/>
            <a:tailEnd/>
          </a:ln>
          <a:effectLst/>
        </p:spPr>
      </p:pic>
      <p:pic>
        <p:nvPicPr>
          <p:cNvPr id="15363" name="Picture 3"/>
          <p:cNvPicPr>
            <a:picLocks noChangeAspect="1" noChangeArrowheads="1"/>
          </p:cNvPicPr>
          <p:nvPr/>
        </p:nvPicPr>
        <p:blipFill>
          <a:blip r:embed="rId7"/>
          <a:srcRect/>
          <a:stretch>
            <a:fillRect/>
          </a:stretch>
        </p:blipFill>
        <p:spPr bwMode="auto">
          <a:xfrm>
            <a:off x="7162800" y="4972050"/>
            <a:ext cx="1428750" cy="142875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29</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286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Relief Measures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3" name="Group 8"/>
          <p:cNvGrpSpPr/>
          <p:nvPr/>
        </p:nvGrpSpPr>
        <p:grpSpPr>
          <a:xfrm>
            <a:off x="2362200" y="1066800"/>
            <a:ext cx="2743200"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Cement</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aphicFrame>
        <p:nvGraphicFramePr>
          <p:cNvPr id="13" name="Table 12"/>
          <p:cNvGraphicFramePr>
            <a:graphicFrameLocks noGrp="1"/>
          </p:cNvGraphicFramePr>
          <p:nvPr/>
        </p:nvGraphicFramePr>
        <p:xfrm>
          <a:off x="228600" y="1676400"/>
          <a:ext cx="6858000" cy="2199640"/>
        </p:xfrm>
        <a:graphic>
          <a:graphicData uri="http://schemas.openxmlformats.org/drawingml/2006/table">
            <a:tbl>
              <a:tblPr firstRow="1" bandRow="1">
                <a:tableStyleId>{5C22544A-7EE6-4342-B048-85BDC9FD1C3A}</a:tableStyleId>
              </a:tblPr>
              <a:tblGrid>
                <a:gridCol w="4648200"/>
                <a:gridCol w="1066800"/>
                <a:gridCol w="1143000"/>
              </a:tblGrid>
              <a:tr h="370840">
                <a:tc>
                  <a:txBody>
                    <a:bodyPr/>
                    <a:lstStyle/>
                    <a:p>
                      <a:pPr algn="ctr"/>
                      <a:r>
                        <a:rPr lang="en-US" sz="1600" b="1" kern="1200" dirty="0" smtClean="0">
                          <a:solidFill>
                            <a:schemeClr val="lt1"/>
                          </a:solidFill>
                          <a:latin typeface="+mn-lt"/>
                          <a:ea typeface="+mn-ea"/>
                          <a:cs typeface="+mn-cs"/>
                        </a:rPr>
                        <a:t>Mini Cement Plant</a:t>
                      </a:r>
                      <a:endParaRPr lang="en-US" sz="1600" dirty="0"/>
                    </a:p>
                  </a:txBody>
                  <a:tcPr/>
                </a:tc>
                <a:tc>
                  <a:txBody>
                    <a:bodyPr/>
                    <a:lstStyle/>
                    <a:p>
                      <a:pPr algn="ctr"/>
                      <a:r>
                        <a:rPr lang="en-US" sz="1600" b="1" kern="1200" dirty="0" smtClean="0">
                          <a:solidFill>
                            <a:schemeClr val="lt1"/>
                          </a:solidFill>
                          <a:latin typeface="+mn-lt"/>
                          <a:ea typeface="+mn-ea"/>
                          <a:cs typeface="+mn-cs"/>
                        </a:rPr>
                        <a:t>Present rate</a:t>
                      </a:r>
                      <a:endParaRPr lang="en-US" sz="1600" dirty="0"/>
                    </a:p>
                  </a:txBody>
                  <a:tcPr/>
                </a:tc>
                <a:tc>
                  <a:txBody>
                    <a:bodyPr/>
                    <a:lstStyle/>
                    <a:p>
                      <a:pPr algn="ctr"/>
                      <a:r>
                        <a:rPr lang="en-US" sz="1600" b="1" kern="1200" dirty="0" smtClean="0">
                          <a:solidFill>
                            <a:schemeClr val="lt1"/>
                          </a:solidFill>
                          <a:latin typeface="+mn-lt"/>
                          <a:ea typeface="+mn-ea"/>
                          <a:cs typeface="+mn-cs"/>
                        </a:rPr>
                        <a:t>Proposed rate</a:t>
                      </a:r>
                      <a:endParaRPr lang="en-US" sz="1600" dirty="0"/>
                    </a:p>
                  </a:txBody>
                  <a:tcPr/>
                </a:tc>
              </a:tr>
              <a:tr h="370840">
                <a:tc>
                  <a:txBody>
                    <a:bodyPr/>
                    <a:lstStyle/>
                    <a:p>
                      <a:r>
                        <a:rPr lang="en-US" sz="1400" kern="1200" dirty="0" smtClean="0">
                          <a:solidFill>
                            <a:schemeClr val="dk1"/>
                          </a:solidFill>
                          <a:latin typeface="+mn-lt"/>
                          <a:ea typeface="+mn-ea"/>
                          <a:cs typeface="+mn-cs"/>
                        </a:rPr>
                        <a:t>1. Cleared in packaged form,—</a:t>
                      </a:r>
                    </a:p>
                    <a:p>
                      <a:r>
                        <a:rPr lang="en-US" sz="1400" kern="1200" dirty="0" smtClean="0">
                          <a:solidFill>
                            <a:schemeClr val="dk1"/>
                          </a:solidFill>
                          <a:latin typeface="+mn-lt"/>
                          <a:ea typeface="+mn-ea"/>
                          <a:cs typeface="+mn-cs"/>
                        </a:rPr>
                        <a:t>(</a:t>
                      </a:r>
                      <a:r>
                        <a:rPr lang="en-US" sz="1400" kern="1200" dirty="0" err="1" smtClean="0">
                          <a:solidFill>
                            <a:schemeClr val="dk1"/>
                          </a:solidFill>
                          <a:latin typeface="+mn-lt"/>
                          <a:ea typeface="+mn-ea"/>
                          <a:cs typeface="+mn-cs"/>
                        </a:rPr>
                        <a:t>i</a:t>
                      </a:r>
                      <a:r>
                        <a:rPr lang="en-US" sz="1400" kern="1200" dirty="0" smtClean="0">
                          <a:solidFill>
                            <a:schemeClr val="dk1"/>
                          </a:solidFill>
                          <a:latin typeface="+mn-lt"/>
                          <a:ea typeface="+mn-ea"/>
                          <a:cs typeface="+mn-cs"/>
                        </a:rPr>
                        <a:t>)       of retail sale price not exceeding Rs. 190 per 50 kg bag or  of per </a:t>
                      </a:r>
                      <a:r>
                        <a:rPr lang="en-US" sz="1400" kern="1200" dirty="0" err="1" smtClean="0">
                          <a:solidFill>
                            <a:schemeClr val="dk1"/>
                          </a:solidFill>
                          <a:latin typeface="+mn-lt"/>
                          <a:ea typeface="+mn-ea"/>
                          <a:cs typeface="+mn-cs"/>
                        </a:rPr>
                        <a:t>tonne</a:t>
                      </a:r>
                      <a:r>
                        <a:rPr lang="en-US" sz="1400" kern="1200" dirty="0" smtClean="0">
                          <a:solidFill>
                            <a:schemeClr val="dk1"/>
                          </a:solidFill>
                          <a:latin typeface="+mn-lt"/>
                          <a:ea typeface="+mn-ea"/>
                          <a:cs typeface="+mn-cs"/>
                        </a:rPr>
                        <a:t> equivalent retail sale price not exceeding</a:t>
                      </a:r>
                      <a:endParaRPr 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Rs.185 PMT</a:t>
                      </a:r>
                      <a:endParaRPr lang="en-US" sz="1400" dirty="0"/>
                    </a:p>
                  </a:txBody>
                  <a:tcPr/>
                </a:tc>
                <a:tc>
                  <a:txBody>
                    <a:bodyPr/>
                    <a:lstStyle/>
                    <a:p>
                      <a:r>
                        <a:rPr lang="en-US" sz="1400" dirty="0" smtClean="0"/>
                        <a:t>10% ad valorem</a:t>
                      </a:r>
                      <a:endParaRPr lang="en-US" sz="1400" dirty="0"/>
                    </a:p>
                  </a:txBody>
                  <a:tcPr/>
                </a:tc>
              </a:tr>
              <a:tr h="370840">
                <a:tc>
                  <a:txBody>
                    <a:bodyPr/>
                    <a:lstStyle/>
                    <a:p>
                      <a:pPr marL="400050" indent="-400050">
                        <a:buAutoNum type="romanLcParenBoth" startAt="2"/>
                      </a:pPr>
                      <a:r>
                        <a:rPr lang="en-US" sz="1400" kern="1200" dirty="0" smtClean="0">
                          <a:solidFill>
                            <a:schemeClr val="dk1"/>
                          </a:solidFill>
                          <a:latin typeface="+mn-lt"/>
                          <a:ea typeface="+mn-ea"/>
                          <a:cs typeface="+mn-cs"/>
                        </a:rPr>
                        <a:t>Of retail sale price not exceeding Rs.190</a:t>
                      </a:r>
                      <a:r>
                        <a:rPr lang="en-US" sz="1400" kern="1200" baseline="0" dirty="0" smtClean="0">
                          <a:solidFill>
                            <a:schemeClr val="dk1"/>
                          </a:solidFill>
                          <a:latin typeface="+mn-lt"/>
                          <a:ea typeface="+mn-ea"/>
                          <a:cs typeface="+mn-cs"/>
                        </a:rPr>
                        <a:t> </a:t>
                      </a:r>
                      <a:r>
                        <a:rPr lang="en-US" sz="1400" kern="1200" dirty="0" smtClean="0">
                          <a:solidFill>
                            <a:schemeClr val="dk1"/>
                          </a:solidFill>
                          <a:latin typeface="+mn-lt"/>
                          <a:ea typeface="+mn-ea"/>
                          <a:cs typeface="+mn-cs"/>
                        </a:rPr>
                        <a:t>per  50  kg bag or  of  per </a:t>
                      </a:r>
                      <a:r>
                        <a:rPr lang="en-US" sz="1400" kern="1200" dirty="0" err="1" smtClean="0">
                          <a:solidFill>
                            <a:schemeClr val="dk1"/>
                          </a:solidFill>
                          <a:latin typeface="+mn-lt"/>
                          <a:ea typeface="+mn-ea"/>
                          <a:cs typeface="+mn-cs"/>
                        </a:rPr>
                        <a:t>tonne</a:t>
                      </a:r>
                      <a:r>
                        <a:rPr lang="en-US" sz="1400" kern="1200" dirty="0" smtClean="0">
                          <a:solidFill>
                            <a:schemeClr val="dk1"/>
                          </a:solidFill>
                          <a:latin typeface="+mn-lt"/>
                          <a:ea typeface="+mn-ea"/>
                          <a:cs typeface="+mn-cs"/>
                        </a:rPr>
                        <a:t>  RSP  not exceeding Rs.3800</a:t>
                      </a:r>
                    </a:p>
                  </a:txBody>
                  <a:tcPr/>
                </a:tc>
                <a:tc>
                  <a:txBody>
                    <a:bodyPr/>
                    <a:lstStyle/>
                    <a:p>
                      <a:r>
                        <a:rPr lang="en-US" sz="1400" dirty="0" smtClean="0"/>
                        <a:t>Rs.315 PMT</a:t>
                      </a:r>
                      <a:endParaRPr lang="en-US" sz="1400" dirty="0"/>
                    </a:p>
                  </a:txBody>
                  <a:tcPr/>
                </a:tc>
                <a:tc>
                  <a:txBody>
                    <a:bodyPr/>
                    <a:lstStyle/>
                    <a:p>
                      <a:r>
                        <a:rPr lang="da-DK" sz="1400" dirty="0" smtClean="0"/>
                        <a:t>10%  +</a:t>
                      </a:r>
                    </a:p>
                    <a:p>
                      <a:r>
                        <a:rPr lang="da-DK" sz="1400" dirty="0" smtClean="0"/>
                        <a:t>Rs.30 PMT</a:t>
                      </a:r>
                      <a:endParaRPr lang="en-US" sz="1400" dirty="0"/>
                    </a:p>
                  </a:txBody>
                  <a:tcPr/>
                </a:tc>
              </a:tr>
              <a:tr h="370840">
                <a:tc>
                  <a:txBody>
                    <a:bodyPr/>
                    <a:lstStyle/>
                    <a:p>
                      <a:r>
                        <a:rPr lang="en-US" sz="1400" kern="1200" dirty="0" smtClean="0">
                          <a:solidFill>
                            <a:schemeClr val="dk1"/>
                          </a:solidFill>
                          <a:latin typeface="+mn-lt"/>
                          <a:ea typeface="+mn-ea"/>
                          <a:cs typeface="+mn-cs"/>
                        </a:rPr>
                        <a:t>2.  Cleared other than in packaged form.</a:t>
                      </a:r>
                      <a:endParaRPr lang="en-US" sz="1400" kern="1200" dirty="0">
                        <a:solidFill>
                          <a:schemeClr val="dk1"/>
                        </a:solidFill>
                        <a:latin typeface="+mn-lt"/>
                        <a:ea typeface="+mn-ea"/>
                        <a:cs typeface="+mn-cs"/>
                      </a:endParaRPr>
                    </a:p>
                  </a:txBody>
                  <a:tcPr/>
                </a:tc>
                <a:tc>
                  <a:txBody>
                    <a:bodyPr/>
                    <a:lstStyle/>
                    <a:p>
                      <a:r>
                        <a:rPr lang="en-US" sz="1400" dirty="0" smtClean="0"/>
                        <a:t>Rs.215 PMT</a:t>
                      </a:r>
                      <a:endParaRPr lang="en-US" sz="1400" dirty="0"/>
                    </a:p>
                  </a:txBody>
                  <a:tcPr/>
                </a:tc>
                <a:tc>
                  <a:txBody>
                    <a:bodyPr/>
                    <a:lstStyle/>
                    <a:p>
                      <a:r>
                        <a:rPr lang="en-US" sz="1400" dirty="0" smtClean="0"/>
                        <a:t>10%</a:t>
                      </a:r>
                    </a:p>
                  </a:txBody>
                  <a:tcPr/>
                </a:tc>
              </a:tr>
            </a:tbl>
          </a:graphicData>
        </a:graphic>
      </p:graphicFrame>
      <p:grpSp>
        <p:nvGrpSpPr>
          <p:cNvPr id="14" name="Group 13"/>
          <p:cNvGrpSpPr/>
          <p:nvPr/>
        </p:nvGrpSpPr>
        <p:grpSpPr>
          <a:xfrm>
            <a:off x="7162800" y="2286000"/>
            <a:ext cx="1905000" cy="1828800"/>
            <a:chOff x="533400" y="762000"/>
            <a:chExt cx="7772400" cy="5867400"/>
          </a:xfrm>
        </p:grpSpPr>
        <p:sp>
          <p:nvSpPr>
            <p:cNvPr id="15"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7"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graphicFrame>
        <p:nvGraphicFramePr>
          <p:cNvPr id="18" name="Table 17"/>
          <p:cNvGraphicFramePr>
            <a:graphicFrameLocks noGrp="1"/>
          </p:cNvGraphicFramePr>
          <p:nvPr/>
        </p:nvGraphicFramePr>
        <p:xfrm>
          <a:off x="228600" y="3886200"/>
          <a:ext cx="6858000" cy="2560320"/>
        </p:xfrm>
        <a:graphic>
          <a:graphicData uri="http://schemas.openxmlformats.org/drawingml/2006/table">
            <a:tbl>
              <a:tblPr firstRow="1" bandRow="1">
                <a:tableStyleId>{5C22544A-7EE6-4342-B048-85BDC9FD1C3A}</a:tableStyleId>
              </a:tblPr>
              <a:tblGrid>
                <a:gridCol w="4648200"/>
                <a:gridCol w="1066800"/>
                <a:gridCol w="1143000"/>
              </a:tblGrid>
              <a:tr h="370840">
                <a:tc>
                  <a:txBody>
                    <a:bodyPr/>
                    <a:lstStyle/>
                    <a:p>
                      <a:pPr algn="ctr"/>
                      <a:r>
                        <a:rPr lang="en-US" sz="1600" b="1" kern="1200" dirty="0" smtClean="0">
                          <a:solidFill>
                            <a:schemeClr val="lt1"/>
                          </a:solidFill>
                          <a:latin typeface="+mn-lt"/>
                          <a:ea typeface="+mn-ea"/>
                          <a:cs typeface="+mn-cs"/>
                        </a:rPr>
                        <a:t>Other than Mini Cement Plant</a:t>
                      </a:r>
                      <a:endParaRPr lang="en-US" sz="1600" dirty="0"/>
                    </a:p>
                  </a:txBody>
                  <a:tcPr/>
                </a:tc>
                <a:tc>
                  <a:txBody>
                    <a:bodyPr/>
                    <a:lstStyle/>
                    <a:p>
                      <a:pPr algn="ctr"/>
                      <a:r>
                        <a:rPr lang="en-US" sz="1600" b="1" kern="1200" dirty="0" smtClean="0">
                          <a:solidFill>
                            <a:schemeClr val="lt1"/>
                          </a:solidFill>
                          <a:latin typeface="+mn-lt"/>
                          <a:ea typeface="+mn-ea"/>
                          <a:cs typeface="+mn-cs"/>
                        </a:rPr>
                        <a:t>Present rate</a:t>
                      </a:r>
                      <a:endParaRPr lang="en-US" sz="1600" dirty="0"/>
                    </a:p>
                  </a:txBody>
                  <a:tcPr/>
                </a:tc>
                <a:tc>
                  <a:txBody>
                    <a:bodyPr/>
                    <a:lstStyle/>
                    <a:p>
                      <a:pPr algn="ctr"/>
                      <a:r>
                        <a:rPr lang="en-US" sz="1600" b="1" kern="1200" dirty="0" smtClean="0">
                          <a:solidFill>
                            <a:schemeClr val="lt1"/>
                          </a:solidFill>
                          <a:latin typeface="+mn-lt"/>
                          <a:ea typeface="+mn-ea"/>
                          <a:cs typeface="+mn-cs"/>
                        </a:rPr>
                        <a:t>Proposed rate</a:t>
                      </a:r>
                      <a:endParaRPr lang="en-US" sz="1600" dirty="0"/>
                    </a:p>
                  </a:txBody>
                  <a:tcPr/>
                </a:tc>
              </a:tr>
              <a:tr h="370840">
                <a:tc>
                  <a:txBody>
                    <a:bodyPr/>
                    <a:lstStyle/>
                    <a:p>
                      <a:r>
                        <a:rPr lang="en-US" sz="1400" kern="1200" dirty="0" smtClean="0">
                          <a:solidFill>
                            <a:schemeClr val="dk1"/>
                          </a:solidFill>
                          <a:latin typeface="+mn-lt"/>
                          <a:ea typeface="+mn-ea"/>
                          <a:cs typeface="+mn-cs"/>
                        </a:rPr>
                        <a:t>Cleared in packaged form,—</a:t>
                      </a:r>
                    </a:p>
                    <a:p>
                      <a:r>
                        <a:rPr lang="en-US" sz="1400" kern="1200" dirty="0" smtClean="0">
                          <a:solidFill>
                            <a:schemeClr val="dk1"/>
                          </a:solidFill>
                          <a:latin typeface="+mn-lt"/>
                          <a:ea typeface="+mn-ea"/>
                          <a:cs typeface="+mn-cs"/>
                        </a:rPr>
                        <a:t>(</a:t>
                      </a:r>
                      <a:r>
                        <a:rPr lang="en-US" sz="1400" kern="1200" dirty="0" err="1" smtClean="0">
                          <a:solidFill>
                            <a:schemeClr val="dk1"/>
                          </a:solidFill>
                          <a:latin typeface="+mn-lt"/>
                          <a:ea typeface="+mn-ea"/>
                          <a:cs typeface="+mn-cs"/>
                        </a:rPr>
                        <a:t>i</a:t>
                      </a:r>
                      <a:r>
                        <a:rPr lang="en-US" sz="1400" kern="1200" dirty="0" smtClean="0">
                          <a:solidFill>
                            <a:schemeClr val="dk1"/>
                          </a:solidFill>
                          <a:latin typeface="+mn-lt"/>
                          <a:ea typeface="+mn-ea"/>
                          <a:cs typeface="+mn-cs"/>
                        </a:rPr>
                        <a:t>)   of retail sale price not exceeding Rs. 190 per 50 kg bag or of per </a:t>
                      </a:r>
                      <a:r>
                        <a:rPr lang="en-US" sz="1400" kern="1200" dirty="0" err="1" smtClean="0">
                          <a:solidFill>
                            <a:schemeClr val="dk1"/>
                          </a:solidFill>
                          <a:latin typeface="+mn-lt"/>
                          <a:ea typeface="+mn-ea"/>
                          <a:cs typeface="+mn-cs"/>
                        </a:rPr>
                        <a:t>tonne</a:t>
                      </a:r>
                      <a:r>
                        <a:rPr lang="en-US" sz="1400" kern="1200" dirty="0" smtClean="0">
                          <a:solidFill>
                            <a:schemeClr val="dk1"/>
                          </a:solidFill>
                          <a:latin typeface="+mn-lt"/>
                          <a:ea typeface="+mn-ea"/>
                          <a:cs typeface="+mn-cs"/>
                        </a:rPr>
                        <a:t> equivalent RSP not exceeding</a:t>
                      </a:r>
                      <a:r>
                        <a:rPr lang="en-US" sz="1400" kern="1200" baseline="0" dirty="0" smtClean="0">
                          <a:solidFill>
                            <a:schemeClr val="dk1"/>
                          </a:solidFill>
                          <a:latin typeface="+mn-lt"/>
                          <a:ea typeface="+mn-ea"/>
                          <a:cs typeface="+mn-cs"/>
                        </a:rPr>
                        <a:t> </a:t>
                      </a:r>
                      <a:r>
                        <a:rPr lang="en-US" sz="1400" kern="1200" dirty="0" smtClean="0">
                          <a:solidFill>
                            <a:schemeClr val="dk1"/>
                          </a:solidFill>
                          <a:latin typeface="+mn-lt"/>
                          <a:ea typeface="+mn-ea"/>
                          <a:cs typeface="+mn-cs"/>
                        </a:rPr>
                        <a:t>Rs. 3800</a:t>
                      </a:r>
                      <a:endParaRPr 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Rs. 290 per </a:t>
                      </a:r>
                      <a:r>
                        <a:rPr lang="en-US" sz="1400" dirty="0" err="1" smtClean="0"/>
                        <a:t>tonne</a:t>
                      </a:r>
                      <a:endParaRPr lang="en-US" sz="1400" dirty="0"/>
                    </a:p>
                  </a:txBody>
                  <a:tcPr/>
                </a:tc>
                <a:tc>
                  <a:txBody>
                    <a:bodyPr/>
                    <a:lstStyle/>
                    <a:p>
                      <a:r>
                        <a:rPr lang="en-US" sz="1400" dirty="0" smtClean="0"/>
                        <a:t>10% + Rs.80 per </a:t>
                      </a:r>
                      <a:r>
                        <a:rPr lang="en-US" sz="1400" dirty="0" err="1" smtClean="0"/>
                        <a:t>tonne</a:t>
                      </a:r>
                      <a:endParaRPr lang="en-US" sz="1400" dirty="0"/>
                    </a:p>
                  </a:txBody>
                  <a:tcPr/>
                </a:tc>
              </a:tr>
              <a:tr h="370840">
                <a:tc>
                  <a:txBody>
                    <a:bodyPr/>
                    <a:lstStyle/>
                    <a:p>
                      <a:pPr marL="400050" indent="-400050">
                        <a:buNone/>
                      </a:pPr>
                      <a:r>
                        <a:rPr lang="en-US" sz="1400" kern="1200" dirty="0" smtClean="0">
                          <a:solidFill>
                            <a:schemeClr val="dk1"/>
                          </a:solidFill>
                          <a:latin typeface="+mn-lt"/>
                          <a:ea typeface="+mn-ea"/>
                          <a:cs typeface="+mn-cs"/>
                        </a:rPr>
                        <a:t>(ii)  of retail sale price exceeding Rs. 190 per 50 kg bag of per </a:t>
                      </a:r>
                      <a:r>
                        <a:rPr lang="en-US" sz="1400" kern="1200" dirty="0" err="1" smtClean="0">
                          <a:solidFill>
                            <a:schemeClr val="dk1"/>
                          </a:solidFill>
                          <a:latin typeface="+mn-lt"/>
                          <a:ea typeface="+mn-ea"/>
                          <a:cs typeface="+mn-cs"/>
                        </a:rPr>
                        <a:t>tonne</a:t>
                      </a:r>
                      <a:r>
                        <a:rPr lang="en-US" sz="1400" kern="1200" dirty="0" smtClean="0">
                          <a:solidFill>
                            <a:schemeClr val="dk1"/>
                          </a:solidFill>
                          <a:latin typeface="+mn-lt"/>
                          <a:ea typeface="+mn-ea"/>
                          <a:cs typeface="+mn-cs"/>
                        </a:rPr>
                        <a:t> equivalent RSP exceeding Rs. 3800;</a:t>
                      </a:r>
                    </a:p>
                  </a:txBody>
                  <a:tcPr/>
                </a:tc>
                <a:tc>
                  <a:txBody>
                    <a:bodyPr/>
                    <a:lstStyle/>
                    <a:p>
                      <a:r>
                        <a:rPr lang="en-US" sz="1400" dirty="0" smtClean="0"/>
                        <a:t>10% of</a:t>
                      </a:r>
                      <a:r>
                        <a:rPr lang="en-US" sz="1400" baseline="0" dirty="0" smtClean="0"/>
                        <a:t> RSP</a:t>
                      </a:r>
                      <a:endParaRPr lang="en-US" sz="1400" dirty="0"/>
                    </a:p>
                  </a:txBody>
                  <a:tcPr/>
                </a:tc>
                <a:tc>
                  <a:txBody>
                    <a:bodyPr/>
                    <a:lstStyle/>
                    <a:p>
                      <a:r>
                        <a:rPr lang="it-IT" sz="1400" dirty="0" smtClean="0"/>
                        <a:t>10% + Rs.160 per tonne</a:t>
                      </a:r>
                      <a:endParaRPr lang="en-US" sz="1400" dirty="0"/>
                    </a:p>
                  </a:txBody>
                  <a:tcPr/>
                </a:tc>
              </a:tr>
              <a:tr h="370840">
                <a:tc>
                  <a:txBody>
                    <a:bodyPr/>
                    <a:lstStyle/>
                    <a:p>
                      <a:r>
                        <a:rPr lang="en-US" sz="1400" kern="1200" dirty="0" smtClean="0">
                          <a:solidFill>
                            <a:schemeClr val="dk1"/>
                          </a:solidFill>
                          <a:latin typeface="+mn-lt"/>
                          <a:ea typeface="+mn-ea"/>
                          <a:cs typeface="+mn-cs"/>
                        </a:rPr>
                        <a:t>2.  Cleared other than in packaged form.</a:t>
                      </a:r>
                      <a:endParaRPr lang="en-US" sz="1400" kern="1200" dirty="0">
                        <a:solidFill>
                          <a:schemeClr val="dk1"/>
                        </a:solidFill>
                        <a:latin typeface="+mn-lt"/>
                        <a:ea typeface="+mn-ea"/>
                        <a:cs typeface="+mn-cs"/>
                      </a:endParaRPr>
                    </a:p>
                  </a:txBody>
                  <a:tcPr/>
                </a:tc>
                <a:tc>
                  <a:txBody>
                    <a:bodyPr/>
                    <a:lstStyle/>
                    <a:p>
                      <a:r>
                        <a:rPr lang="en-US" sz="1400" dirty="0" smtClean="0"/>
                        <a:t>10% or Rs. 290 PMT, higher</a:t>
                      </a:r>
                      <a:endParaRPr lang="en-US" sz="1400" dirty="0"/>
                    </a:p>
                  </a:txBody>
                  <a:tcPr/>
                </a:tc>
                <a:tc>
                  <a:txBody>
                    <a:bodyPr/>
                    <a:lstStyle/>
                    <a:p>
                      <a:r>
                        <a:rPr lang="en-US" sz="1400" dirty="0" smtClean="0"/>
                        <a:t>10% ad valorem</a:t>
                      </a:r>
                    </a:p>
                  </a:txBody>
                  <a:tcPr/>
                </a:tc>
              </a:tr>
            </a:tbl>
          </a:graphicData>
        </a:graphic>
      </p:graphicFrame>
    </p:spTree>
  </p:cSld>
  <p:clrMapOvr>
    <a:masterClrMapping/>
  </p:clrMapOvr>
  <p:transition>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30</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0574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Relief Measures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4267200" y="1981200"/>
            <a:ext cx="4572000" cy="1631216"/>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Excise duty on sanitary napkins, baby &amp; clinical diapers and adult diapers is being reduced from 10% to 1% with no Cenvat credit. Similar articles of textile wadding shall also get this concessional duty treatment.</a:t>
            </a:r>
          </a:p>
        </p:txBody>
      </p:sp>
      <p:grpSp>
        <p:nvGrpSpPr>
          <p:cNvPr id="3" name="Group 9"/>
          <p:cNvGrpSpPr/>
          <p:nvPr/>
        </p:nvGrpSpPr>
        <p:grpSpPr>
          <a:xfrm>
            <a:off x="4953000" y="1371600"/>
            <a:ext cx="3411792"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HEALTH</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4" name="Group 12"/>
          <p:cNvGrpSpPr/>
          <p:nvPr/>
        </p:nvGrpSpPr>
        <p:grpSpPr>
          <a:xfrm>
            <a:off x="2209800" y="3505200"/>
            <a:ext cx="2743200" cy="614883"/>
            <a:chOff x="1523999" y="2438400"/>
            <a:chExt cx="3858075" cy="609599"/>
          </a:xfrm>
        </p:grpSpPr>
        <p:sp>
          <p:nvSpPr>
            <p:cNvPr id="14" name="TextBox 13"/>
            <p:cNvSpPr txBox="1"/>
            <p:nvPr/>
          </p:nvSpPr>
          <p:spPr>
            <a:xfrm>
              <a:off x="1523999" y="2438400"/>
              <a:ext cx="3846545" cy="457698"/>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WATER SUPPLY</a:t>
              </a:r>
            </a:p>
          </p:txBody>
        </p:sp>
        <p:pic>
          <p:nvPicPr>
            <p:cNvPr id="15" name="Picture 14" descr="untitled.JPG"/>
            <p:cNvPicPr>
              <a:picLocks noChangeAspect="1"/>
            </p:cNvPicPr>
            <p:nvPr/>
          </p:nvPicPr>
          <p:blipFill>
            <a:blip r:embed="rId4"/>
            <a:stretch>
              <a:fillRect/>
            </a:stretch>
          </p:blipFill>
          <p:spPr>
            <a:xfrm>
              <a:off x="1572072" y="2819399"/>
              <a:ext cx="3810002" cy="228600"/>
            </a:xfrm>
            <a:prstGeom prst="rect">
              <a:avLst/>
            </a:prstGeom>
          </p:spPr>
        </p:pic>
      </p:grpSp>
      <p:sp>
        <p:nvSpPr>
          <p:cNvPr id="17" name="TextBox 16"/>
          <p:cNvSpPr txBox="1"/>
          <p:nvPr/>
        </p:nvSpPr>
        <p:spPr>
          <a:xfrm>
            <a:off x="1828800" y="4114800"/>
            <a:ext cx="5562600" cy="2400657"/>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Full exemption from excise duty currently available to pipes required for delivery of drinking water from its source to the plant and from there to the first storage point is being extended to pipe fittings such as joints, elbows, couplings etc.</a:t>
            </a:r>
          </a:p>
          <a:p>
            <a:pPr marL="398463" indent="-398463" algn="just">
              <a:spcBef>
                <a:spcPts val="600"/>
              </a:spcBef>
              <a:spcAft>
                <a:spcPts val="600"/>
              </a:spcAft>
              <a:buFont typeface="Wingdings" pitchFamily="2" charset="2"/>
              <a:buChar char="v"/>
            </a:pPr>
            <a:r>
              <a:rPr lang="en-US" sz="2000" dirty="0" smtClean="0">
                <a:latin typeface="Agency FB" pitchFamily="34" charset="0"/>
              </a:rPr>
              <a:t>Concessional rate of excise duty of 1% is being extended to water filters using pressurized tap water but without use of electricity and their replaceable kits.</a:t>
            </a:r>
          </a:p>
        </p:txBody>
      </p:sp>
      <p:grpSp>
        <p:nvGrpSpPr>
          <p:cNvPr id="16" name="Group 15"/>
          <p:cNvGrpSpPr/>
          <p:nvPr/>
        </p:nvGrpSpPr>
        <p:grpSpPr>
          <a:xfrm>
            <a:off x="152400" y="2362200"/>
            <a:ext cx="1905000" cy="1828800"/>
            <a:chOff x="533400" y="762000"/>
            <a:chExt cx="7772400" cy="5867400"/>
          </a:xfrm>
        </p:grpSpPr>
        <p:sp>
          <p:nvSpPr>
            <p:cNvPr id="18"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9"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20"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6386" name="Picture 2"/>
          <p:cNvPicPr>
            <a:picLocks noChangeAspect="1" noChangeArrowheads="1"/>
          </p:cNvPicPr>
          <p:nvPr/>
        </p:nvPicPr>
        <p:blipFill>
          <a:blip r:embed="rId6"/>
          <a:srcRect/>
          <a:stretch>
            <a:fillRect/>
          </a:stretch>
        </p:blipFill>
        <p:spPr bwMode="auto">
          <a:xfrm>
            <a:off x="2057400" y="1676400"/>
            <a:ext cx="2286000" cy="1771650"/>
          </a:xfrm>
          <a:prstGeom prst="rect">
            <a:avLst/>
          </a:prstGeom>
          <a:noFill/>
          <a:ln w="9525">
            <a:noFill/>
            <a:miter lim="800000"/>
            <a:headEnd/>
            <a:tailEnd/>
          </a:ln>
          <a:effectLst/>
        </p:spPr>
      </p:pic>
      <p:pic>
        <p:nvPicPr>
          <p:cNvPr id="16387" name="Picture 3"/>
          <p:cNvPicPr>
            <a:picLocks noChangeAspect="1" noChangeArrowheads="1"/>
          </p:cNvPicPr>
          <p:nvPr/>
        </p:nvPicPr>
        <p:blipFill>
          <a:blip r:embed="rId7" cstate="print"/>
          <a:srcRect/>
          <a:stretch>
            <a:fillRect/>
          </a:stretch>
        </p:blipFill>
        <p:spPr bwMode="auto">
          <a:xfrm>
            <a:off x="7391400" y="4191000"/>
            <a:ext cx="1571625" cy="2257425"/>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31</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286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Relief Measures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0" name="TextBox 9"/>
          <p:cNvSpPr txBox="1"/>
          <p:nvPr/>
        </p:nvSpPr>
        <p:spPr>
          <a:xfrm>
            <a:off x="381000" y="2057400"/>
            <a:ext cx="6705600" cy="4247317"/>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Concessional rate of excise duty @10% is being extended to factory built ambulances. Other vehicles retrofitted as ambulances subsequent to their removal from the factory shall continue to be eligible for refund based concession.</a:t>
            </a:r>
          </a:p>
          <a:p>
            <a:pPr marL="398463" indent="-398463" algn="just">
              <a:spcBef>
                <a:spcPts val="600"/>
              </a:spcBef>
              <a:spcAft>
                <a:spcPts val="600"/>
              </a:spcAft>
              <a:buFont typeface="Wingdings" pitchFamily="2" charset="2"/>
              <a:buChar char="v"/>
            </a:pPr>
            <a:r>
              <a:rPr lang="en-US" sz="2000" dirty="0" smtClean="0">
                <a:latin typeface="Agency FB" pitchFamily="34" charset="0"/>
              </a:rPr>
              <a:t>The scope of the Taxi Refund Scheme is being extended to include vehicles carrying 13 persons including the driver.</a:t>
            </a:r>
          </a:p>
          <a:p>
            <a:pPr marL="398463" indent="-398463" algn="just">
              <a:spcBef>
                <a:spcPts val="600"/>
              </a:spcBef>
              <a:spcAft>
                <a:spcPts val="600"/>
              </a:spcAft>
              <a:buFont typeface="Wingdings" pitchFamily="2" charset="2"/>
              <a:buChar char="v"/>
            </a:pPr>
            <a:r>
              <a:rPr lang="en-US" sz="2000" dirty="0" smtClean="0">
                <a:latin typeface="Agency FB" pitchFamily="34" charset="0"/>
              </a:rPr>
              <a:t>Concessional excise duty structure for taxis is being rationalized to provide refund of 20% of the excise duty paid on vehicles if they are registered as a taxi subsequent to removal.</a:t>
            </a:r>
          </a:p>
          <a:p>
            <a:pPr marL="398463" indent="-398463" algn="just">
              <a:spcBef>
                <a:spcPts val="600"/>
              </a:spcBef>
              <a:spcAft>
                <a:spcPts val="600"/>
              </a:spcAft>
              <a:buFont typeface="Wingdings" pitchFamily="2" charset="2"/>
              <a:buChar char="v"/>
            </a:pPr>
            <a:r>
              <a:rPr lang="en-US" sz="2000" dirty="0" smtClean="0">
                <a:latin typeface="Agency FB" pitchFamily="34" charset="0"/>
              </a:rPr>
              <a:t>Full exemption from excise duty is being extended to parts of power tillers when cleared to another factory of the same manufacturer for manufacturing power tillers.</a:t>
            </a:r>
          </a:p>
        </p:txBody>
      </p:sp>
      <p:grpSp>
        <p:nvGrpSpPr>
          <p:cNvPr id="3" name="Group 8"/>
          <p:cNvGrpSpPr/>
          <p:nvPr/>
        </p:nvGrpSpPr>
        <p:grpSpPr>
          <a:xfrm>
            <a:off x="1905000" y="1371600"/>
            <a:ext cx="3411792"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AUTOMOBILE SECTOR</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7162800" y="2286000"/>
            <a:ext cx="19050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32</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0574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Relief Measures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4267200" y="1981200"/>
            <a:ext cx="4572000" cy="2554545"/>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 Cotton Stalk Particle boards are being fully exempted from excise duty.</a:t>
            </a:r>
          </a:p>
          <a:p>
            <a:pPr marL="398463" indent="-398463" algn="just">
              <a:spcBef>
                <a:spcPts val="600"/>
              </a:spcBef>
              <a:spcAft>
                <a:spcPts val="600"/>
              </a:spcAft>
              <a:buFont typeface="Wingdings" pitchFamily="2" charset="2"/>
              <a:buChar char="v"/>
            </a:pPr>
            <a:r>
              <a:rPr lang="en-US" sz="2000" dirty="0" smtClean="0">
                <a:latin typeface="Agency FB" pitchFamily="34" charset="0"/>
              </a:rPr>
              <a:t>Concessional rate of 5% excise duty is being extended to corrugated boxes whether or not pasted with Duplex sheet on their outer surface.</a:t>
            </a:r>
          </a:p>
          <a:p>
            <a:pPr marL="398463" indent="-398463" algn="just">
              <a:spcBef>
                <a:spcPts val="600"/>
              </a:spcBef>
              <a:spcAft>
                <a:spcPts val="600"/>
              </a:spcAft>
              <a:buFont typeface="Wingdings" pitchFamily="2" charset="2"/>
              <a:buChar char="v"/>
            </a:pPr>
            <a:r>
              <a:rPr lang="en-US" sz="2000" dirty="0" smtClean="0">
                <a:latin typeface="Agency FB" pitchFamily="34" charset="0"/>
              </a:rPr>
              <a:t>Excise duty is being reduced from 10% to 5% on greaseproof paper and glassine paper.</a:t>
            </a:r>
          </a:p>
        </p:txBody>
      </p:sp>
      <p:grpSp>
        <p:nvGrpSpPr>
          <p:cNvPr id="3" name="Group 9"/>
          <p:cNvGrpSpPr/>
          <p:nvPr/>
        </p:nvGrpSpPr>
        <p:grpSpPr>
          <a:xfrm>
            <a:off x="4953000" y="1371600"/>
            <a:ext cx="3411792"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PAPER &amp; PAPER BOARD</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4" name="Group 12"/>
          <p:cNvGrpSpPr/>
          <p:nvPr/>
        </p:nvGrpSpPr>
        <p:grpSpPr>
          <a:xfrm>
            <a:off x="2057400" y="4343400"/>
            <a:ext cx="2133600" cy="614883"/>
            <a:chOff x="1523999" y="2438400"/>
            <a:chExt cx="3858075" cy="609599"/>
          </a:xfrm>
        </p:grpSpPr>
        <p:sp>
          <p:nvSpPr>
            <p:cNvPr id="14" name="TextBox 13"/>
            <p:cNvSpPr txBox="1"/>
            <p:nvPr/>
          </p:nvSpPr>
          <p:spPr>
            <a:xfrm>
              <a:off x="1523999" y="2438400"/>
              <a:ext cx="3846545" cy="457698"/>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TEXTILES</a:t>
              </a:r>
            </a:p>
          </p:txBody>
        </p:sp>
        <p:pic>
          <p:nvPicPr>
            <p:cNvPr id="15" name="Picture 14" descr="untitled.JPG"/>
            <p:cNvPicPr>
              <a:picLocks noChangeAspect="1"/>
            </p:cNvPicPr>
            <p:nvPr/>
          </p:nvPicPr>
          <p:blipFill>
            <a:blip r:embed="rId4"/>
            <a:stretch>
              <a:fillRect/>
            </a:stretch>
          </p:blipFill>
          <p:spPr>
            <a:xfrm>
              <a:off x="1572072" y="2819399"/>
              <a:ext cx="3810002" cy="228600"/>
            </a:xfrm>
            <a:prstGeom prst="rect">
              <a:avLst/>
            </a:prstGeom>
          </p:spPr>
        </p:pic>
      </p:grpSp>
      <p:sp>
        <p:nvSpPr>
          <p:cNvPr id="17" name="TextBox 16"/>
          <p:cNvSpPr txBox="1"/>
          <p:nvPr/>
        </p:nvSpPr>
        <p:spPr>
          <a:xfrm>
            <a:off x="2057400" y="5029200"/>
            <a:ext cx="4191000" cy="1015663"/>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 A tariff rate of excise duty of 10% is being prescribed for jute yarn while it is being simultaneously exempted from excise duty.</a:t>
            </a:r>
          </a:p>
        </p:txBody>
      </p:sp>
      <p:grpSp>
        <p:nvGrpSpPr>
          <p:cNvPr id="16" name="Group 15"/>
          <p:cNvGrpSpPr/>
          <p:nvPr/>
        </p:nvGrpSpPr>
        <p:grpSpPr>
          <a:xfrm>
            <a:off x="152400" y="2362200"/>
            <a:ext cx="1905000" cy="1828800"/>
            <a:chOff x="533400" y="762000"/>
            <a:chExt cx="7772400" cy="5867400"/>
          </a:xfrm>
        </p:grpSpPr>
        <p:sp>
          <p:nvSpPr>
            <p:cNvPr id="18"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9"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20"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7410" name="Picture 2"/>
          <p:cNvPicPr>
            <a:picLocks noChangeAspect="1" noChangeArrowheads="1"/>
          </p:cNvPicPr>
          <p:nvPr/>
        </p:nvPicPr>
        <p:blipFill>
          <a:blip r:embed="rId6"/>
          <a:srcRect/>
          <a:stretch>
            <a:fillRect/>
          </a:stretch>
        </p:blipFill>
        <p:spPr bwMode="auto">
          <a:xfrm>
            <a:off x="2057400" y="2028825"/>
            <a:ext cx="2286000" cy="2238375"/>
          </a:xfrm>
          <a:prstGeom prst="rect">
            <a:avLst/>
          </a:prstGeom>
          <a:noFill/>
          <a:ln w="9525">
            <a:noFill/>
            <a:miter lim="800000"/>
            <a:headEnd/>
            <a:tailEnd/>
          </a:ln>
          <a:effectLst/>
        </p:spPr>
      </p:pic>
      <p:pic>
        <p:nvPicPr>
          <p:cNvPr id="17411" name="Picture 3"/>
          <p:cNvPicPr>
            <a:picLocks noChangeAspect="1" noChangeArrowheads="1"/>
          </p:cNvPicPr>
          <p:nvPr/>
        </p:nvPicPr>
        <p:blipFill>
          <a:blip r:embed="rId7"/>
          <a:srcRect/>
          <a:stretch>
            <a:fillRect/>
          </a:stretch>
        </p:blipFill>
        <p:spPr bwMode="auto">
          <a:xfrm>
            <a:off x="6705600" y="4724400"/>
            <a:ext cx="2124075" cy="1627823"/>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33</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286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Relief Measures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0" name="TextBox 9"/>
          <p:cNvSpPr txBox="1"/>
          <p:nvPr/>
        </p:nvSpPr>
        <p:spPr>
          <a:xfrm>
            <a:off x="304800" y="1905000"/>
            <a:ext cx="6705600" cy="4708981"/>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Excise duty is being reduced on serially numbered gold bars, other than </a:t>
            </a:r>
            <a:r>
              <a:rPr lang="en-US" sz="2000" dirty="0" err="1" smtClean="0">
                <a:latin typeface="Agency FB" pitchFamily="34" charset="0"/>
              </a:rPr>
              <a:t>tola</a:t>
            </a:r>
            <a:r>
              <a:rPr lang="en-US" sz="2000" dirty="0" smtClean="0">
                <a:latin typeface="Agency FB" pitchFamily="34" charset="0"/>
              </a:rPr>
              <a:t> bars, made starting from the ore/concentrate stage in the same factory from ‘Rs.280 per 10 grams’ to ‘Rs.200 per 10 grams’.</a:t>
            </a:r>
          </a:p>
          <a:p>
            <a:pPr marL="398463" indent="-398463" algn="just">
              <a:spcBef>
                <a:spcPts val="600"/>
              </a:spcBef>
              <a:spcAft>
                <a:spcPts val="600"/>
              </a:spcAft>
              <a:buFont typeface="Wingdings" pitchFamily="2" charset="2"/>
              <a:buChar char="v"/>
            </a:pPr>
            <a:r>
              <a:rPr lang="en-US" sz="2000" dirty="0" smtClean="0">
                <a:latin typeface="Agency FB" pitchFamily="34" charset="0"/>
              </a:rPr>
              <a:t>Concessional excise duty rate of Rs.200 per 10 grams is being extended to serially numbered gold bars manufactured by refining of gold </a:t>
            </a:r>
            <a:r>
              <a:rPr lang="en-US" sz="2000" dirty="0" err="1" smtClean="0">
                <a:latin typeface="Agency FB" pitchFamily="34" charset="0"/>
              </a:rPr>
              <a:t>dore</a:t>
            </a:r>
            <a:r>
              <a:rPr lang="en-US" sz="2000" dirty="0" smtClean="0">
                <a:latin typeface="Agency FB" pitchFamily="34" charset="0"/>
              </a:rPr>
              <a:t> bar also.</a:t>
            </a:r>
          </a:p>
          <a:p>
            <a:pPr marL="398463" indent="-398463" algn="just">
              <a:spcBef>
                <a:spcPts val="600"/>
              </a:spcBef>
              <a:spcAft>
                <a:spcPts val="600"/>
              </a:spcAft>
              <a:buFont typeface="Wingdings" pitchFamily="2" charset="2"/>
              <a:buChar char="v"/>
            </a:pPr>
            <a:r>
              <a:rPr lang="en-US" sz="2000" dirty="0" smtClean="0">
                <a:latin typeface="Agency FB" pitchFamily="34" charset="0"/>
              </a:rPr>
              <a:t>Excise duty of ‘Rs.300 per 10 gram’ is being imposed on serially numbered gold bars, other than </a:t>
            </a:r>
            <a:r>
              <a:rPr lang="en-US" sz="2000" dirty="0" err="1" smtClean="0">
                <a:latin typeface="Agency FB" pitchFamily="34" charset="0"/>
              </a:rPr>
              <a:t>tola</a:t>
            </a:r>
            <a:r>
              <a:rPr lang="en-US" sz="2000" dirty="0" smtClean="0">
                <a:latin typeface="Agency FB" pitchFamily="34" charset="0"/>
              </a:rPr>
              <a:t> bars, manufactured during the process of copper smelting.</a:t>
            </a:r>
          </a:p>
          <a:p>
            <a:pPr marL="398463" indent="-398463" algn="just">
              <a:spcBef>
                <a:spcPts val="600"/>
              </a:spcBef>
              <a:spcAft>
                <a:spcPts val="600"/>
              </a:spcAft>
              <a:buFont typeface="Wingdings" pitchFamily="2" charset="2"/>
              <a:buChar char="v"/>
            </a:pPr>
            <a:r>
              <a:rPr lang="en-US" sz="2000" dirty="0" smtClean="0">
                <a:latin typeface="Agency FB" pitchFamily="34" charset="0"/>
              </a:rPr>
              <a:t>Excise duty of ‘Rs.1500 per Kg.’ is being imposed on silver manufactured during gold refining starting from ore/concentrate stage or from gold </a:t>
            </a:r>
            <a:r>
              <a:rPr lang="en-US" sz="2000" dirty="0" err="1" smtClean="0">
                <a:latin typeface="Agency FB" pitchFamily="34" charset="0"/>
              </a:rPr>
              <a:t>dore</a:t>
            </a:r>
            <a:r>
              <a:rPr lang="en-US" sz="2000" dirty="0" smtClean="0">
                <a:latin typeface="Agency FB" pitchFamily="34" charset="0"/>
              </a:rPr>
              <a:t> bar or during the process of copper smelting.</a:t>
            </a:r>
          </a:p>
          <a:p>
            <a:pPr marL="398463" indent="-398463" algn="just">
              <a:spcBef>
                <a:spcPts val="600"/>
              </a:spcBef>
              <a:spcAft>
                <a:spcPts val="600"/>
              </a:spcAft>
              <a:buFont typeface="Wingdings" pitchFamily="2" charset="2"/>
              <a:buChar char="v"/>
            </a:pPr>
            <a:r>
              <a:rPr lang="en-US" sz="2000" dirty="0" smtClean="0">
                <a:latin typeface="Agency FB" pitchFamily="34" charset="0"/>
              </a:rPr>
              <a:t>Excise duty of 1% is being imposed on branded jewellery and branded articles of precious metals.</a:t>
            </a:r>
          </a:p>
        </p:txBody>
      </p:sp>
      <p:grpSp>
        <p:nvGrpSpPr>
          <p:cNvPr id="3" name="Group 8"/>
          <p:cNvGrpSpPr/>
          <p:nvPr/>
        </p:nvGrpSpPr>
        <p:grpSpPr>
          <a:xfrm>
            <a:off x="1905000" y="1295400"/>
            <a:ext cx="3411792"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PRECIOUS METALS</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7162800" y="2286000"/>
            <a:ext cx="19050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34</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0574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Relief Measures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4648200" y="2590800"/>
            <a:ext cx="4114800" cy="2400657"/>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Enzymatic preparations used in leather industry are being fully exempted from excise duty.</a:t>
            </a:r>
          </a:p>
          <a:p>
            <a:pPr marL="398463" indent="-398463" algn="just">
              <a:spcBef>
                <a:spcPts val="600"/>
              </a:spcBef>
              <a:spcAft>
                <a:spcPts val="600"/>
              </a:spcAft>
              <a:buFont typeface="Wingdings" pitchFamily="2" charset="2"/>
              <a:buChar char="v"/>
            </a:pPr>
            <a:r>
              <a:rPr lang="en-US" sz="2000" dirty="0" smtClean="0">
                <a:latin typeface="Agency FB" pitchFamily="34" charset="0"/>
              </a:rPr>
              <a:t>Full exemption from excise duty (and hence from CVD on imports) is being provided to </a:t>
            </a:r>
            <a:r>
              <a:rPr lang="en-US" sz="2000" dirty="0" err="1" smtClean="0">
                <a:latin typeface="Agency FB" pitchFamily="34" charset="0"/>
              </a:rPr>
              <a:t>colour</a:t>
            </a:r>
            <a:r>
              <a:rPr lang="en-US" sz="2000" dirty="0" smtClean="0">
                <a:latin typeface="Agency FB" pitchFamily="34" charset="0"/>
              </a:rPr>
              <a:t>, unexposed cinematographic film in jumbo rolls of 400 feet and 1000 feet.</a:t>
            </a:r>
          </a:p>
        </p:txBody>
      </p:sp>
      <p:grpSp>
        <p:nvGrpSpPr>
          <p:cNvPr id="3" name="Group 9"/>
          <p:cNvGrpSpPr/>
          <p:nvPr/>
        </p:nvGrpSpPr>
        <p:grpSpPr>
          <a:xfrm>
            <a:off x="4953000" y="1676400"/>
            <a:ext cx="3411792"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MISCELLANEOUS</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152400" y="2362200"/>
            <a:ext cx="19050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pic>
        <p:nvPicPr>
          <p:cNvPr id="18434" name="Picture 2"/>
          <p:cNvPicPr>
            <a:picLocks noChangeAspect="1" noChangeArrowheads="1"/>
          </p:cNvPicPr>
          <p:nvPr/>
        </p:nvPicPr>
        <p:blipFill>
          <a:blip r:embed="rId6"/>
          <a:srcRect/>
          <a:stretch>
            <a:fillRect/>
          </a:stretch>
        </p:blipFill>
        <p:spPr bwMode="auto">
          <a:xfrm>
            <a:off x="2209800" y="1752600"/>
            <a:ext cx="2514600" cy="41910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35</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286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Cenvat Credit Rules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0" name="TextBox 9"/>
          <p:cNvSpPr txBox="1"/>
          <p:nvPr/>
        </p:nvSpPr>
        <p:spPr>
          <a:xfrm>
            <a:off x="228600" y="1447800"/>
            <a:ext cx="6858000" cy="5016758"/>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Rule 2 amended to substitute definitions of inputs, input services, capital goods, exempted goods and exempted services.</a:t>
            </a:r>
          </a:p>
          <a:p>
            <a:pPr marL="398463" indent="-398463" algn="just">
              <a:spcBef>
                <a:spcPts val="600"/>
              </a:spcBef>
              <a:spcAft>
                <a:spcPts val="600"/>
              </a:spcAft>
              <a:buFont typeface="Wingdings" pitchFamily="2" charset="2"/>
              <a:buChar char="v"/>
            </a:pPr>
            <a:r>
              <a:rPr lang="en-US" sz="2000" dirty="0" smtClean="0">
                <a:latin typeface="Agency FB" pitchFamily="34" charset="0"/>
              </a:rPr>
              <a:t>Rule 3 and 4 amended to disallow utilization of credit for paying duty on concessional goods (in respect of which an exemption, other than full exemption, is availed subject to the condition that no Cenvat credit of inputs and input services is taken).</a:t>
            </a:r>
          </a:p>
          <a:p>
            <a:pPr marL="398463" indent="-398463" algn="just">
              <a:spcBef>
                <a:spcPts val="600"/>
              </a:spcBef>
              <a:spcAft>
                <a:spcPts val="600"/>
              </a:spcAft>
              <a:buFont typeface="Wingdings" pitchFamily="2" charset="2"/>
              <a:buChar char="v"/>
            </a:pPr>
            <a:r>
              <a:rPr lang="en-US" sz="2000" dirty="0" smtClean="0">
                <a:latin typeface="Agency FB" pitchFamily="34" charset="0"/>
              </a:rPr>
              <a:t>Rule 3 amended retrospectively with effect from 18.04.2006 to provide credit of service tax paid under section 66A of the Finance Act, 1994 shall also be permissible.</a:t>
            </a:r>
          </a:p>
          <a:p>
            <a:pPr marL="398463" indent="-398463" algn="just">
              <a:spcBef>
                <a:spcPts val="600"/>
              </a:spcBef>
              <a:spcAft>
                <a:spcPts val="600"/>
              </a:spcAft>
              <a:buFont typeface="Wingdings" pitchFamily="2" charset="2"/>
              <a:buChar char="v"/>
            </a:pPr>
            <a:r>
              <a:rPr lang="en-US" sz="2000" dirty="0" smtClean="0">
                <a:latin typeface="Agency FB" pitchFamily="34" charset="0"/>
              </a:rPr>
              <a:t>The availment of Cenvat credit by ship breaking units is being restricted to 85% of the additional duty of customs (CVD) paid at the time of importation of ships for breaking.</a:t>
            </a:r>
          </a:p>
          <a:p>
            <a:pPr marL="398463" indent="-398463" algn="just">
              <a:spcBef>
                <a:spcPts val="600"/>
              </a:spcBef>
              <a:spcAft>
                <a:spcPts val="600"/>
              </a:spcAft>
              <a:buFont typeface="Wingdings" pitchFamily="2" charset="2"/>
              <a:buChar char="v"/>
            </a:pPr>
            <a:r>
              <a:rPr lang="en-US" sz="2000" dirty="0" smtClean="0">
                <a:latin typeface="Agency FB" pitchFamily="34" charset="0"/>
              </a:rPr>
              <a:t>Rule 4 (7) is being amended to provide for reversal of Cenvat credit in case any payment made towards an invoice of input service is received back.</a:t>
            </a:r>
          </a:p>
        </p:txBody>
      </p:sp>
      <p:grpSp>
        <p:nvGrpSpPr>
          <p:cNvPr id="9" name="Group 8"/>
          <p:cNvGrpSpPr/>
          <p:nvPr/>
        </p:nvGrpSpPr>
        <p:grpSpPr>
          <a:xfrm>
            <a:off x="7162800" y="2286000"/>
            <a:ext cx="19050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36</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19812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Cenvat Credit Rules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1981200" y="1447800"/>
            <a:ext cx="5257800" cy="4862870"/>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Rule 6 amended to,—</a:t>
            </a:r>
          </a:p>
          <a:p>
            <a:pPr marL="693738" indent="-295275" algn="just">
              <a:spcBef>
                <a:spcPts val="600"/>
              </a:spcBef>
              <a:spcAft>
                <a:spcPts val="600"/>
              </a:spcAft>
              <a:buAutoNum type="alphaLcParenBoth"/>
            </a:pPr>
            <a:r>
              <a:rPr lang="en-US" sz="2000" dirty="0" smtClean="0">
                <a:latin typeface="Agency FB" pitchFamily="34" charset="0"/>
              </a:rPr>
              <a:t>Reduce requirement of payment of 6% of value of exempted services to 5%;</a:t>
            </a:r>
          </a:p>
          <a:p>
            <a:pPr marL="693738" indent="-295275" algn="just">
              <a:spcBef>
                <a:spcPts val="600"/>
              </a:spcBef>
              <a:spcAft>
                <a:spcPts val="600"/>
              </a:spcAft>
              <a:buFont typeface="Wingdings" pitchFamily="2" charset="2"/>
              <a:buAutoNum type="alphaLcParenBoth"/>
            </a:pPr>
            <a:r>
              <a:rPr lang="en-US" sz="2000" dirty="0" smtClean="0">
                <a:latin typeface="Agency FB" pitchFamily="34" charset="0"/>
              </a:rPr>
              <a:t>Provide option to maintain separate accounts for inputs alone and reverse amount of input services credit as per allocation formula in rule 6 (3A).</a:t>
            </a:r>
          </a:p>
          <a:p>
            <a:pPr marL="693738" indent="-295275" algn="just">
              <a:spcBef>
                <a:spcPts val="600"/>
              </a:spcBef>
              <a:spcAft>
                <a:spcPts val="600"/>
              </a:spcAft>
              <a:buFont typeface="Wingdings" pitchFamily="2" charset="2"/>
              <a:buAutoNum type="alphaLcParenBoth"/>
            </a:pPr>
            <a:r>
              <a:rPr lang="en-US" sz="2000" dirty="0" smtClean="0">
                <a:latin typeface="Agency FB" pitchFamily="34" charset="0"/>
              </a:rPr>
              <a:t>Provide that payment made under this rule shall be treated as credit not availed for the purpose of an applicable exemption;</a:t>
            </a:r>
          </a:p>
          <a:p>
            <a:pPr marL="693738" indent="-295275" algn="just">
              <a:spcBef>
                <a:spcPts val="600"/>
              </a:spcBef>
              <a:spcAft>
                <a:spcPts val="600"/>
              </a:spcAft>
              <a:buFont typeface="Wingdings" pitchFamily="2" charset="2"/>
              <a:buAutoNum type="alphaLcParenBoth"/>
            </a:pPr>
            <a:r>
              <a:rPr lang="en-US" sz="2000" dirty="0" smtClean="0">
                <a:latin typeface="Agency FB" pitchFamily="34" charset="0"/>
              </a:rPr>
              <a:t>Clarify value of services in cases where same is not clearly defined and tax is collected on compounding or specific  principle;</a:t>
            </a:r>
          </a:p>
          <a:p>
            <a:pPr marL="693738" indent="-295275" algn="just">
              <a:spcBef>
                <a:spcPts val="600"/>
              </a:spcBef>
              <a:spcAft>
                <a:spcPts val="600"/>
              </a:spcAft>
              <a:buFont typeface="Wingdings" pitchFamily="2" charset="2"/>
              <a:buAutoNum type="alphaLcParenBoth"/>
            </a:pPr>
            <a:r>
              <a:rPr lang="en-US" sz="2000" dirty="0" smtClean="0">
                <a:latin typeface="Agency FB" pitchFamily="34" charset="0"/>
              </a:rPr>
              <a:t>Rule 6(5) is being omitted.</a:t>
            </a:r>
          </a:p>
        </p:txBody>
      </p:sp>
      <p:grpSp>
        <p:nvGrpSpPr>
          <p:cNvPr id="10" name="Group 9"/>
          <p:cNvGrpSpPr/>
          <p:nvPr/>
        </p:nvGrpSpPr>
        <p:grpSpPr>
          <a:xfrm>
            <a:off x="152400" y="2362200"/>
            <a:ext cx="19050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pic>
        <p:nvPicPr>
          <p:cNvPr id="19458" name="Picture 2"/>
          <p:cNvPicPr>
            <a:picLocks noChangeAspect="1" noChangeArrowheads="1"/>
          </p:cNvPicPr>
          <p:nvPr/>
        </p:nvPicPr>
        <p:blipFill>
          <a:blip r:embed="rId5"/>
          <a:srcRect/>
          <a:stretch>
            <a:fillRect/>
          </a:stretch>
        </p:blipFill>
        <p:spPr bwMode="auto">
          <a:xfrm>
            <a:off x="7239000" y="1676400"/>
            <a:ext cx="1905000" cy="44958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37</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2286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Cenvat Credit Rules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10" name="TextBox 9"/>
          <p:cNvSpPr txBox="1"/>
          <p:nvPr/>
        </p:nvSpPr>
        <p:spPr>
          <a:xfrm>
            <a:off x="2057400" y="1600200"/>
            <a:ext cx="5029200" cy="4708981"/>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Rule 6(3B) introduced to provide that only 50% of Cenvat credit availed will be available for utilization towards payment of service tax under ‘Banking and other financial services’ by a banking company and financial institution.</a:t>
            </a:r>
          </a:p>
          <a:p>
            <a:pPr marL="398463" indent="-398463" algn="just">
              <a:spcBef>
                <a:spcPts val="600"/>
              </a:spcBef>
              <a:spcAft>
                <a:spcPts val="600"/>
              </a:spcAft>
              <a:buFont typeface="Wingdings" pitchFamily="2" charset="2"/>
              <a:buChar char="v"/>
            </a:pPr>
            <a:r>
              <a:rPr lang="en-US" sz="2000" dirty="0" smtClean="0">
                <a:latin typeface="Agency FB" pitchFamily="34" charset="0"/>
              </a:rPr>
              <a:t>Rule 6(3C) is being introduced to provide that only 80% of the Cenvat credit availed will be available for utilization towards payment of service tax by the providers of life insurance service and management of investment under ULIP.</a:t>
            </a:r>
          </a:p>
          <a:p>
            <a:pPr marL="398463" indent="-398463" algn="just">
              <a:spcBef>
                <a:spcPts val="600"/>
              </a:spcBef>
              <a:spcAft>
                <a:spcPts val="600"/>
              </a:spcAft>
              <a:buFont typeface="Wingdings" pitchFamily="2" charset="2"/>
              <a:buChar char="v"/>
            </a:pPr>
            <a:r>
              <a:rPr lang="en-US" sz="2000" dirty="0" smtClean="0">
                <a:latin typeface="Agency FB" pitchFamily="34" charset="0"/>
              </a:rPr>
              <a:t>A new rule 6(6A) is being inserted to provide that the provisions of sub-rule (1), (2), (3) and (4) of the said Rule shall not apply to taxable services provided to SEZ Unit or Developer without payment of service tax.</a:t>
            </a:r>
          </a:p>
        </p:txBody>
      </p:sp>
      <p:grpSp>
        <p:nvGrpSpPr>
          <p:cNvPr id="9" name="Group 8"/>
          <p:cNvGrpSpPr/>
          <p:nvPr/>
        </p:nvGrpSpPr>
        <p:grpSpPr>
          <a:xfrm>
            <a:off x="7162800" y="2286000"/>
            <a:ext cx="19050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pic>
        <p:nvPicPr>
          <p:cNvPr id="20482" name="Picture 2"/>
          <p:cNvPicPr>
            <a:picLocks noChangeAspect="1" noChangeArrowheads="1"/>
          </p:cNvPicPr>
          <p:nvPr/>
        </p:nvPicPr>
        <p:blipFill>
          <a:blip r:embed="rId5"/>
          <a:srcRect/>
          <a:stretch>
            <a:fillRect/>
          </a:stretch>
        </p:blipFill>
        <p:spPr bwMode="auto">
          <a:xfrm>
            <a:off x="228601" y="1371600"/>
            <a:ext cx="1828800" cy="4648200"/>
          </a:xfrm>
          <a:prstGeom prst="rect">
            <a:avLst/>
          </a:prstGeom>
          <a:noFill/>
          <a:ln w="9525">
            <a:noFill/>
            <a:miter lim="800000"/>
            <a:headEnd/>
            <a:tailEnd/>
          </a:ln>
          <a:effectLst/>
        </p:spPr>
      </p:pic>
    </p:spTree>
  </p:cSld>
  <p:clrMapOvr>
    <a:masterClrMapping/>
  </p:clrMapOvr>
  <p:transition>
    <p:randomBa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38</a:t>
            </a:fld>
            <a:endParaRPr lang="en-US" sz="1600" b="1" dirty="0">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19812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Legislative Amendments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1981200" y="2057400"/>
            <a:ext cx="6934200" cy="4401205"/>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Section 4A amended to substitute the reference to Standards of Weight &amp; Measures Act, 1976 with Legal Metrology Act, 2009 with effect from 01.03.2011.</a:t>
            </a:r>
          </a:p>
          <a:p>
            <a:pPr marL="398463" indent="-398463" algn="just">
              <a:spcBef>
                <a:spcPts val="600"/>
              </a:spcBef>
              <a:spcAft>
                <a:spcPts val="600"/>
              </a:spcAft>
              <a:buFont typeface="Wingdings" pitchFamily="2" charset="2"/>
              <a:buChar char="v"/>
            </a:pPr>
            <a:r>
              <a:rPr lang="en-US" sz="2000" dirty="0" smtClean="0">
                <a:latin typeface="Agency FB" pitchFamily="34" charset="0"/>
              </a:rPr>
              <a:t>Provisions of Section 11A, 11AA, 11AB and 11AC are being redrafted to make them more lucid and coherent. New category of cases is being carved out in respect of which the period of limitation would be five years but which would attract general penalty of 50% of the duty. Waiver of show cause notice and conclusion of proceedings would be available if the duty along with interest and specified penalty is paid before the issue of show cause notice in such cases.</a:t>
            </a:r>
          </a:p>
          <a:p>
            <a:pPr marL="398463" indent="-398463" algn="just">
              <a:spcBef>
                <a:spcPts val="600"/>
              </a:spcBef>
              <a:spcAft>
                <a:spcPts val="600"/>
              </a:spcAft>
              <a:buFont typeface="Wingdings" pitchFamily="2" charset="2"/>
              <a:buChar char="v"/>
            </a:pPr>
            <a:r>
              <a:rPr lang="en-US" sz="2000" dirty="0" smtClean="0">
                <a:latin typeface="Agency FB" pitchFamily="34" charset="0"/>
              </a:rPr>
              <a:t>New section 11E is inserted so as to create first charge on the property of the defaulter for recovery of central excise dues from such defaulter subject to provisions of section 529A of the Companies Act, the Recovery of Debt due to Bank and Financial Institution Act, 1993 and </a:t>
            </a:r>
            <a:r>
              <a:rPr lang="en-US" sz="2000" dirty="0" err="1" smtClean="0">
                <a:latin typeface="Agency FB" pitchFamily="34" charset="0"/>
              </a:rPr>
              <a:t>Securitisation</a:t>
            </a:r>
            <a:r>
              <a:rPr lang="en-US" sz="2000" dirty="0" smtClean="0">
                <a:latin typeface="Agency FB" pitchFamily="34" charset="0"/>
              </a:rPr>
              <a:t> and Reconstruction of Financial Assets and Enforcement of  Security Interest Act, 2002.</a:t>
            </a:r>
          </a:p>
        </p:txBody>
      </p:sp>
      <p:grpSp>
        <p:nvGrpSpPr>
          <p:cNvPr id="10" name="Group 8"/>
          <p:cNvGrpSpPr/>
          <p:nvPr/>
        </p:nvGrpSpPr>
        <p:grpSpPr>
          <a:xfrm>
            <a:off x="2895600" y="1447800"/>
            <a:ext cx="5257800"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CENTRAL EXCISE ACT, 1944</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152400" y="2362200"/>
            <a:ext cx="19050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39</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3"/>
          <p:cNvGrpSpPr/>
          <p:nvPr/>
        </p:nvGrpSpPr>
        <p:grpSpPr>
          <a:xfrm>
            <a:off x="3048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Legislative Amendments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228600" y="2464237"/>
            <a:ext cx="6781800" cy="3631763"/>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Section 12 is being amended to insert reference to section 3A with effect from the date of introduction of section 3A i.e. 10.05.2008.</a:t>
            </a:r>
          </a:p>
          <a:p>
            <a:pPr marL="398463" indent="-398463" algn="just">
              <a:spcBef>
                <a:spcPts val="600"/>
              </a:spcBef>
              <a:spcAft>
                <a:spcPts val="600"/>
              </a:spcAft>
              <a:buFont typeface="Wingdings" pitchFamily="2" charset="2"/>
              <a:buChar char="v"/>
            </a:pPr>
            <a:r>
              <a:rPr lang="en-US" sz="2000" dirty="0" smtClean="0">
                <a:latin typeface="Agency FB" pitchFamily="34" charset="0"/>
              </a:rPr>
              <a:t>Section 12F is being inserted to empower the Joint Commissioner or the Additional Commissioner of the Central Excise to himself search or authorize a central excise officer to carry out the search of any premises.</a:t>
            </a:r>
          </a:p>
          <a:p>
            <a:pPr marL="398463" indent="-398463" algn="just">
              <a:spcBef>
                <a:spcPts val="600"/>
              </a:spcBef>
              <a:spcAft>
                <a:spcPts val="600"/>
              </a:spcAft>
              <a:buFont typeface="Wingdings" pitchFamily="2" charset="2"/>
              <a:buChar char="v"/>
            </a:pPr>
            <a:r>
              <a:rPr lang="en-US" sz="2000" dirty="0" smtClean="0">
                <a:latin typeface="Agency FB" pitchFamily="34" charset="0"/>
              </a:rPr>
              <a:t>A new section 35R is being inserted retrospectively with effect from 20.10.2010 so as to empower the Board to issue instructions relating to non-filing of appeal in certain cases in line with National Litigation Policy.</a:t>
            </a:r>
          </a:p>
          <a:p>
            <a:pPr marL="398463" indent="-398463" algn="just">
              <a:spcBef>
                <a:spcPts val="600"/>
              </a:spcBef>
              <a:spcAft>
                <a:spcPts val="600"/>
              </a:spcAft>
              <a:buFont typeface="Wingdings" pitchFamily="2" charset="2"/>
              <a:buChar char="v"/>
            </a:pPr>
            <a:r>
              <a:rPr lang="en-US" sz="2000" dirty="0" smtClean="0">
                <a:latin typeface="Agency FB" pitchFamily="34" charset="0"/>
              </a:rPr>
              <a:t>Section 38(2) is being amended to make its provisions applicable to notifications issued under section 5B also.</a:t>
            </a:r>
          </a:p>
        </p:txBody>
      </p:sp>
      <p:grpSp>
        <p:nvGrpSpPr>
          <p:cNvPr id="10" name="Group 8"/>
          <p:cNvGrpSpPr/>
          <p:nvPr/>
        </p:nvGrpSpPr>
        <p:grpSpPr>
          <a:xfrm>
            <a:off x="1143000" y="1600201"/>
            <a:ext cx="5257800" cy="609599"/>
            <a:chOff x="1523999" y="2438400"/>
            <a:chExt cx="3858075" cy="609599"/>
          </a:xfrm>
        </p:grpSpPr>
        <p:sp>
          <p:nvSpPr>
            <p:cNvPr id="11" name="TextBox 10"/>
            <p:cNvSpPr txBox="1"/>
            <p:nvPr/>
          </p:nvSpPr>
          <p:spPr>
            <a:xfrm>
              <a:off x="1523999" y="2438400"/>
              <a:ext cx="3846545" cy="461665"/>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CENTRAL EXCISE ACT, 1944</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7162800" y="2286000"/>
            <a:ext cx="19050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40</a:t>
            </a:fld>
            <a:endParaRPr lang="en-US" sz="1600" b="1" dirty="0">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19812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Legislative Amendments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1981200" y="2077283"/>
            <a:ext cx="6934200" cy="4247317"/>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A tariff rate of 5% is being prescribed for specified items, which are being subjected to an effective rate of 1% excise duty without Cenvat credit facility.</a:t>
            </a:r>
          </a:p>
          <a:p>
            <a:pPr marL="398463" indent="-398463" algn="just">
              <a:spcBef>
                <a:spcPts val="600"/>
              </a:spcBef>
              <a:spcAft>
                <a:spcPts val="600"/>
              </a:spcAft>
              <a:buFont typeface="Wingdings" pitchFamily="2" charset="2"/>
              <a:buChar char="v"/>
            </a:pPr>
            <a:r>
              <a:rPr lang="en-US" sz="2000" dirty="0" smtClean="0">
                <a:latin typeface="Agency FB" pitchFamily="34" charset="0"/>
              </a:rPr>
              <a:t>Chapter Note 5 of Chapter 15 is being amended to insert heading 1501, 1502, 1503, 1504, 1505 and tariff item 1516 1000 therein.</a:t>
            </a:r>
          </a:p>
          <a:p>
            <a:pPr marL="398463" indent="-398463" algn="just">
              <a:spcBef>
                <a:spcPts val="600"/>
              </a:spcBef>
              <a:spcAft>
                <a:spcPts val="600"/>
              </a:spcAft>
              <a:buFont typeface="Wingdings" pitchFamily="2" charset="2"/>
              <a:buChar char="v"/>
            </a:pPr>
            <a:r>
              <a:rPr lang="en-US" sz="2000" dirty="0" smtClean="0">
                <a:latin typeface="Agency FB" pitchFamily="34" charset="0"/>
              </a:rPr>
              <a:t>A chapter note is being inserted in Chapter 22 so as to provide that in relation to products of this chapter, labelling or re- labelling of containers or packing or repacking from bulk packs to retail packs or the adoption of any treatment to render the product marketable to the consumer, shall amount to manufacture.</a:t>
            </a:r>
          </a:p>
          <a:p>
            <a:pPr marL="398463" indent="-398463" algn="just">
              <a:spcBef>
                <a:spcPts val="600"/>
              </a:spcBef>
              <a:spcAft>
                <a:spcPts val="600"/>
              </a:spcAft>
              <a:buFont typeface="Wingdings" pitchFamily="2" charset="2"/>
              <a:buChar char="v"/>
            </a:pPr>
            <a:r>
              <a:rPr lang="en-US" sz="2000" dirty="0" smtClean="0">
                <a:latin typeface="Agency FB" pitchFamily="34" charset="0"/>
              </a:rPr>
              <a:t>A chapter note is being inserted in Chapter 26 so as to provide that in relation to products of this chapter, the process of converting ores into concentrates shall amount to manufacture.</a:t>
            </a:r>
          </a:p>
        </p:txBody>
      </p:sp>
      <p:grpSp>
        <p:nvGrpSpPr>
          <p:cNvPr id="10" name="Group 8"/>
          <p:cNvGrpSpPr/>
          <p:nvPr/>
        </p:nvGrpSpPr>
        <p:grpSpPr>
          <a:xfrm>
            <a:off x="3048000" y="1447800"/>
            <a:ext cx="5257800" cy="830997"/>
            <a:chOff x="1523999" y="2438400"/>
            <a:chExt cx="3858075" cy="830997"/>
          </a:xfrm>
        </p:grpSpPr>
        <p:sp>
          <p:nvSpPr>
            <p:cNvPr id="11" name="TextBox 10"/>
            <p:cNvSpPr txBox="1"/>
            <p:nvPr/>
          </p:nvSpPr>
          <p:spPr>
            <a:xfrm>
              <a:off x="1523999" y="2438400"/>
              <a:ext cx="3846545" cy="830997"/>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CENTRAL EXCISE TARIFF ACT, 1985</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152400" y="2362200"/>
            <a:ext cx="19050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41</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3"/>
          <p:cNvGrpSpPr/>
          <p:nvPr/>
        </p:nvGrpSpPr>
        <p:grpSpPr>
          <a:xfrm>
            <a:off x="304800" y="76200"/>
            <a:ext cx="7010400" cy="1353967"/>
            <a:chOff x="2209800" y="76200"/>
            <a:chExt cx="6172200" cy="1353967"/>
          </a:xfrm>
        </p:grpSpPr>
        <p:pic>
          <p:nvPicPr>
            <p:cNvPr id="5" name="Picture 4" descr="fancy underline.jpg"/>
            <p:cNvPicPr>
              <a:picLocks noChangeAspect="1"/>
            </p:cNvPicPr>
            <p:nvPr/>
          </p:nvPicPr>
          <p:blipFill>
            <a:blip r:embed="rId3"/>
            <a:stretch>
              <a:fillRect/>
            </a:stretch>
          </p:blipFill>
          <p:spPr>
            <a:xfrm>
              <a:off x="2209800" y="914400"/>
              <a:ext cx="6172200" cy="515767"/>
            </a:xfrm>
            <a:prstGeom prst="rect">
              <a:avLst/>
            </a:prstGeom>
          </p:spPr>
        </p:pic>
        <p:sp>
          <p:nvSpPr>
            <p:cNvPr id="8" name="Rectangle 7"/>
            <p:cNvSpPr/>
            <p:nvPr/>
          </p:nvSpPr>
          <p:spPr>
            <a:xfrm>
              <a:off x="2209800" y="76200"/>
              <a:ext cx="617220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000" b="1" dirty="0" smtClean="0">
                  <a:latin typeface="Agency FB" pitchFamily="34" charset="0"/>
                </a:rPr>
                <a:t>Legislative Amendments</a:t>
              </a:r>
              <a:endParaRPr lang="en-US" sz="6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sp>
        <p:nvSpPr>
          <p:cNvPr id="9" name="TextBox 8"/>
          <p:cNvSpPr txBox="1"/>
          <p:nvPr/>
        </p:nvSpPr>
        <p:spPr>
          <a:xfrm>
            <a:off x="304800" y="2229683"/>
            <a:ext cx="6629400" cy="4247317"/>
          </a:xfrm>
          <a:prstGeom prst="rect">
            <a:avLst/>
          </a:prstGeom>
          <a:noFill/>
        </p:spPr>
        <p:txBody>
          <a:bodyPr wrap="square" rtlCol="0">
            <a:spAutoFit/>
          </a:bodyPr>
          <a:lstStyle/>
          <a:p>
            <a:pPr marL="398463" indent="-398463" algn="just">
              <a:spcBef>
                <a:spcPts val="600"/>
              </a:spcBef>
              <a:spcAft>
                <a:spcPts val="600"/>
              </a:spcAft>
              <a:buFont typeface="Wingdings" pitchFamily="2" charset="2"/>
              <a:buChar char="v"/>
            </a:pPr>
            <a:r>
              <a:rPr lang="en-US" sz="2000" dirty="0" smtClean="0">
                <a:latin typeface="Agency FB" pitchFamily="34" charset="0"/>
              </a:rPr>
              <a:t>Two chapter notes are being inserted in Chapter 63 so as to define the expression ‘brand name’ and to provide that affixing a brand name on the product, labelling or re-labelling of containers or packing or repacking from bulk packs to retail packs or the adoption of any treatment to render the product marketable to the consumer, shall amount to manufacture.</a:t>
            </a:r>
          </a:p>
          <a:p>
            <a:pPr marL="398463" indent="-398463" algn="just">
              <a:spcBef>
                <a:spcPts val="600"/>
              </a:spcBef>
              <a:spcAft>
                <a:spcPts val="600"/>
              </a:spcAft>
              <a:buFont typeface="Wingdings" pitchFamily="2" charset="2"/>
              <a:buChar char="v"/>
            </a:pPr>
            <a:r>
              <a:rPr lang="en-US" sz="2000" dirty="0" smtClean="0">
                <a:latin typeface="Agency FB" pitchFamily="34" charset="0"/>
              </a:rPr>
              <a:t>A chapter note is being inserted in Chapter 71 so as to provide that the process of refining of </a:t>
            </a:r>
            <a:r>
              <a:rPr lang="en-US" sz="2000" dirty="0" err="1" smtClean="0">
                <a:latin typeface="Agency FB" pitchFamily="34" charset="0"/>
              </a:rPr>
              <a:t>dore</a:t>
            </a:r>
            <a:r>
              <a:rPr lang="en-US" sz="2000" dirty="0" smtClean="0">
                <a:latin typeface="Agency FB" pitchFamily="34" charset="0"/>
              </a:rPr>
              <a:t> bar shall amount to manufacture.</a:t>
            </a:r>
          </a:p>
          <a:p>
            <a:pPr marL="398463" indent="-398463" algn="just">
              <a:spcBef>
                <a:spcPts val="600"/>
              </a:spcBef>
              <a:spcAft>
                <a:spcPts val="600"/>
              </a:spcAft>
              <a:buFont typeface="Wingdings" pitchFamily="2" charset="2"/>
              <a:buChar char="v"/>
            </a:pPr>
            <a:r>
              <a:rPr lang="en-US" sz="2000" dirty="0" smtClean="0">
                <a:latin typeface="Agency FB" pitchFamily="34" charset="0"/>
              </a:rPr>
              <a:t>Tariff rate of excise duty is being increased from Nil to 10% on silver powder, silver unwrought and semi-manufactured silver in specified forms.</a:t>
            </a:r>
          </a:p>
          <a:p>
            <a:pPr marL="398463" indent="-398463" algn="just">
              <a:spcBef>
                <a:spcPts val="600"/>
              </a:spcBef>
              <a:spcAft>
                <a:spcPts val="600"/>
              </a:spcAft>
              <a:buFont typeface="Wingdings" pitchFamily="2" charset="2"/>
              <a:buChar char="v"/>
            </a:pPr>
            <a:r>
              <a:rPr lang="en-US" sz="2000" dirty="0" smtClean="0">
                <a:latin typeface="Agency FB" pitchFamily="34" charset="0"/>
              </a:rPr>
              <a:t>A chapter note is being inserted in Chapter 72 so as to provide that in relation to products of this chapter, the process of </a:t>
            </a:r>
            <a:r>
              <a:rPr lang="en-US" sz="2000" dirty="0" err="1" smtClean="0">
                <a:latin typeface="Agency FB" pitchFamily="34" charset="0"/>
              </a:rPr>
              <a:t>galvanisation</a:t>
            </a:r>
            <a:r>
              <a:rPr lang="en-US" sz="2000" dirty="0" smtClean="0">
                <a:latin typeface="Agency FB" pitchFamily="34" charset="0"/>
              </a:rPr>
              <a:t> shall amount to manufacture.</a:t>
            </a:r>
          </a:p>
        </p:txBody>
      </p:sp>
      <p:grpSp>
        <p:nvGrpSpPr>
          <p:cNvPr id="10" name="Group 8"/>
          <p:cNvGrpSpPr/>
          <p:nvPr/>
        </p:nvGrpSpPr>
        <p:grpSpPr>
          <a:xfrm>
            <a:off x="1066800" y="1531203"/>
            <a:ext cx="5257800" cy="830997"/>
            <a:chOff x="1523999" y="2438400"/>
            <a:chExt cx="3858075" cy="830997"/>
          </a:xfrm>
        </p:grpSpPr>
        <p:sp>
          <p:nvSpPr>
            <p:cNvPr id="11" name="TextBox 10"/>
            <p:cNvSpPr txBox="1"/>
            <p:nvPr/>
          </p:nvSpPr>
          <p:spPr>
            <a:xfrm>
              <a:off x="1523999" y="2438400"/>
              <a:ext cx="3846545" cy="830997"/>
            </a:xfrm>
            <a:prstGeom prst="rect">
              <a:avLst/>
            </a:prstGeom>
            <a:noFill/>
          </p:spPr>
          <p:txBody>
            <a:bodyPr wrap="square" rtlCol="0">
              <a:spAutoFit/>
            </a:bodyPr>
            <a:lstStyle/>
            <a:p>
              <a:pPr marL="457200" indent="-457200" algn="ctr">
                <a:spcBef>
                  <a:spcPts val="600"/>
                </a:spcBef>
                <a:spcAft>
                  <a:spcPts val="600"/>
                </a:spcAft>
              </a:pPr>
              <a:r>
                <a:rPr lang="en-US" sz="2400" b="1" dirty="0" smtClean="0">
                  <a:latin typeface="Agency FB" pitchFamily="34" charset="0"/>
                </a:rPr>
                <a:t>CENTRAL EXCISE TARIFF ACT, 1985</a:t>
              </a:r>
            </a:p>
          </p:txBody>
        </p:sp>
        <p:pic>
          <p:nvPicPr>
            <p:cNvPr id="12" name="Picture 11" descr="untitled.JPG"/>
            <p:cNvPicPr>
              <a:picLocks noChangeAspect="1"/>
            </p:cNvPicPr>
            <p:nvPr/>
          </p:nvPicPr>
          <p:blipFill>
            <a:blip r:embed="rId4"/>
            <a:stretch>
              <a:fillRect/>
            </a:stretch>
          </p:blipFill>
          <p:spPr>
            <a:xfrm>
              <a:off x="1572072" y="2819399"/>
              <a:ext cx="3810002" cy="228600"/>
            </a:xfrm>
            <a:prstGeom prst="rect">
              <a:avLst/>
            </a:prstGeom>
          </p:spPr>
        </p:pic>
      </p:grpSp>
      <p:grpSp>
        <p:nvGrpSpPr>
          <p:cNvPr id="13" name="Group 12"/>
          <p:cNvGrpSpPr/>
          <p:nvPr/>
        </p:nvGrpSpPr>
        <p:grpSpPr>
          <a:xfrm>
            <a:off x="7162800" y="2286000"/>
            <a:ext cx="1905000" cy="18288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EXCISE</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42</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2" name="Group 10"/>
          <p:cNvGrpSpPr/>
          <p:nvPr/>
        </p:nvGrpSpPr>
        <p:grpSpPr>
          <a:xfrm>
            <a:off x="1676400" y="76200"/>
            <a:ext cx="7620000" cy="2554545"/>
            <a:chOff x="2209800" y="76200"/>
            <a:chExt cx="6172200" cy="2554545"/>
          </a:xfrm>
        </p:grpSpPr>
        <p:pic>
          <p:nvPicPr>
            <p:cNvPr id="10" name="Picture 9" descr="fancy underline.jpg"/>
            <p:cNvPicPr>
              <a:picLocks noChangeAspect="1"/>
            </p:cNvPicPr>
            <p:nvPr/>
          </p:nvPicPr>
          <p:blipFill>
            <a:blip r:embed="rId3"/>
            <a:stretch>
              <a:fillRect/>
            </a:stretch>
          </p:blipFill>
          <p:spPr>
            <a:xfrm>
              <a:off x="3048000" y="1084433"/>
              <a:ext cx="4495800" cy="515767"/>
            </a:xfrm>
            <a:prstGeom prst="rect">
              <a:avLst/>
            </a:prstGeom>
          </p:spPr>
        </p:pic>
        <p:sp>
          <p:nvSpPr>
            <p:cNvPr id="4" name="Rectangle 3"/>
            <p:cNvSpPr/>
            <p:nvPr/>
          </p:nvSpPr>
          <p:spPr>
            <a:xfrm>
              <a:off x="2209800" y="76200"/>
              <a:ext cx="6172200" cy="2554545"/>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cap="none" spc="0" dirty="0" smtClean="0">
                  <a:ln w="11430"/>
                  <a:solidFill>
                    <a:schemeClr val="tx1">
                      <a:lumMod val="95000"/>
                      <a:lumOff val="5000"/>
                    </a:schemeClr>
                  </a:solidFill>
                  <a:effectLst>
                    <a:outerShdw blurRad="80000" dist="40000" dir="5040000" algn="tl">
                      <a:srgbClr val="000000">
                        <a:alpha val="30000"/>
                      </a:srgbClr>
                    </a:outerShdw>
                  </a:effectLst>
                  <a:latin typeface="Agency FB" pitchFamily="34" charset="0"/>
                </a:rPr>
                <a:t>Goods &amp; Service TAX</a:t>
              </a:r>
              <a:endParaRPr lang="en-US" sz="8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13" name="Group 12"/>
          <p:cNvGrpSpPr/>
          <p:nvPr/>
        </p:nvGrpSpPr>
        <p:grpSpPr>
          <a:xfrm>
            <a:off x="76200" y="2209800"/>
            <a:ext cx="2057400" cy="2057400"/>
            <a:chOff x="533400" y="762000"/>
            <a:chExt cx="7772400" cy="5867400"/>
          </a:xfrm>
        </p:grpSpPr>
        <p:sp>
          <p:nvSpPr>
            <p:cNvPr id="14"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GST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5"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6"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pic>
        <p:nvPicPr>
          <p:cNvPr id="21506" name="Picture 2"/>
          <p:cNvPicPr>
            <a:picLocks noChangeAspect="1" noChangeArrowheads="1"/>
          </p:cNvPicPr>
          <p:nvPr/>
        </p:nvPicPr>
        <p:blipFill>
          <a:blip r:embed="rId5"/>
          <a:srcRect l="13043"/>
          <a:stretch>
            <a:fillRect/>
          </a:stretch>
        </p:blipFill>
        <p:spPr bwMode="auto">
          <a:xfrm flipH="1">
            <a:off x="6096000" y="2162175"/>
            <a:ext cx="3048000" cy="3095625"/>
          </a:xfrm>
          <a:prstGeom prst="rect">
            <a:avLst/>
          </a:prstGeom>
          <a:noFill/>
          <a:ln w="9525">
            <a:noFill/>
            <a:miter lim="800000"/>
            <a:headEnd/>
            <a:tailEnd/>
          </a:ln>
          <a:effectLst/>
        </p:spPr>
      </p:pic>
      <p:sp>
        <p:nvSpPr>
          <p:cNvPr id="5" name="TextBox 4"/>
          <p:cNvSpPr txBox="1"/>
          <p:nvPr/>
        </p:nvSpPr>
        <p:spPr>
          <a:xfrm>
            <a:off x="1981200" y="1600200"/>
            <a:ext cx="5562600" cy="4093428"/>
          </a:xfrm>
          <a:prstGeom prst="rect">
            <a:avLst/>
          </a:prstGeom>
          <a:noFill/>
        </p:spPr>
        <p:txBody>
          <a:bodyPr wrap="square" rtlCol="0">
            <a:spAutoFit/>
          </a:bodyPr>
          <a:lstStyle/>
          <a:p>
            <a:pPr marL="508000" indent="-508000" algn="just">
              <a:spcBef>
                <a:spcPts val="600"/>
              </a:spcBef>
              <a:spcAft>
                <a:spcPts val="600"/>
              </a:spcAft>
              <a:buFont typeface="Wingdings" pitchFamily="2" charset="2"/>
              <a:buChar char="Ø"/>
            </a:pPr>
            <a:r>
              <a:rPr lang="en-US" sz="4000" b="1" dirty="0" smtClean="0">
                <a:latin typeface="Agency FB" pitchFamily="34" charset="0"/>
              </a:rPr>
              <a:t>Constitutional amendment in Budget Session only.</a:t>
            </a:r>
          </a:p>
          <a:p>
            <a:pPr marL="508000" indent="-508000" algn="just">
              <a:spcBef>
                <a:spcPts val="600"/>
              </a:spcBef>
              <a:spcAft>
                <a:spcPts val="600"/>
              </a:spcAft>
              <a:buFont typeface="Wingdings" pitchFamily="2" charset="2"/>
              <a:buChar char="Ø"/>
            </a:pPr>
            <a:r>
              <a:rPr lang="en-US" sz="4000" b="1" dirty="0" smtClean="0">
                <a:latin typeface="Agency FB" pitchFamily="34" charset="0"/>
              </a:rPr>
              <a:t>Debate to be launched.</a:t>
            </a:r>
          </a:p>
          <a:p>
            <a:pPr marL="508000" indent="-508000">
              <a:spcBef>
                <a:spcPts val="600"/>
              </a:spcBef>
              <a:spcAft>
                <a:spcPts val="600"/>
              </a:spcAft>
              <a:buFont typeface="Wingdings" pitchFamily="2" charset="2"/>
              <a:buChar char="Ø"/>
            </a:pPr>
            <a:r>
              <a:rPr lang="en-US" sz="4000" b="1" dirty="0" smtClean="0">
                <a:latin typeface="Agency FB" pitchFamily="34" charset="0"/>
              </a:rPr>
              <a:t>Computerization in advance stage to be tested in 11 States from June 30, 2011</a:t>
            </a:r>
          </a:p>
        </p:txBody>
      </p:sp>
    </p:spTree>
  </p:cSld>
  <p:clrMapOvr>
    <a:masterClrMapping/>
  </p:clrMapOvr>
  <p:transition>
    <p:randomBa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3"/>
          <a:srcRect/>
          <a:stretch>
            <a:fillRect/>
          </a:stretch>
        </p:blipFill>
        <p:spPr bwMode="auto">
          <a:xfrm>
            <a:off x="4419600" y="1219200"/>
            <a:ext cx="2781300" cy="5257800"/>
          </a:xfrm>
          <a:prstGeom prst="rect">
            <a:avLst/>
          </a:prstGeom>
          <a:noFill/>
          <a:ln w="9525">
            <a:noFill/>
            <a:miter lim="800000"/>
            <a:headEnd/>
            <a:tailEnd/>
          </a:ln>
          <a:effectLst/>
        </p:spPr>
      </p:pic>
      <p:sp>
        <p:nvSpPr>
          <p:cNvPr id="6" name="Slide Number Placeholder 5"/>
          <p:cNvSpPr>
            <a:spLocks noGrp="1"/>
          </p:cNvSpPr>
          <p:nvPr>
            <p:ph type="sldNum" sz="quarter" idx="12"/>
          </p:nvPr>
        </p:nvSpPr>
        <p:spPr>
          <a:xfrm>
            <a:off x="-533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43</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sp>
        <p:nvSpPr>
          <p:cNvPr id="4" name="TextBox 3"/>
          <p:cNvSpPr txBox="1"/>
          <p:nvPr/>
        </p:nvSpPr>
        <p:spPr>
          <a:xfrm>
            <a:off x="228600" y="1905000"/>
            <a:ext cx="4191000" cy="4401205"/>
          </a:xfrm>
          <a:prstGeom prst="rect">
            <a:avLst/>
          </a:prstGeom>
          <a:noFill/>
        </p:spPr>
        <p:txBody>
          <a:bodyPr wrap="square" rtlCol="0">
            <a:spAutoFit/>
          </a:bodyPr>
          <a:lstStyle/>
          <a:p>
            <a:pPr marL="508000" indent="-508000" algn="just">
              <a:spcBef>
                <a:spcPts val="600"/>
              </a:spcBef>
              <a:spcAft>
                <a:spcPts val="600"/>
              </a:spcAft>
              <a:buFont typeface="Wingdings" pitchFamily="2" charset="2"/>
              <a:buChar char="Ø"/>
            </a:pPr>
            <a:r>
              <a:rPr lang="en-US" sz="4000" b="1" dirty="0" smtClean="0">
                <a:latin typeface="Agency FB" pitchFamily="34" charset="0"/>
              </a:rPr>
              <a:t>Proposal to revamp the scheme and service tax refund will be allowed to exporters directly as being done in Drawback.</a:t>
            </a:r>
          </a:p>
        </p:txBody>
      </p:sp>
      <p:grpSp>
        <p:nvGrpSpPr>
          <p:cNvPr id="5" name="Group 10"/>
          <p:cNvGrpSpPr/>
          <p:nvPr/>
        </p:nvGrpSpPr>
        <p:grpSpPr>
          <a:xfrm>
            <a:off x="-76200" y="76200"/>
            <a:ext cx="7620000" cy="1524000"/>
            <a:chOff x="2209800" y="76200"/>
            <a:chExt cx="6172200" cy="1524000"/>
          </a:xfrm>
        </p:grpSpPr>
        <p:pic>
          <p:nvPicPr>
            <p:cNvPr id="8" name="Picture 7" descr="fancy underline.jpg"/>
            <p:cNvPicPr>
              <a:picLocks noChangeAspect="1"/>
            </p:cNvPicPr>
            <p:nvPr/>
          </p:nvPicPr>
          <p:blipFill>
            <a:blip r:embed="rId4"/>
            <a:stretch>
              <a:fillRect/>
            </a:stretch>
          </p:blipFill>
          <p:spPr>
            <a:xfrm>
              <a:off x="3048000" y="1084433"/>
              <a:ext cx="4495800" cy="515767"/>
            </a:xfrm>
            <a:prstGeom prst="rect">
              <a:avLst/>
            </a:prstGeom>
          </p:spPr>
        </p:pic>
        <p:sp>
          <p:nvSpPr>
            <p:cNvPr id="9" name="Rectangle 8"/>
            <p:cNvSpPr/>
            <p:nvPr/>
          </p:nvSpPr>
          <p:spPr>
            <a:xfrm>
              <a:off x="2209800" y="76200"/>
              <a:ext cx="6172200" cy="1323439"/>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cap="none" spc="0" dirty="0" smtClean="0">
                  <a:ln w="11430"/>
                  <a:solidFill>
                    <a:schemeClr val="tx1">
                      <a:lumMod val="95000"/>
                      <a:lumOff val="5000"/>
                    </a:schemeClr>
                  </a:solidFill>
                  <a:effectLst>
                    <a:outerShdw blurRad="80000" dist="40000" dir="5040000" algn="tl">
                      <a:srgbClr val="000000">
                        <a:alpha val="30000"/>
                      </a:srgbClr>
                    </a:outerShdw>
                  </a:effectLst>
                  <a:latin typeface="Agency FB" pitchFamily="34" charset="0"/>
                </a:rPr>
                <a:t>Service TAX Refund</a:t>
              </a:r>
              <a:endParaRPr lang="en-US" sz="8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10" name="Group 9"/>
          <p:cNvGrpSpPr/>
          <p:nvPr/>
        </p:nvGrpSpPr>
        <p:grpSpPr>
          <a:xfrm>
            <a:off x="7086600" y="2362200"/>
            <a:ext cx="2057400" cy="1828800"/>
            <a:chOff x="533400" y="762000"/>
            <a:chExt cx="7772400" cy="5867400"/>
          </a:xfrm>
        </p:grpSpPr>
        <p:sp>
          <p:nvSpPr>
            <p:cNvPr id="11"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SERVICE TAX</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sp>
          <p:nvSpPr>
            <p:cNvPr id="13"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5"/>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7772400" y="6492875"/>
            <a:ext cx="2133600" cy="365125"/>
          </a:xfrm>
        </p:spPr>
        <p:txBody>
          <a:bodyPr vert="horz" lIns="91440" tIns="45720" rIns="91440" bIns="45720" rtlCol="0" anchor="ctr"/>
          <a:lstStyle/>
          <a:p>
            <a:pPr algn="ctr"/>
            <a:fld id="{B6F15528-21DE-4FAA-801E-634DDDAF4B2B}" type="slidenum">
              <a:rPr lang="en-US" sz="1600" b="1" smtClean="0">
                <a:solidFill>
                  <a:schemeClr val="tx1">
                    <a:lumMod val="95000"/>
                    <a:lumOff val="5000"/>
                  </a:schemeClr>
                </a:solidFill>
              </a:rPr>
              <a:pPr algn="ctr"/>
              <a:t>44</a:t>
            </a:fld>
            <a:endParaRPr lang="en-US" sz="1600" b="1">
              <a:solidFill>
                <a:schemeClr val="tx1">
                  <a:lumMod val="95000"/>
                  <a:lumOff val="5000"/>
                </a:schemeClr>
              </a:solidFill>
            </a:endParaRPr>
          </a:p>
        </p:txBody>
      </p:sp>
      <p:sp>
        <p:nvSpPr>
          <p:cNvPr id="7" name="Footer Placeholder 6"/>
          <p:cNvSpPr>
            <a:spLocks noGrp="1"/>
          </p:cNvSpPr>
          <p:nvPr>
            <p:ph type="ftr" sz="quarter" idx="11"/>
          </p:nvPr>
        </p:nvSpPr>
        <p:spPr>
          <a:xfrm>
            <a:off x="3124200" y="6477000"/>
            <a:ext cx="4038600" cy="365125"/>
          </a:xfrm>
        </p:spPr>
        <p:txBody>
          <a:bodyPr/>
          <a:lstStyle/>
          <a:p>
            <a:r>
              <a:rPr lang="en-US" sz="1600" b="1" dirty="0" smtClean="0">
                <a:solidFill>
                  <a:schemeClr val="tx1">
                    <a:lumMod val="95000"/>
                    <a:lumOff val="5000"/>
                  </a:schemeClr>
                </a:solidFill>
              </a:rPr>
              <a:t>Created and Presented by: CA. Pradeep Jain</a:t>
            </a:r>
            <a:endParaRPr lang="en-US" sz="1600" b="1" dirty="0">
              <a:solidFill>
                <a:schemeClr val="tx1">
                  <a:lumMod val="95000"/>
                  <a:lumOff val="5000"/>
                </a:schemeClr>
              </a:solidFill>
            </a:endParaRPr>
          </a:p>
        </p:txBody>
      </p:sp>
      <p:grpSp>
        <p:nvGrpSpPr>
          <p:cNvPr id="4" name="Group 10"/>
          <p:cNvGrpSpPr/>
          <p:nvPr/>
        </p:nvGrpSpPr>
        <p:grpSpPr>
          <a:xfrm>
            <a:off x="1524000" y="2590800"/>
            <a:ext cx="7620000" cy="1524000"/>
            <a:chOff x="2209800" y="76200"/>
            <a:chExt cx="6172200" cy="1524000"/>
          </a:xfrm>
        </p:grpSpPr>
        <p:pic>
          <p:nvPicPr>
            <p:cNvPr id="5" name="Picture 4" descr="fancy underline.jpg"/>
            <p:cNvPicPr>
              <a:picLocks noChangeAspect="1"/>
            </p:cNvPicPr>
            <p:nvPr/>
          </p:nvPicPr>
          <p:blipFill>
            <a:blip r:embed="rId3"/>
            <a:stretch>
              <a:fillRect/>
            </a:stretch>
          </p:blipFill>
          <p:spPr>
            <a:xfrm>
              <a:off x="3048000" y="1084433"/>
              <a:ext cx="4495800" cy="515767"/>
            </a:xfrm>
            <a:prstGeom prst="rect">
              <a:avLst/>
            </a:prstGeom>
          </p:spPr>
        </p:pic>
        <p:sp>
          <p:nvSpPr>
            <p:cNvPr id="8" name="Rectangle 7"/>
            <p:cNvSpPr/>
            <p:nvPr/>
          </p:nvSpPr>
          <p:spPr>
            <a:xfrm>
              <a:off x="2209800" y="76200"/>
              <a:ext cx="6172200" cy="1323439"/>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cap="none" spc="0" dirty="0" smtClean="0">
                  <a:ln w="11430"/>
                  <a:solidFill>
                    <a:schemeClr val="tx1">
                      <a:lumMod val="95000"/>
                      <a:lumOff val="5000"/>
                    </a:schemeClr>
                  </a:solidFill>
                  <a:effectLst>
                    <a:outerShdw blurRad="80000" dist="40000" dir="5040000" algn="tl">
                      <a:srgbClr val="000000">
                        <a:alpha val="30000"/>
                      </a:srgbClr>
                    </a:outerShdw>
                  </a:effectLst>
                  <a:latin typeface="Agency FB" pitchFamily="34" charset="0"/>
                </a:rPr>
                <a:t>Thank You</a:t>
              </a:r>
              <a:endParaRPr lang="en-US" sz="8000" b="1" cap="none" spc="0" dirty="0">
                <a:ln w="11430"/>
                <a:solidFill>
                  <a:schemeClr val="tx1">
                    <a:lumMod val="95000"/>
                    <a:lumOff val="5000"/>
                  </a:schemeClr>
                </a:solidFill>
                <a:effectLst>
                  <a:outerShdw blurRad="80000" dist="40000" dir="5040000" algn="tl">
                    <a:srgbClr val="000000">
                      <a:alpha val="30000"/>
                    </a:srgbClr>
                  </a:outerShdw>
                </a:effectLst>
                <a:latin typeface="Agency FB" pitchFamily="34" charset="0"/>
              </a:endParaRPr>
            </a:p>
          </p:txBody>
        </p:sp>
      </p:grpSp>
      <p:grpSp>
        <p:nvGrpSpPr>
          <p:cNvPr id="9" name="Group 8"/>
          <p:cNvGrpSpPr/>
          <p:nvPr/>
        </p:nvGrpSpPr>
        <p:grpSpPr>
          <a:xfrm>
            <a:off x="152400" y="2438400"/>
            <a:ext cx="1981200" cy="1752600"/>
            <a:chOff x="533400" y="762000"/>
            <a:chExt cx="7772400" cy="5867400"/>
          </a:xfrm>
        </p:grpSpPr>
        <p:sp>
          <p:nvSpPr>
            <p:cNvPr id="10" name="WordArt 2" descr="105"/>
            <p:cNvSpPr>
              <a:spLocks noChangeArrowheads="1" noChangeShapeType="1" noTextEdit="1"/>
            </p:cNvSpPr>
            <p:nvPr/>
          </p:nvSpPr>
          <p:spPr bwMode="auto">
            <a:xfrm>
              <a:off x="533400" y="4572000"/>
              <a:ext cx="7772400" cy="2057400"/>
            </a:xfrm>
            <a:prstGeom prst="rect">
              <a:avLst/>
            </a:prstGeom>
            <a:noFill/>
          </p:spPr>
          <p:txBody>
            <a:bodyPr wrap="none" fromWordArt="1">
              <a:prstTxWarp prst="textFadeUp">
                <a:avLst>
                  <a:gd name="adj" fmla="val 11558"/>
                </a:avLst>
              </a:prstTxWarp>
              <a:scene3d>
                <a:camera prst="perspectiveBelow" fov="7200000"/>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SEMINAR</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1" name="WordArt 2" descr="105"/>
            <p:cNvSpPr>
              <a:spLocks noChangeArrowheads="1" noChangeShapeType="1" noTextEdit="1"/>
            </p:cNvSpPr>
            <p:nvPr/>
          </p:nvSpPr>
          <p:spPr bwMode="auto">
            <a:xfrm>
              <a:off x="1143000" y="762000"/>
              <a:ext cx="6477000" cy="1828800"/>
            </a:xfrm>
            <a:prstGeom prst="rect">
              <a:avLst/>
            </a:prstGeom>
          </p:spPr>
          <p:txBody>
            <a:bodyPr wrap="none" fromWordArt="1">
              <a:prstTxWarp prst="textFadeDown">
                <a:avLst>
                  <a:gd name="adj" fmla="val 4782"/>
                </a:avLst>
              </a:prstTxWarp>
              <a:scene3d>
                <a:camera prst="perspectiveBelow" fov="7200000">
                  <a:rot lat="20699999"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BUDGET</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sp>
          <p:nvSpPr>
            <p:cNvPr id="12" name="WordArt 2" descr="105"/>
            <p:cNvSpPr>
              <a:spLocks noChangeArrowheads="1" noChangeShapeType="1" noTextEdit="1"/>
            </p:cNvSpPr>
            <p:nvPr/>
          </p:nvSpPr>
          <p:spPr bwMode="auto">
            <a:xfrm>
              <a:off x="1219200" y="2514600"/>
              <a:ext cx="6096000" cy="2057400"/>
            </a:xfrm>
            <a:prstGeom prst="rect">
              <a:avLst/>
            </a:prstGeom>
            <a:noFill/>
          </p:spPr>
          <p:txBody>
            <a:bodyPr wrap="none" fromWordArt="1">
              <a:prstTxWarp prst="textDeflate">
                <a:avLst>
                  <a:gd name="adj" fmla="val 2979"/>
                </a:avLst>
              </a:prstTxWarp>
              <a:scene3d>
                <a:camera prst="perspectiveFront" fov="7200000">
                  <a:rot lat="0" lon="0" rev="0"/>
                </a:camera>
                <a:lightRig rig="twoPt" dir="t"/>
              </a:scene3d>
              <a:sp3d extrusionH="1695450" prstMaterial="dkEdge">
                <a:bevelB w="38100" h="38100"/>
                <a:extrusionClr>
                  <a:srgbClr val="FFFFFF"/>
                </a:extrusionClr>
              </a:sp3d>
            </a:bodyPr>
            <a:lstStyle/>
            <a:p>
              <a:pPr algn="ctr" rtl="0"/>
              <a:r>
                <a:rPr lang="en-US" sz="3600" kern="10" spc="0" dirty="0" smtClean="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rPr>
                <a:t>2011</a:t>
              </a:r>
              <a:endParaRPr lang="en-US" sz="3600" kern="10" spc="0" dirty="0">
                <a:ln w="9525">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round/>
                  <a:headEnd/>
                  <a:tailEnd/>
                </a:ln>
                <a:blipFill dpi="0" rotWithShape="1">
                  <a:blip r:embed="rId4"/>
                  <a:srcRect/>
                  <a:tile tx="0" ty="0" sx="100000" sy="100000" flip="none" algn="tl"/>
                </a:blipFill>
                <a:effectLst/>
                <a:latin typeface="Impact"/>
              </a:endParaRPr>
            </a:p>
          </p:txBody>
        </p:sp>
      </p:grpSp>
    </p:spTree>
  </p:cSld>
  <p:clrMapOvr>
    <a:masterClrMapping/>
  </p:clrMapOvr>
  <p:transition>
    <p:randomBa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421</TotalTime>
  <Words>4973</Words>
  <Application>Microsoft Office PowerPoint</Application>
  <PresentationFormat>On-screen Show (4:3)</PresentationFormat>
  <Paragraphs>496</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asha</cp:lastModifiedBy>
  <cp:revision>129</cp:revision>
  <dcterms:created xsi:type="dcterms:W3CDTF">2006-08-16T00:00:00Z</dcterms:created>
  <dcterms:modified xsi:type="dcterms:W3CDTF">2011-03-03T06:26:26Z</dcterms:modified>
</cp:coreProperties>
</file>